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78" r:id="rId1"/>
    <p:sldMasterId id="2147484086" r:id="rId2"/>
    <p:sldMasterId id="2147484041" r:id="rId3"/>
    <p:sldMasterId id="2147484050" r:id="rId4"/>
    <p:sldMasterId id="2147484060" r:id="rId5"/>
    <p:sldMasterId id="2147484098" r:id="rId6"/>
    <p:sldMasterId id="2147484009" r:id="rId7"/>
  </p:sldMasterIdLst>
  <p:notesMasterIdLst>
    <p:notesMasterId r:id="rId91"/>
  </p:notesMasterIdLst>
  <p:handoutMasterIdLst>
    <p:handoutMasterId r:id="rId92"/>
  </p:handoutMasterIdLst>
  <p:sldIdLst>
    <p:sldId id="1217" r:id="rId8"/>
    <p:sldId id="1172" r:id="rId9"/>
    <p:sldId id="1219" r:id="rId10"/>
    <p:sldId id="1139" r:id="rId11"/>
    <p:sldId id="1140" r:id="rId12"/>
    <p:sldId id="1220" r:id="rId13"/>
    <p:sldId id="1153" r:id="rId14"/>
    <p:sldId id="1154" r:id="rId15"/>
    <p:sldId id="1143" r:id="rId16"/>
    <p:sldId id="1155" r:id="rId17"/>
    <p:sldId id="1144" r:id="rId18"/>
    <p:sldId id="1138" r:id="rId19"/>
    <p:sldId id="1146" r:id="rId20"/>
    <p:sldId id="1156" r:id="rId21"/>
    <p:sldId id="1157" r:id="rId22"/>
    <p:sldId id="1158" r:id="rId23"/>
    <p:sldId id="1159" r:id="rId24"/>
    <p:sldId id="1147" r:id="rId25"/>
    <p:sldId id="1148" r:id="rId26"/>
    <p:sldId id="1160" r:id="rId27"/>
    <p:sldId id="1161" r:id="rId28"/>
    <p:sldId id="1162" r:id="rId29"/>
    <p:sldId id="1163" r:id="rId30"/>
    <p:sldId id="1145" r:id="rId31"/>
    <p:sldId id="917" r:id="rId32"/>
    <p:sldId id="1110" r:id="rId33"/>
    <p:sldId id="1111" r:id="rId34"/>
    <p:sldId id="1112" r:id="rId35"/>
    <p:sldId id="1113" r:id="rId36"/>
    <p:sldId id="1127" r:id="rId37"/>
    <p:sldId id="1114" r:id="rId38"/>
    <p:sldId id="1115" r:id="rId39"/>
    <p:sldId id="1116" r:id="rId40"/>
    <p:sldId id="1117" r:id="rId41"/>
    <p:sldId id="1132" r:id="rId42"/>
    <p:sldId id="1136" r:id="rId43"/>
    <p:sldId id="1118" r:id="rId44"/>
    <p:sldId id="1120" r:id="rId45"/>
    <p:sldId id="1130" r:id="rId46"/>
    <p:sldId id="1121" r:id="rId47"/>
    <p:sldId id="1129" r:id="rId48"/>
    <p:sldId id="1122" r:id="rId49"/>
    <p:sldId id="1131" r:id="rId50"/>
    <p:sldId id="1123" r:id="rId51"/>
    <p:sldId id="1125" r:id="rId52"/>
    <p:sldId id="1124" r:id="rId53"/>
    <p:sldId id="1126" r:id="rId54"/>
    <p:sldId id="1133" r:id="rId55"/>
    <p:sldId id="1189" r:id="rId56"/>
    <p:sldId id="1183" r:id="rId57"/>
    <p:sldId id="1184" r:id="rId58"/>
    <p:sldId id="1185" r:id="rId59"/>
    <p:sldId id="1186" r:id="rId60"/>
    <p:sldId id="1222" r:id="rId61"/>
    <p:sldId id="1191" r:id="rId62"/>
    <p:sldId id="1192" r:id="rId63"/>
    <p:sldId id="1193" r:id="rId64"/>
    <p:sldId id="1194" r:id="rId65"/>
    <p:sldId id="1195" r:id="rId66"/>
    <p:sldId id="1223" r:id="rId67"/>
    <p:sldId id="1197" r:id="rId68"/>
    <p:sldId id="1198" r:id="rId69"/>
    <p:sldId id="1199" r:id="rId70"/>
    <p:sldId id="1200" r:id="rId71"/>
    <p:sldId id="1201" r:id="rId72"/>
    <p:sldId id="1202" r:id="rId73"/>
    <p:sldId id="1203" r:id="rId74"/>
    <p:sldId id="1204" r:id="rId75"/>
    <p:sldId id="1205" r:id="rId76"/>
    <p:sldId id="1224" r:id="rId77"/>
    <p:sldId id="1207" r:id="rId78"/>
    <p:sldId id="1208" r:id="rId79"/>
    <p:sldId id="1209" r:id="rId80"/>
    <p:sldId id="1210" r:id="rId81"/>
    <p:sldId id="1211" r:id="rId82"/>
    <p:sldId id="1212" r:id="rId83"/>
    <p:sldId id="1213" r:id="rId84"/>
    <p:sldId id="1214" r:id="rId85"/>
    <p:sldId id="1215" r:id="rId86"/>
    <p:sldId id="1216" r:id="rId87"/>
    <p:sldId id="1221" r:id="rId88"/>
    <p:sldId id="1150" r:id="rId89"/>
    <p:sldId id="1152" r:id="rId90"/>
  </p:sldIdLst>
  <p:sldSz cx="12188825" cy="6858000"/>
  <p:notesSz cx="7010400" cy="9296400"/>
  <p:custDataLst>
    <p:tags r:id="rId93"/>
  </p:custDataLst>
  <p:defaultTex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p:defaultTextStyle>
  <p:extLst>
    <p:ext uri="{521415D9-36F7-43E2-AB2F-B90AF26B5E84}">
      <p14:sectionLst xmlns:p14="http://schemas.microsoft.com/office/powerpoint/2010/main">
        <p14:section name="Default Section" id="{104F5763-844E-41F0-AA83-205AC6703567}">
          <p14:sldIdLst>
            <p14:sldId id="1217"/>
            <p14:sldId id="1172"/>
            <p14:sldId id="1219"/>
            <p14:sldId id="1139"/>
            <p14:sldId id="1140"/>
            <p14:sldId id="1220"/>
            <p14:sldId id="1153"/>
            <p14:sldId id="1154"/>
            <p14:sldId id="1143"/>
            <p14:sldId id="1155"/>
            <p14:sldId id="1144"/>
            <p14:sldId id="1138"/>
            <p14:sldId id="1146"/>
            <p14:sldId id="1156"/>
            <p14:sldId id="1157"/>
            <p14:sldId id="1158"/>
            <p14:sldId id="1159"/>
            <p14:sldId id="1147"/>
            <p14:sldId id="1148"/>
            <p14:sldId id="1160"/>
            <p14:sldId id="1161"/>
            <p14:sldId id="1162"/>
            <p14:sldId id="1163"/>
            <p14:sldId id="1145"/>
            <p14:sldId id="917"/>
            <p14:sldId id="1110"/>
            <p14:sldId id="1111"/>
            <p14:sldId id="1112"/>
            <p14:sldId id="1113"/>
            <p14:sldId id="1127"/>
            <p14:sldId id="1114"/>
            <p14:sldId id="1115"/>
            <p14:sldId id="1116"/>
            <p14:sldId id="1117"/>
            <p14:sldId id="1132"/>
            <p14:sldId id="1136"/>
            <p14:sldId id="1118"/>
            <p14:sldId id="1120"/>
            <p14:sldId id="1130"/>
            <p14:sldId id="1121"/>
            <p14:sldId id="1129"/>
            <p14:sldId id="1122"/>
            <p14:sldId id="1131"/>
            <p14:sldId id="1123"/>
            <p14:sldId id="1125"/>
            <p14:sldId id="1124"/>
            <p14:sldId id="1126"/>
            <p14:sldId id="1133"/>
            <p14:sldId id="1189"/>
            <p14:sldId id="1183"/>
            <p14:sldId id="1184"/>
            <p14:sldId id="1185"/>
            <p14:sldId id="1186"/>
            <p14:sldId id="1222"/>
            <p14:sldId id="1191"/>
            <p14:sldId id="1192"/>
            <p14:sldId id="1193"/>
            <p14:sldId id="1194"/>
            <p14:sldId id="1195"/>
            <p14:sldId id="1223"/>
            <p14:sldId id="1197"/>
            <p14:sldId id="1198"/>
            <p14:sldId id="1199"/>
            <p14:sldId id="1200"/>
            <p14:sldId id="1201"/>
            <p14:sldId id="1202"/>
            <p14:sldId id="1203"/>
            <p14:sldId id="1204"/>
            <p14:sldId id="1205"/>
            <p14:sldId id="1224"/>
            <p14:sldId id="1207"/>
            <p14:sldId id="1208"/>
            <p14:sldId id="1209"/>
            <p14:sldId id="1210"/>
            <p14:sldId id="1211"/>
            <p14:sldId id="1212"/>
            <p14:sldId id="1213"/>
            <p14:sldId id="1214"/>
            <p14:sldId id="1215"/>
            <p14:sldId id="1216"/>
            <p14:sldId id="1221"/>
            <p14:sldId id="1150"/>
            <p14:sldId id="1152"/>
          </p14:sldIdLst>
        </p14:section>
      </p14:sectionLst>
    </p:ext>
    <p:ext uri="{EFAFB233-063F-42B5-8137-9DF3F51BA10A}">
      <p15:sldGuideLst xmlns:p15="http://schemas.microsoft.com/office/powerpoint/2012/main">
        <p15:guide id="1" orient="horz" pos="3360" userDrawn="1">
          <p15:clr>
            <a:srgbClr val="A4A3A4"/>
          </p15:clr>
        </p15:guide>
        <p15:guide id="2" pos="359" userDrawn="1">
          <p15:clr>
            <a:srgbClr val="A4A3A4"/>
          </p15:clr>
        </p15:guide>
        <p15:guide id="3" orient="horz" pos="1656" userDrawn="1">
          <p15:clr>
            <a:srgbClr val="A4A3A4"/>
          </p15:clr>
        </p15:guide>
        <p15:guide id="4" pos="1580">
          <p15:clr>
            <a:srgbClr val="A4A3A4"/>
          </p15:clr>
        </p15:guide>
        <p15:guide id="5" orient="horz" pos="4319">
          <p15:clr>
            <a:srgbClr val="A4A3A4"/>
          </p15:clr>
        </p15:guide>
        <p15:guide id="6" pos="7484">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nning, Christine" initials="FC" lastIdx="17" clrIdx="0"/>
  <p:cmAuthor id="2" name="Tim Fanning" initials="TF" lastIdx="141" clrIdx="1"/>
  <p:cmAuthor id="3" name="Kathy Houchin" initials="KH" lastIdx="2" clrIdx="2"/>
  <p:cmAuthor id="4" name="Kristin" initials="K" lastIdx="1" clrIdx="3"/>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CA1"/>
    <a:srgbClr val="FF33CC"/>
    <a:srgbClr val="66FFFF"/>
    <a:srgbClr val="FFCB05"/>
    <a:srgbClr val="000000"/>
    <a:srgbClr val="CDCDCD"/>
    <a:srgbClr val="999999"/>
    <a:srgbClr val="666666"/>
    <a:srgbClr val="A5A7DD"/>
    <a:srgbClr val="D2D3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85" autoAdjust="0"/>
    <p:restoredTop sz="98655" autoAdjust="0"/>
  </p:normalViewPr>
  <p:slideViewPr>
    <p:cSldViewPr snapToGrid="0" snapToObjects="1">
      <p:cViewPr varScale="1">
        <p:scale>
          <a:sx n="74" d="100"/>
          <a:sy n="74" d="100"/>
        </p:scale>
        <p:origin x="600" y="54"/>
      </p:cViewPr>
      <p:guideLst>
        <p:guide orient="horz" pos="3360"/>
        <p:guide pos="359"/>
        <p:guide orient="horz" pos="1656"/>
        <p:guide pos="1580"/>
        <p:guide orient="horz" pos="4319"/>
        <p:guide pos="748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8976"/>
    </p:cViewPr>
  </p:sorterViewPr>
  <p:notesViewPr>
    <p:cSldViewPr>
      <p:cViewPr varScale="1">
        <p:scale>
          <a:sx n="65" d="100"/>
          <a:sy n="65" d="100"/>
        </p:scale>
        <p:origin x="2196" y="84"/>
      </p:cViewPr>
      <p:guideLst>
        <p:guide orient="horz" pos="2928"/>
        <p:guide pos="2208"/>
      </p:guideLst>
    </p:cSldViewPr>
  </p:notesViewPr>
  <p:gridSpacing cx="457200" cy="457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slide" Target="slides/slide77.xml"/><Relationship Id="rId89" Type="http://schemas.openxmlformats.org/officeDocument/2006/relationships/slide" Target="slides/slide82.xml"/><Relationship Id="rId97"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slide" Target="slides/slide80.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slide" Target="slides/slide83.xml"/><Relationship Id="rId95" Type="http://schemas.openxmlformats.org/officeDocument/2006/relationships/presProps" Target="pres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tags" Target="tags/tag1.xml"/><Relationship Id="rId98"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notesMaster" Target="notesMasters/notesMaster1.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ea typeface="MS PGothic" pitchFamily="34" charset="-128"/>
                <a:cs typeface="+mn-cs"/>
              </a:defRPr>
            </a:lvl1pPr>
          </a:lstStyle>
          <a:p>
            <a:pPr>
              <a:defRPr/>
            </a:pPr>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a:defRPr sz="1200">
                <a:latin typeface="Arial" charset="0"/>
                <a:ea typeface="MS PGothic" pitchFamily="34" charset="-128"/>
                <a:cs typeface="+mn-cs"/>
              </a:defRPr>
            </a:lvl1pPr>
          </a:lstStyle>
          <a:p>
            <a:pPr>
              <a:defRPr/>
            </a:pPr>
            <a:fld id="{4C44A8BC-B777-430C-AD58-9008A4E90E46}" type="datetimeFigureOut">
              <a:rPr lang="en-US"/>
              <a:pPr>
                <a:defRPr/>
              </a:pPr>
              <a:t>11/2/2021</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a:defRPr sz="1200">
                <a:latin typeface="Arial" charset="0"/>
                <a:ea typeface="MS PGothic" pitchFamily="34" charset="-128"/>
                <a:cs typeface="+mn-cs"/>
              </a:defRPr>
            </a:lvl1pPr>
          </a:lstStyle>
          <a:p>
            <a:pPr>
              <a:defRPr/>
            </a:pPr>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a:defRPr sz="1200">
                <a:latin typeface="Arial" charset="0"/>
                <a:ea typeface="MS PGothic" pitchFamily="34" charset="-128"/>
                <a:cs typeface="+mn-cs"/>
              </a:defRPr>
            </a:lvl1pPr>
          </a:lstStyle>
          <a:p>
            <a:pPr>
              <a:defRPr/>
            </a:pPr>
            <a:fld id="{4ABFCB41-3C28-4159-B61F-F8E5AF1A7B32}" type="slidenum">
              <a:rPr lang="en-US"/>
              <a:pPr>
                <a:defRPr/>
              </a:pPr>
              <a:t>‹#›</a:t>
            </a:fld>
            <a:endParaRPr lang="en-US" dirty="0"/>
          </a:p>
        </p:txBody>
      </p:sp>
    </p:spTree>
    <p:extLst>
      <p:ext uri="{BB962C8B-B14F-4D97-AF65-F5344CB8AC3E}">
        <p14:creationId xmlns:p14="http://schemas.microsoft.com/office/powerpoint/2010/main" val="408019569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a:latin typeface="+mn-lt"/>
                <a:ea typeface="+mn-ea"/>
                <a:cs typeface="+mn-cs"/>
              </a:defRPr>
            </a:lvl1pPr>
          </a:lstStyle>
          <a:p>
            <a:pPr>
              <a:defRPr/>
            </a:pPr>
            <a:fld id="{597ABE1A-152E-4D2B-BFD4-19B96461C82C}" type="datetimeFigureOut">
              <a:rPr lang="en-US"/>
              <a:pPr>
                <a:defRPr/>
              </a:pPr>
              <a:t>11/2/2021</a:t>
            </a:fld>
            <a:endParaRPr lang="en-US" dirty="0"/>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fontAlgn="auto">
              <a:spcBef>
                <a:spcPts val="0"/>
              </a:spcBef>
              <a:spcAft>
                <a:spcPts val="0"/>
              </a:spcAft>
              <a:defRPr sz="1200">
                <a:latin typeface="+mn-lt"/>
                <a:ea typeface="+mn-ea"/>
                <a:cs typeface="+mn-cs"/>
              </a:defRPr>
            </a:lvl1pPr>
          </a:lstStyle>
          <a:p>
            <a:pPr>
              <a:defRPr/>
            </a:pPr>
            <a:fld id="{A311E8DB-6A4C-4C83-82CD-75B2E805777B}" type="slidenum">
              <a:rPr lang="en-US"/>
              <a:pPr>
                <a:defRPr/>
              </a:pPr>
              <a:t>‹#›</a:t>
            </a:fld>
            <a:endParaRPr lang="en-US" dirty="0"/>
          </a:p>
        </p:txBody>
      </p:sp>
    </p:spTree>
    <p:extLst>
      <p:ext uri="{BB962C8B-B14F-4D97-AF65-F5344CB8AC3E}">
        <p14:creationId xmlns:p14="http://schemas.microsoft.com/office/powerpoint/2010/main" val="156278974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600" kern="1200">
        <a:solidFill>
          <a:schemeClr val="tx1"/>
        </a:solidFill>
        <a:latin typeface="+mn-lt"/>
        <a:ea typeface="+mn-ea"/>
        <a:cs typeface="+mn-cs"/>
      </a:defRPr>
    </a:lvl1pPr>
    <a:lvl2pPr marL="609493" algn="l" rtl="0" eaLnBrk="0" fontAlgn="base" hangingPunct="0">
      <a:spcBef>
        <a:spcPct val="30000"/>
      </a:spcBef>
      <a:spcAft>
        <a:spcPct val="0"/>
      </a:spcAft>
      <a:defRPr sz="1600" kern="1200">
        <a:solidFill>
          <a:schemeClr val="tx1"/>
        </a:solidFill>
        <a:latin typeface="+mn-lt"/>
        <a:ea typeface="+mn-ea"/>
        <a:cs typeface="+mn-cs"/>
      </a:defRPr>
    </a:lvl2pPr>
    <a:lvl3pPr marL="1218987" algn="l" rtl="0" eaLnBrk="0" fontAlgn="base" hangingPunct="0">
      <a:spcBef>
        <a:spcPct val="30000"/>
      </a:spcBef>
      <a:spcAft>
        <a:spcPct val="0"/>
      </a:spcAft>
      <a:defRPr sz="1600" kern="1200">
        <a:solidFill>
          <a:schemeClr val="tx1"/>
        </a:solidFill>
        <a:latin typeface="+mn-lt"/>
        <a:ea typeface="+mn-ea"/>
        <a:cs typeface="+mn-cs"/>
      </a:defRPr>
    </a:lvl3pPr>
    <a:lvl4pPr marL="1828480" algn="l" rtl="0" eaLnBrk="0" fontAlgn="base" hangingPunct="0">
      <a:spcBef>
        <a:spcPct val="30000"/>
      </a:spcBef>
      <a:spcAft>
        <a:spcPct val="0"/>
      </a:spcAft>
      <a:defRPr sz="1600" kern="1200">
        <a:solidFill>
          <a:schemeClr val="tx1"/>
        </a:solidFill>
        <a:latin typeface="+mn-lt"/>
        <a:ea typeface="+mn-ea"/>
        <a:cs typeface="+mn-cs"/>
      </a:defRPr>
    </a:lvl4pPr>
    <a:lvl5pPr marL="2437973" algn="l" rtl="0" eaLnBrk="0" fontAlgn="base" hangingPunct="0">
      <a:spcBef>
        <a:spcPct val="30000"/>
      </a:spcBef>
      <a:spcAft>
        <a:spcPct val="0"/>
      </a:spcAft>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4DCAAD-D33C-3447-8AAB-AE3DEFB44720}" type="slidenum">
              <a:rPr lang="en-US" smtClean="0"/>
              <a:pPr/>
              <a:t>3</a:t>
            </a:fld>
            <a:endParaRPr lang="en-US" dirty="0"/>
          </a:p>
        </p:txBody>
      </p:sp>
    </p:spTree>
    <p:extLst>
      <p:ext uri="{BB962C8B-B14F-4D97-AF65-F5344CB8AC3E}">
        <p14:creationId xmlns:p14="http://schemas.microsoft.com/office/powerpoint/2010/main" val="757029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4DCAAD-D33C-3447-8AAB-AE3DEFB44720}" type="slidenum">
              <a:rPr lang="en-US" smtClean="0"/>
              <a:pPr/>
              <a:t>12</a:t>
            </a:fld>
            <a:endParaRPr lang="en-US" dirty="0"/>
          </a:p>
        </p:txBody>
      </p:sp>
    </p:spTree>
    <p:extLst>
      <p:ext uri="{BB962C8B-B14F-4D97-AF65-F5344CB8AC3E}">
        <p14:creationId xmlns:p14="http://schemas.microsoft.com/office/powerpoint/2010/main" val="713535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311E8DB-6A4C-4C83-82CD-75B2E805777B}" type="slidenum">
              <a:rPr lang="en-US" smtClean="0"/>
              <a:pPr>
                <a:defRPr/>
              </a:pPr>
              <a:t>13</a:t>
            </a:fld>
            <a:endParaRPr lang="en-US" dirty="0"/>
          </a:p>
        </p:txBody>
      </p:sp>
    </p:spTree>
    <p:extLst>
      <p:ext uri="{BB962C8B-B14F-4D97-AF65-F5344CB8AC3E}">
        <p14:creationId xmlns:p14="http://schemas.microsoft.com/office/powerpoint/2010/main" val="691672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311E8DB-6A4C-4C83-82CD-75B2E805777B}" type="slidenum">
              <a:rPr lang="en-US" smtClean="0"/>
              <a:pPr>
                <a:defRPr/>
              </a:pPr>
              <a:t>14</a:t>
            </a:fld>
            <a:endParaRPr lang="en-US" dirty="0"/>
          </a:p>
        </p:txBody>
      </p:sp>
    </p:spTree>
    <p:extLst>
      <p:ext uri="{BB962C8B-B14F-4D97-AF65-F5344CB8AC3E}">
        <p14:creationId xmlns:p14="http://schemas.microsoft.com/office/powerpoint/2010/main" val="1760494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311E8DB-6A4C-4C83-82CD-75B2E805777B}" type="slidenum">
              <a:rPr lang="en-US" smtClean="0"/>
              <a:pPr>
                <a:defRPr/>
              </a:pPr>
              <a:t>15</a:t>
            </a:fld>
            <a:endParaRPr lang="en-US" dirty="0"/>
          </a:p>
        </p:txBody>
      </p:sp>
    </p:spTree>
    <p:extLst>
      <p:ext uri="{BB962C8B-B14F-4D97-AF65-F5344CB8AC3E}">
        <p14:creationId xmlns:p14="http://schemas.microsoft.com/office/powerpoint/2010/main" val="1887600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311E8DB-6A4C-4C83-82CD-75B2E805777B}" type="slidenum">
              <a:rPr lang="en-US" smtClean="0"/>
              <a:pPr>
                <a:defRPr/>
              </a:pPr>
              <a:t>16</a:t>
            </a:fld>
            <a:endParaRPr lang="en-US" dirty="0"/>
          </a:p>
        </p:txBody>
      </p:sp>
    </p:spTree>
    <p:extLst>
      <p:ext uri="{BB962C8B-B14F-4D97-AF65-F5344CB8AC3E}">
        <p14:creationId xmlns:p14="http://schemas.microsoft.com/office/powerpoint/2010/main" val="16720714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311E8DB-6A4C-4C83-82CD-75B2E805777B}" type="slidenum">
              <a:rPr lang="en-US" smtClean="0"/>
              <a:pPr>
                <a:defRPr/>
              </a:pPr>
              <a:t>17</a:t>
            </a:fld>
            <a:endParaRPr lang="en-US" dirty="0"/>
          </a:p>
        </p:txBody>
      </p:sp>
    </p:spTree>
    <p:extLst>
      <p:ext uri="{BB962C8B-B14F-4D97-AF65-F5344CB8AC3E}">
        <p14:creationId xmlns:p14="http://schemas.microsoft.com/office/powerpoint/2010/main" val="11904792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4DCAAD-D33C-3447-8AAB-AE3DEFB44720}" type="slidenum">
              <a:rPr lang="en-US" smtClean="0"/>
              <a:pPr/>
              <a:t>18</a:t>
            </a:fld>
            <a:endParaRPr lang="en-US" dirty="0"/>
          </a:p>
        </p:txBody>
      </p:sp>
    </p:spTree>
    <p:extLst>
      <p:ext uri="{BB962C8B-B14F-4D97-AF65-F5344CB8AC3E}">
        <p14:creationId xmlns:p14="http://schemas.microsoft.com/office/powerpoint/2010/main" val="12171162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311E8DB-6A4C-4C83-82CD-75B2E805777B}" type="slidenum">
              <a:rPr lang="en-US" smtClean="0"/>
              <a:pPr>
                <a:defRPr/>
              </a:pPr>
              <a:t>19</a:t>
            </a:fld>
            <a:endParaRPr lang="en-US" dirty="0"/>
          </a:p>
        </p:txBody>
      </p:sp>
    </p:spTree>
    <p:extLst>
      <p:ext uri="{BB962C8B-B14F-4D97-AF65-F5344CB8AC3E}">
        <p14:creationId xmlns:p14="http://schemas.microsoft.com/office/powerpoint/2010/main" val="13077810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311E8DB-6A4C-4C83-82CD-75B2E805777B}" type="slidenum">
              <a:rPr lang="en-US" smtClean="0"/>
              <a:pPr>
                <a:defRPr/>
              </a:pPr>
              <a:t>20</a:t>
            </a:fld>
            <a:endParaRPr lang="en-US" dirty="0"/>
          </a:p>
        </p:txBody>
      </p:sp>
    </p:spTree>
    <p:extLst>
      <p:ext uri="{BB962C8B-B14F-4D97-AF65-F5344CB8AC3E}">
        <p14:creationId xmlns:p14="http://schemas.microsoft.com/office/powerpoint/2010/main" val="14754671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311E8DB-6A4C-4C83-82CD-75B2E805777B}" type="slidenum">
              <a:rPr lang="en-US" smtClean="0"/>
              <a:pPr>
                <a:defRPr/>
              </a:pPr>
              <a:t>21</a:t>
            </a:fld>
            <a:endParaRPr lang="en-US" dirty="0"/>
          </a:p>
        </p:txBody>
      </p:sp>
    </p:spTree>
    <p:extLst>
      <p:ext uri="{BB962C8B-B14F-4D97-AF65-F5344CB8AC3E}">
        <p14:creationId xmlns:p14="http://schemas.microsoft.com/office/powerpoint/2010/main" val="143823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98AFB-CB0D-4DFE-87B9-B4B0D0DE73CD}" type="slidenum">
              <a:rPr lang="en-US" smtClean="0"/>
              <a:pPr/>
              <a:t>4</a:t>
            </a:fld>
            <a:endParaRPr lang="en-US" dirty="0"/>
          </a:p>
        </p:txBody>
      </p:sp>
    </p:spTree>
    <p:extLst>
      <p:ext uri="{BB962C8B-B14F-4D97-AF65-F5344CB8AC3E}">
        <p14:creationId xmlns:p14="http://schemas.microsoft.com/office/powerpoint/2010/main" val="1859948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311E8DB-6A4C-4C83-82CD-75B2E805777B}" type="slidenum">
              <a:rPr lang="en-US" smtClean="0"/>
              <a:pPr>
                <a:defRPr/>
              </a:pPr>
              <a:t>22</a:t>
            </a:fld>
            <a:endParaRPr lang="en-US" dirty="0"/>
          </a:p>
        </p:txBody>
      </p:sp>
    </p:spTree>
    <p:extLst>
      <p:ext uri="{BB962C8B-B14F-4D97-AF65-F5344CB8AC3E}">
        <p14:creationId xmlns:p14="http://schemas.microsoft.com/office/powerpoint/2010/main" val="2013394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311E8DB-6A4C-4C83-82CD-75B2E805777B}" type="slidenum">
              <a:rPr lang="en-US" smtClean="0"/>
              <a:pPr>
                <a:defRPr/>
              </a:pPr>
              <a:t>23</a:t>
            </a:fld>
            <a:endParaRPr lang="en-US" dirty="0"/>
          </a:p>
        </p:txBody>
      </p:sp>
    </p:spTree>
    <p:extLst>
      <p:ext uri="{BB962C8B-B14F-4D97-AF65-F5344CB8AC3E}">
        <p14:creationId xmlns:p14="http://schemas.microsoft.com/office/powerpoint/2010/main" val="7455330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4DCAAD-D33C-3447-8AAB-AE3DEFB44720}" type="slidenum">
              <a:rPr lang="en-US" smtClean="0"/>
              <a:pPr/>
              <a:t>24</a:t>
            </a:fld>
            <a:endParaRPr lang="en-US" dirty="0"/>
          </a:p>
        </p:txBody>
      </p:sp>
    </p:spTree>
    <p:extLst>
      <p:ext uri="{BB962C8B-B14F-4D97-AF65-F5344CB8AC3E}">
        <p14:creationId xmlns:p14="http://schemas.microsoft.com/office/powerpoint/2010/main" val="9912137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407988" y="696913"/>
            <a:ext cx="6194425" cy="3486150"/>
          </a:xfrm>
          <a:ln/>
        </p:spPr>
      </p:sp>
      <p:sp>
        <p:nvSpPr>
          <p:cNvPr id="65539" name="Notes Placeholder 2"/>
          <p:cNvSpPr>
            <a:spLocks noGrp="1"/>
          </p:cNvSpPr>
          <p:nvPr>
            <p:ph type="body" idx="1"/>
          </p:nvPr>
        </p:nvSpPr>
        <p:spPr>
          <a:noFill/>
          <a:ln/>
        </p:spPr>
        <p:txBody>
          <a:bodyPr/>
          <a:lstStyle/>
          <a:p>
            <a:endParaRPr lang="en-US" dirty="0"/>
          </a:p>
        </p:txBody>
      </p:sp>
      <p:sp>
        <p:nvSpPr>
          <p:cNvPr id="65540" name="Slide Number Placeholder 3"/>
          <p:cNvSpPr>
            <a:spLocks noGrp="1"/>
          </p:cNvSpPr>
          <p:nvPr>
            <p:ph type="sldNum" sz="quarter" idx="5"/>
          </p:nvPr>
        </p:nvSpPr>
        <p:spPr>
          <a:noFill/>
        </p:spPr>
        <p:txBody>
          <a:bodyPr/>
          <a:lstStyle/>
          <a:p>
            <a:fld id="{115C4F70-F102-4689-8353-208C7087D409}" type="slidenum">
              <a:rPr lang="en-US" smtClean="0"/>
              <a:pPr/>
              <a:t>25</a:t>
            </a:fld>
            <a:endParaRPr lang="en-US" dirty="0"/>
          </a:p>
        </p:txBody>
      </p:sp>
    </p:spTree>
    <p:extLst>
      <p:ext uri="{BB962C8B-B14F-4D97-AF65-F5344CB8AC3E}">
        <p14:creationId xmlns:p14="http://schemas.microsoft.com/office/powerpoint/2010/main" val="40729233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407988" y="696913"/>
            <a:ext cx="6194425" cy="3486150"/>
          </a:xfrm>
          <a:ln/>
        </p:spPr>
      </p:sp>
      <p:sp>
        <p:nvSpPr>
          <p:cNvPr id="65539" name="Notes Placeholder 2"/>
          <p:cNvSpPr>
            <a:spLocks noGrp="1"/>
          </p:cNvSpPr>
          <p:nvPr>
            <p:ph type="body" idx="1"/>
          </p:nvPr>
        </p:nvSpPr>
        <p:spPr>
          <a:noFill/>
          <a:ln/>
        </p:spPr>
        <p:txBody>
          <a:bodyPr/>
          <a:lstStyle/>
          <a:p>
            <a:endParaRPr lang="en-US" dirty="0"/>
          </a:p>
        </p:txBody>
      </p:sp>
      <p:sp>
        <p:nvSpPr>
          <p:cNvPr id="65540" name="Slide Number Placeholder 3"/>
          <p:cNvSpPr>
            <a:spLocks noGrp="1"/>
          </p:cNvSpPr>
          <p:nvPr>
            <p:ph type="sldNum" sz="quarter" idx="5"/>
          </p:nvPr>
        </p:nvSpPr>
        <p:spPr>
          <a:noFill/>
        </p:spPr>
        <p:txBody>
          <a:bodyPr/>
          <a:lstStyle/>
          <a:p>
            <a:fld id="{115C4F70-F102-4689-8353-208C7087D409}" type="slidenum">
              <a:rPr lang="en-US" smtClean="0"/>
              <a:pPr/>
              <a:t>26</a:t>
            </a:fld>
            <a:endParaRPr lang="en-US" dirty="0"/>
          </a:p>
        </p:txBody>
      </p:sp>
    </p:spTree>
    <p:extLst>
      <p:ext uri="{BB962C8B-B14F-4D97-AF65-F5344CB8AC3E}">
        <p14:creationId xmlns:p14="http://schemas.microsoft.com/office/powerpoint/2010/main" val="12365137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407988" y="696913"/>
            <a:ext cx="6194425" cy="3486150"/>
          </a:xfrm>
          <a:ln/>
        </p:spPr>
      </p:sp>
      <p:sp>
        <p:nvSpPr>
          <p:cNvPr id="65539" name="Notes Placeholder 2"/>
          <p:cNvSpPr>
            <a:spLocks noGrp="1"/>
          </p:cNvSpPr>
          <p:nvPr>
            <p:ph type="body" idx="1"/>
          </p:nvPr>
        </p:nvSpPr>
        <p:spPr>
          <a:noFill/>
          <a:ln/>
        </p:spPr>
        <p:txBody>
          <a:bodyPr/>
          <a:lstStyle/>
          <a:p>
            <a:endParaRPr lang="en-US" dirty="0"/>
          </a:p>
        </p:txBody>
      </p:sp>
      <p:sp>
        <p:nvSpPr>
          <p:cNvPr id="65540" name="Slide Number Placeholder 3"/>
          <p:cNvSpPr>
            <a:spLocks noGrp="1"/>
          </p:cNvSpPr>
          <p:nvPr>
            <p:ph type="sldNum" sz="quarter" idx="5"/>
          </p:nvPr>
        </p:nvSpPr>
        <p:spPr>
          <a:noFill/>
        </p:spPr>
        <p:txBody>
          <a:bodyPr/>
          <a:lstStyle/>
          <a:p>
            <a:fld id="{115C4F70-F102-4689-8353-208C7087D409}" type="slidenum">
              <a:rPr lang="en-US" smtClean="0"/>
              <a:pPr/>
              <a:t>27</a:t>
            </a:fld>
            <a:endParaRPr lang="en-US" dirty="0"/>
          </a:p>
        </p:txBody>
      </p:sp>
    </p:spTree>
    <p:extLst>
      <p:ext uri="{BB962C8B-B14F-4D97-AF65-F5344CB8AC3E}">
        <p14:creationId xmlns:p14="http://schemas.microsoft.com/office/powerpoint/2010/main" val="9817421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407988" y="696913"/>
            <a:ext cx="6194425" cy="3486150"/>
          </a:xfrm>
          <a:ln/>
        </p:spPr>
      </p:sp>
      <p:sp>
        <p:nvSpPr>
          <p:cNvPr id="65539" name="Notes Placeholder 2"/>
          <p:cNvSpPr>
            <a:spLocks noGrp="1"/>
          </p:cNvSpPr>
          <p:nvPr>
            <p:ph type="body" idx="1"/>
          </p:nvPr>
        </p:nvSpPr>
        <p:spPr>
          <a:noFill/>
          <a:ln/>
        </p:spPr>
        <p:txBody>
          <a:bodyPr/>
          <a:lstStyle/>
          <a:p>
            <a:endParaRPr lang="en-US" dirty="0"/>
          </a:p>
        </p:txBody>
      </p:sp>
      <p:sp>
        <p:nvSpPr>
          <p:cNvPr id="65540" name="Slide Number Placeholder 3"/>
          <p:cNvSpPr>
            <a:spLocks noGrp="1"/>
          </p:cNvSpPr>
          <p:nvPr>
            <p:ph type="sldNum" sz="quarter" idx="5"/>
          </p:nvPr>
        </p:nvSpPr>
        <p:spPr>
          <a:noFill/>
        </p:spPr>
        <p:txBody>
          <a:bodyPr/>
          <a:lstStyle/>
          <a:p>
            <a:fld id="{115C4F70-F102-4689-8353-208C7087D409}" type="slidenum">
              <a:rPr lang="en-US" smtClean="0"/>
              <a:pPr/>
              <a:t>28</a:t>
            </a:fld>
            <a:endParaRPr lang="en-US" dirty="0"/>
          </a:p>
        </p:txBody>
      </p:sp>
    </p:spTree>
    <p:extLst>
      <p:ext uri="{BB962C8B-B14F-4D97-AF65-F5344CB8AC3E}">
        <p14:creationId xmlns:p14="http://schemas.microsoft.com/office/powerpoint/2010/main" val="20348631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407988" y="696913"/>
            <a:ext cx="6194425" cy="3486150"/>
          </a:xfrm>
          <a:ln/>
        </p:spPr>
      </p:sp>
      <p:sp>
        <p:nvSpPr>
          <p:cNvPr id="65539" name="Notes Placeholder 2"/>
          <p:cNvSpPr>
            <a:spLocks noGrp="1"/>
          </p:cNvSpPr>
          <p:nvPr>
            <p:ph type="body" idx="1"/>
          </p:nvPr>
        </p:nvSpPr>
        <p:spPr>
          <a:noFill/>
          <a:ln/>
        </p:spPr>
        <p:txBody>
          <a:bodyPr/>
          <a:lstStyle/>
          <a:p>
            <a:endParaRPr lang="en-US" dirty="0"/>
          </a:p>
        </p:txBody>
      </p:sp>
      <p:sp>
        <p:nvSpPr>
          <p:cNvPr id="65540" name="Slide Number Placeholder 3"/>
          <p:cNvSpPr>
            <a:spLocks noGrp="1"/>
          </p:cNvSpPr>
          <p:nvPr>
            <p:ph type="sldNum" sz="quarter" idx="5"/>
          </p:nvPr>
        </p:nvSpPr>
        <p:spPr>
          <a:noFill/>
        </p:spPr>
        <p:txBody>
          <a:bodyPr/>
          <a:lstStyle/>
          <a:p>
            <a:fld id="{115C4F70-F102-4689-8353-208C7087D409}" type="slidenum">
              <a:rPr lang="en-US" smtClean="0"/>
              <a:pPr/>
              <a:t>29</a:t>
            </a:fld>
            <a:endParaRPr lang="en-US" dirty="0"/>
          </a:p>
        </p:txBody>
      </p:sp>
    </p:spTree>
    <p:extLst>
      <p:ext uri="{BB962C8B-B14F-4D97-AF65-F5344CB8AC3E}">
        <p14:creationId xmlns:p14="http://schemas.microsoft.com/office/powerpoint/2010/main" val="14672028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407988" y="696913"/>
            <a:ext cx="6194425" cy="3486150"/>
          </a:xfrm>
          <a:ln/>
        </p:spPr>
      </p:sp>
      <p:sp>
        <p:nvSpPr>
          <p:cNvPr id="65539" name="Notes Placeholder 2"/>
          <p:cNvSpPr>
            <a:spLocks noGrp="1"/>
          </p:cNvSpPr>
          <p:nvPr>
            <p:ph type="body" idx="1"/>
          </p:nvPr>
        </p:nvSpPr>
        <p:spPr>
          <a:noFill/>
          <a:ln/>
        </p:spPr>
        <p:txBody>
          <a:bodyPr/>
          <a:lstStyle/>
          <a:p>
            <a:endParaRPr lang="en-US" dirty="0"/>
          </a:p>
        </p:txBody>
      </p:sp>
      <p:sp>
        <p:nvSpPr>
          <p:cNvPr id="65540" name="Slide Number Placeholder 3"/>
          <p:cNvSpPr>
            <a:spLocks noGrp="1"/>
          </p:cNvSpPr>
          <p:nvPr>
            <p:ph type="sldNum" sz="quarter" idx="5"/>
          </p:nvPr>
        </p:nvSpPr>
        <p:spPr>
          <a:noFill/>
        </p:spPr>
        <p:txBody>
          <a:bodyPr/>
          <a:lstStyle/>
          <a:p>
            <a:fld id="{115C4F70-F102-4689-8353-208C7087D409}" type="slidenum">
              <a:rPr lang="en-US" smtClean="0"/>
              <a:pPr/>
              <a:t>30</a:t>
            </a:fld>
            <a:endParaRPr lang="en-US" dirty="0"/>
          </a:p>
        </p:txBody>
      </p:sp>
    </p:spTree>
    <p:extLst>
      <p:ext uri="{BB962C8B-B14F-4D97-AF65-F5344CB8AC3E}">
        <p14:creationId xmlns:p14="http://schemas.microsoft.com/office/powerpoint/2010/main" val="12065481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407988" y="696913"/>
            <a:ext cx="6194425" cy="3486150"/>
          </a:xfrm>
          <a:ln/>
        </p:spPr>
      </p:sp>
      <p:sp>
        <p:nvSpPr>
          <p:cNvPr id="65539" name="Notes Placeholder 2"/>
          <p:cNvSpPr>
            <a:spLocks noGrp="1"/>
          </p:cNvSpPr>
          <p:nvPr>
            <p:ph type="body" idx="1"/>
          </p:nvPr>
        </p:nvSpPr>
        <p:spPr>
          <a:noFill/>
          <a:ln/>
        </p:spPr>
        <p:txBody>
          <a:bodyPr/>
          <a:lstStyle/>
          <a:p>
            <a:endParaRPr lang="en-US" dirty="0"/>
          </a:p>
        </p:txBody>
      </p:sp>
      <p:sp>
        <p:nvSpPr>
          <p:cNvPr id="65540" name="Slide Number Placeholder 3"/>
          <p:cNvSpPr>
            <a:spLocks noGrp="1"/>
          </p:cNvSpPr>
          <p:nvPr>
            <p:ph type="sldNum" sz="quarter" idx="5"/>
          </p:nvPr>
        </p:nvSpPr>
        <p:spPr>
          <a:noFill/>
        </p:spPr>
        <p:txBody>
          <a:bodyPr/>
          <a:lstStyle/>
          <a:p>
            <a:fld id="{115C4F70-F102-4689-8353-208C7087D409}" type="slidenum">
              <a:rPr lang="en-US" smtClean="0"/>
              <a:pPr/>
              <a:t>31</a:t>
            </a:fld>
            <a:endParaRPr lang="en-US" dirty="0"/>
          </a:p>
        </p:txBody>
      </p:sp>
    </p:spTree>
    <p:extLst>
      <p:ext uri="{BB962C8B-B14F-4D97-AF65-F5344CB8AC3E}">
        <p14:creationId xmlns:p14="http://schemas.microsoft.com/office/powerpoint/2010/main" val="52941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BB98AFB-CB0D-4DFE-87B9-B4B0D0DE73CD}" type="slidenum">
              <a:rPr lang="en-US" smtClean="0"/>
              <a:pPr/>
              <a:t>5</a:t>
            </a:fld>
            <a:endParaRPr lang="en-US" dirty="0"/>
          </a:p>
        </p:txBody>
      </p:sp>
    </p:spTree>
    <p:extLst>
      <p:ext uri="{BB962C8B-B14F-4D97-AF65-F5344CB8AC3E}">
        <p14:creationId xmlns:p14="http://schemas.microsoft.com/office/powerpoint/2010/main" val="16763273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407988" y="696913"/>
            <a:ext cx="6194425" cy="3486150"/>
          </a:xfrm>
          <a:ln/>
        </p:spPr>
      </p:sp>
      <p:sp>
        <p:nvSpPr>
          <p:cNvPr id="65539" name="Notes Placeholder 2"/>
          <p:cNvSpPr>
            <a:spLocks noGrp="1"/>
          </p:cNvSpPr>
          <p:nvPr>
            <p:ph type="body" idx="1"/>
          </p:nvPr>
        </p:nvSpPr>
        <p:spPr>
          <a:noFill/>
          <a:ln/>
        </p:spPr>
        <p:txBody>
          <a:bodyPr/>
          <a:lstStyle/>
          <a:p>
            <a:endParaRPr lang="en-US" dirty="0"/>
          </a:p>
        </p:txBody>
      </p:sp>
      <p:sp>
        <p:nvSpPr>
          <p:cNvPr id="65540" name="Slide Number Placeholder 3"/>
          <p:cNvSpPr>
            <a:spLocks noGrp="1"/>
          </p:cNvSpPr>
          <p:nvPr>
            <p:ph type="sldNum" sz="quarter" idx="5"/>
          </p:nvPr>
        </p:nvSpPr>
        <p:spPr>
          <a:noFill/>
        </p:spPr>
        <p:txBody>
          <a:bodyPr/>
          <a:lstStyle/>
          <a:p>
            <a:fld id="{115C4F70-F102-4689-8353-208C7087D409}" type="slidenum">
              <a:rPr lang="en-US" smtClean="0"/>
              <a:pPr/>
              <a:t>32</a:t>
            </a:fld>
            <a:endParaRPr lang="en-US" dirty="0"/>
          </a:p>
        </p:txBody>
      </p:sp>
    </p:spTree>
    <p:extLst>
      <p:ext uri="{BB962C8B-B14F-4D97-AF65-F5344CB8AC3E}">
        <p14:creationId xmlns:p14="http://schemas.microsoft.com/office/powerpoint/2010/main" val="9978927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407988" y="696913"/>
            <a:ext cx="6194425" cy="3486150"/>
          </a:xfrm>
          <a:ln/>
        </p:spPr>
      </p:sp>
      <p:sp>
        <p:nvSpPr>
          <p:cNvPr id="65539" name="Notes Placeholder 2"/>
          <p:cNvSpPr>
            <a:spLocks noGrp="1"/>
          </p:cNvSpPr>
          <p:nvPr>
            <p:ph type="body" idx="1"/>
          </p:nvPr>
        </p:nvSpPr>
        <p:spPr>
          <a:noFill/>
          <a:ln/>
        </p:spPr>
        <p:txBody>
          <a:bodyPr/>
          <a:lstStyle/>
          <a:p>
            <a:endParaRPr lang="en-US" dirty="0"/>
          </a:p>
        </p:txBody>
      </p:sp>
      <p:sp>
        <p:nvSpPr>
          <p:cNvPr id="65540" name="Slide Number Placeholder 3"/>
          <p:cNvSpPr>
            <a:spLocks noGrp="1"/>
          </p:cNvSpPr>
          <p:nvPr>
            <p:ph type="sldNum" sz="quarter" idx="5"/>
          </p:nvPr>
        </p:nvSpPr>
        <p:spPr>
          <a:noFill/>
        </p:spPr>
        <p:txBody>
          <a:bodyPr/>
          <a:lstStyle/>
          <a:p>
            <a:fld id="{115C4F70-F102-4689-8353-208C7087D409}" type="slidenum">
              <a:rPr lang="en-US" smtClean="0"/>
              <a:pPr/>
              <a:t>33</a:t>
            </a:fld>
            <a:endParaRPr lang="en-US" dirty="0"/>
          </a:p>
        </p:txBody>
      </p:sp>
    </p:spTree>
    <p:extLst>
      <p:ext uri="{BB962C8B-B14F-4D97-AF65-F5344CB8AC3E}">
        <p14:creationId xmlns:p14="http://schemas.microsoft.com/office/powerpoint/2010/main" val="6664777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407988" y="696913"/>
            <a:ext cx="6194425" cy="3486150"/>
          </a:xfrm>
          <a:ln/>
        </p:spPr>
      </p:sp>
      <p:sp>
        <p:nvSpPr>
          <p:cNvPr id="65539" name="Notes Placeholder 2"/>
          <p:cNvSpPr>
            <a:spLocks noGrp="1"/>
          </p:cNvSpPr>
          <p:nvPr>
            <p:ph type="body" idx="1"/>
          </p:nvPr>
        </p:nvSpPr>
        <p:spPr>
          <a:noFill/>
          <a:ln/>
        </p:spPr>
        <p:txBody>
          <a:bodyPr/>
          <a:lstStyle/>
          <a:p>
            <a:endParaRPr lang="en-US" dirty="0"/>
          </a:p>
        </p:txBody>
      </p:sp>
      <p:sp>
        <p:nvSpPr>
          <p:cNvPr id="65540" name="Slide Number Placeholder 3"/>
          <p:cNvSpPr>
            <a:spLocks noGrp="1"/>
          </p:cNvSpPr>
          <p:nvPr>
            <p:ph type="sldNum" sz="quarter" idx="5"/>
          </p:nvPr>
        </p:nvSpPr>
        <p:spPr>
          <a:noFill/>
        </p:spPr>
        <p:txBody>
          <a:bodyPr/>
          <a:lstStyle/>
          <a:p>
            <a:fld id="{115C4F70-F102-4689-8353-208C7087D409}" type="slidenum">
              <a:rPr lang="en-US" smtClean="0"/>
              <a:pPr/>
              <a:t>34</a:t>
            </a:fld>
            <a:endParaRPr lang="en-US" dirty="0"/>
          </a:p>
        </p:txBody>
      </p:sp>
    </p:spTree>
    <p:extLst>
      <p:ext uri="{BB962C8B-B14F-4D97-AF65-F5344CB8AC3E}">
        <p14:creationId xmlns:p14="http://schemas.microsoft.com/office/powerpoint/2010/main" val="20813062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407988" y="696913"/>
            <a:ext cx="6194425" cy="3486150"/>
          </a:xfrm>
          <a:ln/>
        </p:spPr>
      </p:sp>
      <p:sp>
        <p:nvSpPr>
          <p:cNvPr id="65539" name="Notes Placeholder 2"/>
          <p:cNvSpPr>
            <a:spLocks noGrp="1"/>
          </p:cNvSpPr>
          <p:nvPr>
            <p:ph type="body" idx="1"/>
          </p:nvPr>
        </p:nvSpPr>
        <p:spPr>
          <a:noFill/>
          <a:ln/>
        </p:spPr>
        <p:txBody>
          <a:bodyPr/>
          <a:lstStyle/>
          <a:p>
            <a:endParaRPr lang="en-US" dirty="0"/>
          </a:p>
        </p:txBody>
      </p:sp>
      <p:sp>
        <p:nvSpPr>
          <p:cNvPr id="65540" name="Slide Number Placeholder 3"/>
          <p:cNvSpPr>
            <a:spLocks noGrp="1"/>
          </p:cNvSpPr>
          <p:nvPr>
            <p:ph type="sldNum" sz="quarter" idx="5"/>
          </p:nvPr>
        </p:nvSpPr>
        <p:spPr>
          <a:noFill/>
        </p:spPr>
        <p:txBody>
          <a:bodyPr/>
          <a:lstStyle/>
          <a:p>
            <a:fld id="{115C4F70-F102-4689-8353-208C7087D409}" type="slidenum">
              <a:rPr lang="en-US" smtClean="0"/>
              <a:pPr/>
              <a:t>35</a:t>
            </a:fld>
            <a:endParaRPr lang="en-US" dirty="0"/>
          </a:p>
        </p:txBody>
      </p:sp>
    </p:spTree>
    <p:extLst>
      <p:ext uri="{BB962C8B-B14F-4D97-AF65-F5344CB8AC3E}">
        <p14:creationId xmlns:p14="http://schemas.microsoft.com/office/powerpoint/2010/main" val="12639017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4DCAAD-D33C-3447-8AAB-AE3DEFB44720}" type="slidenum">
              <a:rPr lang="en-US" smtClean="0"/>
              <a:pPr/>
              <a:t>36</a:t>
            </a:fld>
            <a:endParaRPr lang="en-US" dirty="0"/>
          </a:p>
        </p:txBody>
      </p:sp>
    </p:spTree>
    <p:extLst>
      <p:ext uri="{BB962C8B-B14F-4D97-AF65-F5344CB8AC3E}">
        <p14:creationId xmlns:p14="http://schemas.microsoft.com/office/powerpoint/2010/main" val="13580117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407988" y="696913"/>
            <a:ext cx="6194425" cy="3486150"/>
          </a:xfrm>
          <a:ln/>
        </p:spPr>
      </p:sp>
      <p:sp>
        <p:nvSpPr>
          <p:cNvPr id="65539" name="Notes Placeholder 2"/>
          <p:cNvSpPr>
            <a:spLocks noGrp="1"/>
          </p:cNvSpPr>
          <p:nvPr>
            <p:ph type="body" idx="1"/>
          </p:nvPr>
        </p:nvSpPr>
        <p:spPr>
          <a:noFill/>
          <a:ln/>
        </p:spPr>
        <p:txBody>
          <a:bodyPr/>
          <a:lstStyle/>
          <a:p>
            <a:endParaRPr lang="en-US" dirty="0"/>
          </a:p>
        </p:txBody>
      </p:sp>
      <p:sp>
        <p:nvSpPr>
          <p:cNvPr id="65540" name="Slide Number Placeholder 3"/>
          <p:cNvSpPr>
            <a:spLocks noGrp="1"/>
          </p:cNvSpPr>
          <p:nvPr>
            <p:ph type="sldNum" sz="quarter" idx="5"/>
          </p:nvPr>
        </p:nvSpPr>
        <p:spPr>
          <a:noFill/>
        </p:spPr>
        <p:txBody>
          <a:bodyPr/>
          <a:lstStyle/>
          <a:p>
            <a:fld id="{115C4F70-F102-4689-8353-208C7087D409}" type="slidenum">
              <a:rPr lang="en-US" smtClean="0"/>
              <a:pPr/>
              <a:t>37</a:t>
            </a:fld>
            <a:endParaRPr lang="en-US" dirty="0"/>
          </a:p>
        </p:txBody>
      </p:sp>
    </p:spTree>
    <p:extLst>
      <p:ext uri="{BB962C8B-B14F-4D97-AF65-F5344CB8AC3E}">
        <p14:creationId xmlns:p14="http://schemas.microsoft.com/office/powerpoint/2010/main" val="17533608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407988" y="696913"/>
            <a:ext cx="6194425" cy="3486150"/>
          </a:xfrm>
          <a:ln/>
        </p:spPr>
      </p:sp>
      <p:sp>
        <p:nvSpPr>
          <p:cNvPr id="65539" name="Notes Placeholder 2"/>
          <p:cNvSpPr>
            <a:spLocks noGrp="1"/>
          </p:cNvSpPr>
          <p:nvPr>
            <p:ph type="body" idx="1"/>
          </p:nvPr>
        </p:nvSpPr>
        <p:spPr>
          <a:noFill/>
          <a:ln/>
        </p:spPr>
        <p:txBody>
          <a:bodyPr/>
          <a:lstStyle/>
          <a:p>
            <a:endParaRPr lang="en-US" dirty="0"/>
          </a:p>
        </p:txBody>
      </p:sp>
      <p:sp>
        <p:nvSpPr>
          <p:cNvPr id="65540" name="Slide Number Placeholder 3"/>
          <p:cNvSpPr>
            <a:spLocks noGrp="1"/>
          </p:cNvSpPr>
          <p:nvPr>
            <p:ph type="sldNum" sz="quarter" idx="5"/>
          </p:nvPr>
        </p:nvSpPr>
        <p:spPr>
          <a:noFill/>
        </p:spPr>
        <p:txBody>
          <a:bodyPr/>
          <a:lstStyle/>
          <a:p>
            <a:fld id="{115C4F70-F102-4689-8353-208C7087D409}" type="slidenum">
              <a:rPr lang="en-US" smtClean="0"/>
              <a:pPr/>
              <a:t>38</a:t>
            </a:fld>
            <a:endParaRPr lang="en-US" dirty="0"/>
          </a:p>
        </p:txBody>
      </p:sp>
    </p:spTree>
    <p:extLst>
      <p:ext uri="{BB962C8B-B14F-4D97-AF65-F5344CB8AC3E}">
        <p14:creationId xmlns:p14="http://schemas.microsoft.com/office/powerpoint/2010/main" val="7857844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407988" y="696913"/>
            <a:ext cx="6194425" cy="3486150"/>
          </a:xfrm>
          <a:ln/>
        </p:spPr>
      </p:sp>
      <p:sp>
        <p:nvSpPr>
          <p:cNvPr id="65539" name="Notes Placeholder 2"/>
          <p:cNvSpPr>
            <a:spLocks noGrp="1"/>
          </p:cNvSpPr>
          <p:nvPr>
            <p:ph type="body" idx="1"/>
          </p:nvPr>
        </p:nvSpPr>
        <p:spPr>
          <a:noFill/>
          <a:ln/>
        </p:spPr>
        <p:txBody>
          <a:bodyPr/>
          <a:lstStyle/>
          <a:p>
            <a:endParaRPr lang="en-US" dirty="0"/>
          </a:p>
        </p:txBody>
      </p:sp>
      <p:sp>
        <p:nvSpPr>
          <p:cNvPr id="65540" name="Slide Number Placeholder 3"/>
          <p:cNvSpPr>
            <a:spLocks noGrp="1"/>
          </p:cNvSpPr>
          <p:nvPr>
            <p:ph type="sldNum" sz="quarter" idx="5"/>
          </p:nvPr>
        </p:nvSpPr>
        <p:spPr>
          <a:noFill/>
        </p:spPr>
        <p:txBody>
          <a:bodyPr/>
          <a:lstStyle/>
          <a:p>
            <a:fld id="{115C4F70-F102-4689-8353-208C7087D409}" type="slidenum">
              <a:rPr lang="en-US" smtClean="0"/>
              <a:pPr/>
              <a:t>39</a:t>
            </a:fld>
            <a:endParaRPr lang="en-US" dirty="0"/>
          </a:p>
        </p:txBody>
      </p:sp>
    </p:spTree>
    <p:extLst>
      <p:ext uri="{BB962C8B-B14F-4D97-AF65-F5344CB8AC3E}">
        <p14:creationId xmlns:p14="http://schemas.microsoft.com/office/powerpoint/2010/main" val="12141559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407988" y="696913"/>
            <a:ext cx="6194425" cy="3486150"/>
          </a:xfrm>
          <a:ln/>
        </p:spPr>
      </p:sp>
      <p:sp>
        <p:nvSpPr>
          <p:cNvPr id="65539" name="Notes Placeholder 2"/>
          <p:cNvSpPr>
            <a:spLocks noGrp="1"/>
          </p:cNvSpPr>
          <p:nvPr>
            <p:ph type="body" idx="1"/>
          </p:nvPr>
        </p:nvSpPr>
        <p:spPr>
          <a:noFill/>
          <a:ln/>
        </p:spPr>
        <p:txBody>
          <a:bodyPr/>
          <a:lstStyle/>
          <a:p>
            <a:endParaRPr lang="en-US" dirty="0"/>
          </a:p>
        </p:txBody>
      </p:sp>
      <p:sp>
        <p:nvSpPr>
          <p:cNvPr id="65540" name="Slide Number Placeholder 3"/>
          <p:cNvSpPr>
            <a:spLocks noGrp="1"/>
          </p:cNvSpPr>
          <p:nvPr>
            <p:ph type="sldNum" sz="quarter" idx="5"/>
          </p:nvPr>
        </p:nvSpPr>
        <p:spPr>
          <a:noFill/>
        </p:spPr>
        <p:txBody>
          <a:bodyPr/>
          <a:lstStyle/>
          <a:p>
            <a:fld id="{115C4F70-F102-4689-8353-208C7087D409}" type="slidenum">
              <a:rPr lang="en-US" smtClean="0"/>
              <a:pPr/>
              <a:t>40</a:t>
            </a:fld>
            <a:endParaRPr lang="en-US" dirty="0"/>
          </a:p>
        </p:txBody>
      </p:sp>
    </p:spTree>
    <p:extLst>
      <p:ext uri="{BB962C8B-B14F-4D97-AF65-F5344CB8AC3E}">
        <p14:creationId xmlns:p14="http://schemas.microsoft.com/office/powerpoint/2010/main" val="14150483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407988" y="696913"/>
            <a:ext cx="6194425" cy="3486150"/>
          </a:xfrm>
          <a:ln/>
        </p:spPr>
      </p:sp>
      <p:sp>
        <p:nvSpPr>
          <p:cNvPr id="65539" name="Notes Placeholder 2"/>
          <p:cNvSpPr>
            <a:spLocks noGrp="1"/>
          </p:cNvSpPr>
          <p:nvPr>
            <p:ph type="body" idx="1"/>
          </p:nvPr>
        </p:nvSpPr>
        <p:spPr>
          <a:noFill/>
          <a:ln/>
        </p:spPr>
        <p:txBody>
          <a:bodyPr/>
          <a:lstStyle/>
          <a:p>
            <a:endParaRPr lang="en-US" dirty="0"/>
          </a:p>
        </p:txBody>
      </p:sp>
      <p:sp>
        <p:nvSpPr>
          <p:cNvPr id="65540" name="Slide Number Placeholder 3"/>
          <p:cNvSpPr>
            <a:spLocks noGrp="1"/>
          </p:cNvSpPr>
          <p:nvPr>
            <p:ph type="sldNum" sz="quarter" idx="5"/>
          </p:nvPr>
        </p:nvSpPr>
        <p:spPr>
          <a:noFill/>
        </p:spPr>
        <p:txBody>
          <a:bodyPr/>
          <a:lstStyle/>
          <a:p>
            <a:fld id="{115C4F70-F102-4689-8353-208C7087D409}" type="slidenum">
              <a:rPr lang="en-US" smtClean="0"/>
              <a:pPr/>
              <a:t>41</a:t>
            </a:fld>
            <a:endParaRPr lang="en-US" dirty="0"/>
          </a:p>
        </p:txBody>
      </p:sp>
    </p:spTree>
    <p:extLst>
      <p:ext uri="{BB962C8B-B14F-4D97-AF65-F5344CB8AC3E}">
        <p14:creationId xmlns:p14="http://schemas.microsoft.com/office/powerpoint/2010/main" val="1189653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4DCAAD-D33C-3447-8AAB-AE3DEFB44720}" type="slidenum">
              <a:rPr lang="en-US" smtClean="0"/>
              <a:pPr/>
              <a:t>6</a:t>
            </a:fld>
            <a:endParaRPr lang="en-US" dirty="0"/>
          </a:p>
        </p:txBody>
      </p:sp>
    </p:spTree>
    <p:extLst>
      <p:ext uri="{BB962C8B-B14F-4D97-AF65-F5344CB8AC3E}">
        <p14:creationId xmlns:p14="http://schemas.microsoft.com/office/powerpoint/2010/main" val="16484429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407988" y="696913"/>
            <a:ext cx="6194425" cy="3486150"/>
          </a:xfrm>
          <a:ln/>
        </p:spPr>
      </p:sp>
      <p:sp>
        <p:nvSpPr>
          <p:cNvPr id="65539" name="Notes Placeholder 2"/>
          <p:cNvSpPr>
            <a:spLocks noGrp="1"/>
          </p:cNvSpPr>
          <p:nvPr>
            <p:ph type="body" idx="1"/>
          </p:nvPr>
        </p:nvSpPr>
        <p:spPr>
          <a:noFill/>
          <a:ln/>
        </p:spPr>
        <p:txBody>
          <a:bodyPr/>
          <a:lstStyle/>
          <a:p>
            <a:endParaRPr lang="en-US" dirty="0"/>
          </a:p>
        </p:txBody>
      </p:sp>
      <p:sp>
        <p:nvSpPr>
          <p:cNvPr id="65540" name="Slide Number Placeholder 3"/>
          <p:cNvSpPr>
            <a:spLocks noGrp="1"/>
          </p:cNvSpPr>
          <p:nvPr>
            <p:ph type="sldNum" sz="quarter" idx="5"/>
          </p:nvPr>
        </p:nvSpPr>
        <p:spPr>
          <a:noFill/>
        </p:spPr>
        <p:txBody>
          <a:bodyPr/>
          <a:lstStyle/>
          <a:p>
            <a:fld id="{115C4F70-F102-4689-8353-208C7087D409}" type="slidenum">
              <a:rPr lang="en-US" smtClean="0"/>
              <a:pPr/>
              <a:t>42</a:t>
            </a:fld>
            <a:endParaRPr lang="en-US" dirty="0"/>
          </a:p>
        </p:txBody>
      </p:sp>
    </p:spTree>
    <p:extLst>
      <p:ext uri="{BB962C8B-B14F-4D97-AF65-F5344CB8AC3E}">
        <p14:creationId xmlns:p14="http://schemas.microsoft.com/office/powerpoint/2010/main" val="13841306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407988" y="696913"/>
            <a:ext cx="6194425" cy="3486150"/>
          </a:xfrm>
          <a:ln/>
        </p:spPr>
      </p:sp>
      <p:sp>
        <p:nvSpPr>
          <p:cNvPr id="65539" name="Notes Placeholder 2"/>
          <p:cNvSpPr>
            <a:spLocks noGrp="1"/>
          </p:cNvSpPr>
          <p:nvPr>
            <p:ph type="body" idx="1"/>
          </p:nvPr>
        </p:nvSpPr>
        <p:spPr>
          <a:noFill/>
          <a:ln/>
        </p:spPr>
        <p:txBody>
          <a:bodyPr/>
          <a:lstStyle/>
          <a:p>
            <a:endParaRPr lang="en-US" dirty="0"/>
          </a:p>
        </p:txBody>
      </p:sp>
      <p:sp>
        <p:nvSpPr>
          <p:cNvPr id="65540" name="Slide Number Placeholder 3"/>
          <p:cNvSpPr>
            <a:spLocks noGrp="1"/>
          </p:cNvSpPr>
          <p:nvPr>
            <p:ph type="sldNum" sz="quarter" idx="5"/>
          </p:nvPr>
        </p:nvSpPr>
        <p:spPr>
          <a:noFill/>
        </p:spPr>
        <p:txBody>
          <a:bodyPr/>
          <a:lstStyle/>
          <a:p>
            <a:fld id="{115C4F70-F102-4689-8353-208C7087D409}" type="slidenum">
              <a:rPr lang="en-US" smtClean="0"/>
              <a:pPr/>
              <a:t>43</a:t>
            </a:fld>
            <a:endParaRPr lang="en-US" dirty="0"/>
          </a:p>
        </p:txBody>
      </p:sp>
    </p:spTree>
    <p:extLst>
      <p:ext uri="{BB962C8B-B14F-4D97-AF65-F5344CB8AC3E}">
        <p14:creationId xmlns:p14="http://schemas.microsoft.com/office/powerpoint/2010/main" val="18966136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407988" y="696913"/>
            <a:ext cx="6194425" cy="3486150"/>
          </a:xfrm>
          <a:ln/>
        </p:spPr>
      </p:sp>
      <p:sp>
        <p:nvSpPr>
          <p:cNvPr id="65539" name="Notes Placeholder 2"/>
          <p:cNvSpPr>
            <a:spLocks noGrp="1"/>
          </p:cNvSpPr>
          <p:nvPr>
            <p:ph type="body" idx="1"/>
          </p:nvPr>
        </p:nvSpPr>
        <p:spPr>
          <a:noFill/>
          <a:ln/>
        </p:spPr>
        <p:txBody>
          <a:bodyPr/>
          <a:lstStyle/>
          <a:p>
            <a:endParaRPr lang="en-US" dirty="0"/>
          </a:p>
        </p:txBody>
      </p:sp>
      <p:sp>
        <p:nvSpPr>
          <p:cNvPr id="65540" name="Slide Number Placeholder 3"/>
          <p:cNvSpPr>
            <a:spLocks noGrp="1"/>
          </p:cNvSpPr>
          <p:nvPr>
            <p:ph type="sldNum" sz="quarter" idx="5"/>
          </p:nvPr>
        </p:nvSpPr>
        <p:spPr>
          <a:noFill/>
        </p:spPr>
        <p:txBody>
          <a:bodyPr/>
          <a:lstStyle/>
          <a:p>
            <a:fld id="{115C4F70-F102-4689-8353-208C7087D409}" type="slidenum">
              <a:rPr lang="en-US" smtClean="0"/>
              <a:pPr/>
              <a:t>44</a:t>
            </a:fld>
            <a:endParaRPr lang="en-US" dirty="0"/>
          </a:p>
        </p:txBody>
      </p:sp>
    </p:spTree>
    <p:extLst>
      <p:ext uri="{BB962C8B-B14F-4D97-AF65-F5344CB8AC3E}">
        <p14:creationId xmlns:p14="http://schemas.microsoft.com/office/powerpoint/2010/main" val="13586802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407988" y="696913"/>
            <a:ext cx="6194425" cy="3486150"/>
          </a:xfrm>
          <a:ln/>
        </p:spPr>
      </p:sp>
      <p:sp>
        <p:nvSpPr>
          <p:cNvPr id="65539" name="Notes Placeholder 2"/>
          <p:cNvSpPr>
            <a:spLocks noGrp="1"/>
          </p:cNvSpPr>
          <p:nvPr>
            <p:ph type="body" idx="1"/>
          </p:nvPr>
        </p:nvSpPr>
        <p:spPr>
          <a:noFill/>
          <a:ln/>
        </p:spPr>
        <p:txBody>
          <a:bodyPr/>
          <a:lstStyle/>
          <a:p>
            <a:endParaRPr lang="en-US" dirty="0"/>
          </a:p>
        </p:txBody>
      </p:sp>
      <p:sp>
        <p:nvSpPr>
          <p:cNvPr id="65540" name="Slide Number Placeholder 3"/>
          <p:cNvSpPr>
            <a:spLocks noGrp="1"/>
          </p:cNvSpPr>
          <p:nvPr>
            <p:ph type="sldNum" sz="quarter" idx="5"/>
          </p:nvPr>
        </p:nvSpPr>
        <p:spPr>
          <a:noFill/>
        </p:spPr>
        <p:txBody>
          <a:bodyPr/>
          <a:lstStyle/>
          <a:p>
            <a:fld id="{115C4F70-F102-4689-8353-208C7087D409}" type="slidenum">
              <a:rPr lang="en-US" smtClean="0"/>
              <a:pPr/>
              <a:t>45</a:t>
            </a:fld>
            <a:endParaRPr lang="en-US" dirty="0"/>
          </a:p>
        </p:txBody>
      </p:sp>
    </p:spTree>
    <p:extLst>
      <p:ext uri="{BB962C8B-B14F-4D97-AF65-F5344CB8AC3E}">
        <p14:creationId xmlns:p14="http://schemas.microsoft.com/office/powerpoint/2010/main" val="15572766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407988" y="696913"/>
            <a:ext cx="6194425" cy="3486150"/>
          </a:xfrm>
          <a:ln/>
        </p:spPr>
      </p:sp>
      <p:sp>
        <p:nvSpPr>
          <p:cNvPr id="65539" name="Notes Placeholder 2"/>
          <p:cNvSpPr>
            <a:spLocks noGrp="1"/>
          </p:cNvSpPr>
          <p:nvPr>
            <p:ph type="body" idx="1"/>
          </p:nvPr>
        </p:nvSpPr>
        <p:spPr>
          <a:noFill/>
          <a:ln/>
        </p:spPr>
        <p:txBody>
          <a:bodyPr/>
          <a:lstStyle/>
          <a:p>
            <a:endParaRPr lang="en-US" dirty="0"/>
          </a:p>
        </p:txBody>
      </p:sp>
      <p:sp>
        <p:nvSpPr>
          <p:cNvPr id="65540" name="Slide Number Placeholder 3"/>
          <p:cNvSpPr>
            <a:spLocks noGrp="1"/>
          </p:cNvSpPr>
          <p:nvPr>
            <p:ph type="sldNum" sz="quarter" idx="5"/>
          </p:nvPr>
        </p:nvSpPr>
        <p:spPr>
          <a:noFill/>
        </p:spPr>
        <p:txBody>
          <a:bodyPr/>
          <a:lstStyle/>
          <a:p>
            <a:fld id="{115C4F70-F102-4689-8353-208C7087D409}" type="slidenum">
              <a:rPr lang="en-US" smtClean="0"/>
              <a:pPr/>
              <a:t>46</a:t>
            </a:fld>
            <a:endParaRPr lang="en-US" dirty="0"/>
          </a:p>
        </p:txBody>
      </p:sp>
    </p:spTree>
    <p:extLst>
      <p:ext uri="{BB962C8B-B14F-4D97-AF65-F5344CB8AC3E}">
        <p14:creationId xmlns:p14="http://schemas.microsoft.com/office/powerpoint/2010/main" val="9593232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407988" y="696913"/>
            <a:ext cx="6194425" cy="3486150"/>
          </a:xfrm>
          <a:ln/>
        </p:spPr>
      </p:sp>
      <p:sp>
        <p:nvSpPr>
          <p:cNvPr id="65539" name="Notes Placeholder 2"/>
          <p:cNvSpPr>
            <a:spLocks noGrp="1"/>
          </p:cNvSpPr>
          <p:nvPr>
            <p:ph type="body" idx="1"/>
          </p:nvPr>
        </p:nvSpPr>
        <p:spPr>
          <a:noFill/>
          <a:ln/>
        </p:spPr>
        <p:txBody>
          <a:bodyPr/>
          <a:lstStyle/>
          <a:p>
            <a:endParaRPr lang="en-US" dirty="0"/>
          </a:p>
        </p:txBody>
      </p:sp>
      <p:sp>
        <p:nvSpPr>
          <p:cNvPr id="65540" name="Slide Number Placeholder 3"/>
          <p:cNvSpPr>
            <a:spLocks noGrp="1"/>
          </p:cNvSpPr>
          <p:nvPr>
            <p:ph type="sldNum" sz="quarter" idx="5"/>
          </p:nvPr>
        </p:nvSpPr>
        <p:spPr>
          <a:noFill/>
        </p:spPr>
        <p:txBody>
          <a:bodyPr/>
          <a:lstStyle/>
          <a:p>
            <a:fld id="{115C4F70-F102-4689-8353-208C7087D409}" type="slidenum">
              <a:rPr lang="en-US" smtClean="0"/>
              <a:pPr/>
              <a:t>47</a:t>
            </a:fld>
            <a:endParaRPr lang="en-US" dirty="0"/>
          </a:p>
        </p:txBody>
      </p:sp>
    </p:spTree>
    <p:extLst>
      <p:ext uri="{BB962C8B-B14F-4D97-AF65-F5344CB8AC3E}">
        <p14:creationId xmlns:p14="http://schemas.microsoft.com/office/powerpoint/2010/main" val="14038210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407988" y="696913"/>
            <a:ext cx="6194425" cy="3486150"/>
          </a:xfrm>
          <a:ln/>
        </p:spPr>
      </p:sp>
      <p:sp>
        <p:nvSpPr>
          <p:cNvPr id="65539" name="Notes Placeholder 2"/>
          <p:cNvSpPr>
            <a:spLocks noGrp="1"/>
          </p:cNvSpPr>
          <p:nvPr>
            <p:ph type="body" idx="1"/>
          </p:nvPr>
        </p:nvSpPr>
        <p:spPr>
          <a:noFill/>
          <a:ln/>
        </p:spPr>
        <p:txBody>
          <a:bodyPr/>
          <a:lstStyle/>
          <a:p>
            <a:endParaRPr lang="en-US" dirty="0"/>
          </a:p>
        </p:txBody>
      </p:sp>
      <p:sp>
        <p:nvSpPr>
          <p:cNvPr id="65540" name="Slide Number Placeholder 3"/>
          <p:cNvSpPr>
            <a:spLocks noGrp="1"/>
          </p:cNvSpPr>
          <p:nvPr>
            <p:ph type="sldNum" sz="quarter" idx="5"/>
          </p:nvPr>
        </p:nvSpPr>
        <p:spPr>
          <a:noFill/>
        </p:spPr>
        <p:txBody>
          <a:bodyPr/>
          <a:lstStyle/>
          <a:p>
            <a:fld id="{115C4F70-F102-4689-8353-208C7087D409}" type="slidenum">
              <a:rPr lang="en-US" smtClean="0"/>
              <a:pPr/>
              <a:t>48</a:t>
            </a:fld>
            <a:endParaRPr lang="en-US" dirty="0"/>
          </a:p>
        </p:txBody>
      </p:sp>
    </p:spTree>
    <p:extLst>
      <p:ext uri="{BB962C8B-B14F-4D97-AF65-F5344CB8AC3E}">
        <p14:creationId xmlns:p14="http://schemas.microsoft.com/office/powerpoint/2010/main" val="20756758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311E8DB-6A4C-4C83-82CD-75B2E805777B}" type="slidenum">
              <a:rPr lang="en-US" smtClean="0"/>
              <a:pPr>
                <a:defRPr/>
              </a:pPr>
              <a:t>50</a:t>
            </a:fld>
            <a:endParaRPr lang="en-US" dirty="0"/>
          </a:p>
        </p:txBody>
      </p:sp>
    </p:spTree>
    <p:extLst>
      <p:ext uri="{BB962C8B-B14F-4D97-AF65-F5344CB8AC3E}">
        <p14:creationId xmlns:p14="http://schemas.microsoft.com/office/powerpoint/2010/main" val="5765892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311E8DB-6A4C-4C83-82CD-75B2E805777B}" type="slidenum">
              <a:rPr lang="en-US" smtClean="0"/>
              <a:pPr>
                <a:defRPr/>
              </a:pPr>
              <a:t>51</a:t>
            </a:fld>
            <a:endParaRPr lang="en-US" dirty="0"/>
          </a:p>
        </p:txBody>
      </p:sp>
    </p:spTree>
    <p:extLst>
      <p:ext uri="{BB962C8B-B14F-4D97-AF65-F5344CB8AC3E}">
        <p14:creationId xmlns:p14="http://schemas.microsoft.com/office/powerpoint/2010/main" val="6951026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311E8DB-6A4C-4C83-82CD-75B2E805777B}" type="slidenum">
              <a:rPr lang="en-US" smtClean="0"/>
              <a:pPr>
                <a:defRPr/>
              </a:pPr>
              <a:t>52</a:t>
            </a:fld>
            <a:endParaRPr lang="en-US" dirty="0"/>
          </a:p>
        </p:txBody>
      </p:sp>
    </p:spTree>
    <p:extLst>
      <p:ext uri="{BB962C8B-B14F-4D97-AF65-F5344CB8AC3E}">
        <p14:creationId xmlns:p14="http://schemas.microsoft.com/office/powerpoint/2010/main" val="240280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407988" y="696913"/>
            <a:ext cx="6194425" cy="3486150"/>
          </a:xfrm>
          <a:ln/>
        </p:spPr>
      </p:sp>
      <p:sp>
        <p:nvSpPr>
          <p:cNvPr id="65539" name="Notes Placeholder 2"/>
          <p:cNvSpPr>
            <a:spLocks noGrp="1"/>
          </p:cNvSpPr>
          <p:nvPr>
            <p:ph type="body" idx="1"/>
          </p:nvPr>
        </p:nvSpPr>
        <p:spPr>
          <a:noFill/>
          <a:ln/>
        </p:spPr>
        <p:txBody>
          <a:bodyPr/>
          <a:lstStyle/>
          <a:p>
            <a:endParaRPr lang="en-US" dirty="0"/>
          </a:p>
        </p:txBody>
      </p:sp>
      <p:sp>
        <p:nvSpPr>
          <p:cNvPr id="65540" name="Slide Number Placeholder 3"/>
          <p:cNvSpPr>
            <a:spLocks noGrp="1"/>
          </p:cNvSpPr>
          <p:nvPr>
            <p:ph type="sldNum" sz="quarter" idx="5"/>
          </p:nvPr>
        </p:nvSpPr>
        <p:spPr>
          <a:noFill/>
        </p:spPr>
        <p:txBody>
          <a:bodyPr/>
          <a:lstStyle/>
          <a:p>
            <a:fld id="{115C4F70-F102-4689-8353-208C7087D409}" type="slidenum">
              <a:rPr lang="en-US" smtClean="0"/>
              <a:pPr/>
              <a:t>7</a:t>
            </a:fld>
            <a:endParaRPr lang="en-US" dirty="0"/>
          </a:p>
        </p:txBody>
      </p:sp>
    </p:spTree>
    <p:extLst>
      <p:ext uri="{BB962C8B-B14F-4D97-AF65-F5344CB8AC3E}">
        <p14:creationId xmlns:p14="http://schemas.microsoft.com/office/powerpoint/2010/main" val="4397970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311E8DB-6A4C-4C83-82CD-75B2E805777B}" type="slidenum">
              <a:rPr lang="en-US" smtClean="0"/>
              <a:pPr>
                <a:defRPr/>
              </a:pPr>
              <a:t>53</a:t>
            </a:fld>
            <a:endParaRPr lang="en-US" dirty="0"/>
          </a:p>
        </p:txBody>
      </p:sp>
    </p:spTree>
    <p:extLst>
      <p:ext uri="{BB962C8B-B14F-4D97-AF65-F5344CB8AC3E}">
        <p14:creationId xmlns:p14="http://schemas.microsoft.com/office/powerpoint/2010/main" val="11844321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311E8DB-6A4C-4C83-82CD-75B2E805777B}" type="slidenum">
              <a:rPr lang="en-US" smtClean="0"/>
              <a:pPr>
                <a:defRPr/>
              </a:pPr>
              <a:t>55</a:t>
            </a:fld>
            <a:endParaRPr lang="en-US" dirty="0"/>
          </a:p>
        </p:txBody>
      </p:sp>
    </p:spTree>
    <p:extLst>
      <p:ext uri="{BB962C8B-B14F-4D97-AF65-F5344CB8AC3E}">
        <p14:creationId xmlns:p14="http://schemas.microsoft.com/office/powerpoint/2010/main" val="9193475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311E8DB-6A4C-4C83-82CD-75B2E805777B}" type="slidenum">
              <a:rPr lang="en-US" smtClean="0"/>
              <a:pPr>
                <a:defRPr/>
              </a:pPr>
              <a:t>56</a:t>
            </a:fld>
            <a:endParaRPr lang="en-US" dirty="0"/>
          </a:p>
        </p:txBody>
      </p:sp>
    </p:spTree>
    <p:extLst>
      <p:ext uri="{BB962C8B-B14F-4D97-AF65-F5344CB8AC3E}">
        <p14:creationId xmlns:p14="http://schemas.microsoft.com/office/powerpoint/2010/main" val="21448279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311E8DB-6A4C-4C83-82CD-75B2E805777B}" type="slidenum">
              <a:rPr lang="en-US" smtClean="0"/>
              <a:pPr>
                <a:defRPr/>
              </a:pPr>
              <a:t>57</a:t>
            </a:fld>
            <a:endParaRPr lang="en-US" dirty="0"/>
          </a:p>
        </p:txBody>
      </p:sp>
    </p:spTree>
    <p:extLst>
      <p:ext uri="{BB962C8B-B14F-4D97-AF65-F5344CB8AC3E}">
        <p14:creationId xmlns:p14="http://schemas.microsoft.com/office/powerpoint/2010/main" val="37301710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311E8DB-6A4C-4C83-82CD-75B2E805777B}" type="slidenum">
              <a:rPr lang="en-US" smtClean="0"/>
              <a:pPr>
                <a:defRPr/>
              </a:pPr>
              <a:t>58</a:t>
            </a:fld>
            <a:endParaRPr lang="en-US" dirty="0"/>
          </a:p>
        </p:txBody>
      </p:sp>
    </p:spTree>
    <p:extLst>
      <p:ext uri="{BB962C8B-B14F-4D97-AF65-F5344CB8AC3E}">
        <p14:creationId xmlns:p14="http://schemas.microsoft.com/office/powerpoint/2010/main" val="1348726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311E8DB-6A4C-4C83-82CD-75B2E805777B}" type="slidenum">
              <a:rPr lang="en-US" smtClean="0"/>
              <a:pPr>
                <a:defRPr/>
              </a:pPr>
              <a:t>59</a:t>
            </a:fld>
            <a:endParaRPr lang="en-US" dirty="0"/>
          </a:p>
        </p:txBody>
      </p:sp>
    </p:spTree>
    <p:extLst>
      <p:ext uri="{BB962C8B-B14F-4D97-AF65-F5344CB8AC3E}">
        <p14:creationId xmlns:p14="http://schemas.microsoft.com/office/powerpoint/2010/main" val="18824911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407988" y="696913"/>
            <a:ext cx="6194425" cy="3486150"/>
          </a:xfrm>
          <a:ln/>
        </p:spPr>
      </p:sp>
      <p:sp>
        <p:nvSpPr>
          <p:cNvPr id="65539" name="Notes Placeholder 2"/>
          <p:cNvSpPr>
            <a:spLocks noGrp="1"/>
          </p:cNvSpPr>
          <p:nvPr>
            <p:ph type="body" idx="1"/>
          </p:nvPr>
        </p:nvSpPr>
        <p:spPr>
          <a:noFill/>
          <a:ln/>
        </p:spPr>
        <p:txBody>
          <a:bodyPr/>
          <a:lstStyle/>
          <a:p>
            <a:endParaRPr lang="en-US" dirty="0"/>
          </a:p>
        </p:txBody>
      </p:sp>
      <p:sp>
        <p:nvSpPr>
          <p:cNvPr id="65540" name="Slide Number Placeholder 3"/>
          <p:cNvSpPr>
            <a:spLocks noGrp="1"/>
          </p:cNvSpPr>
          <p:nvPr>
            <p:ph type="sldNum" sz="quarter" idx="5"/>
          </p:nvPr>
        </p:nvSpPr>
        <p:spPr>
          <a:noFill/>
        </p:spPr>
        <p:txBody>
          <a:bodyPr/>
          <a:lstStyle/>
          <a:p>
            <a:fld id="{115C4F70-F102-4689-8353-208C7087D409}" type="slidenum">
              <a:rPr lang="en-US" smtClean="0"/>
              <a:pPr/>
              <a:t>61</a:t>
            </a:fld>
            <a:endParaRPr lang="en-US" dirty="0"/>
          </a:p>
        </p:txBody>
      </p:sp>
    </p:spTree>
    <p:extLst>
      <p:ext uri="{BB962C8B-B14F-4D97-AF65-F5344CB8AC3E}">
        <p14:creationId xmlns:p14="http://schemas.microsoft.com/office/powerpoint/2010/main" val="3385402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407988" y="696913"/>
            <a:ext cx="6194425" cy="3486150"/>
          </a:xfrm>
          <a:ln/>
        </p:spPr>
      </p:sp>
      <p:sp>
        <p:nvSpPr>
          <p:cNvPr id="65539" name="Notes Placeholder 2"/>
          <p:cNvSpPr>
            <a:spLocks noGrp="1"/>
          </p:cNvSpPr>
          <p:nvPr>
            <p:ph type="body" idx="1"/>
          </p:nvPr>
        </p:nvSpPr>
        <p:spPr>
          <a:noFill/>
          <a:ln/>
        </p:spPr>
        <p:txBody>
          <a:bodyPr/>
          <a:lstStyle/>
          <a:p>
            <a:endParaRPr lang="en-US" dirty="0"/>
          </a:p>
        </p:txBody>
      </p:sp>
      <p:sp>
        <p:nvSpPr>
          <p:cNvPr id="65540" name="Slide Number Placeholder 3"/>
          <p:cNvSpPr>
            <a:spLocks noGrp="1"/>
          </p:cNvSpPr>
          <p:nvPr>
            <p:ph type="sldNum" sz="quarter" idx="5"/>
          </p:nvPr>
        </p:nvSpPr>
        <p:spPr>
          <a:noFill/>
        </p:spPr>
        <p:txBody>
          <a:bodyPr/>
          <a:lstStyle/>
          <a:p>
            <a:fld id="{115C4F70-F102-4689-8353-208C7087D409}" type="slidenum">
              <a:rPr lang="en-US" smtClean="0"/>
              <a:pPr/>
              <a:t>62</a:t>
            </a:fld>
            <a:endParaRPr lang="en-US" dirty="0"/>
          </a:p>
        </p:txBody>
      </p:sp>
    </p:spTree>
    <p:extLst>
      <p:ext uri="{BB962C8B-B14F-4D97-AF65-F5344CB8AC3E}">
        <p14:creationId xmlns:p14="http://schemas.microsoft.com/office/powerpoint/2010/main" val="7882481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407988" y="696913"/>
            <a:ext cx="6194425" cy="3486150"/>
          </a:xfrm>
          <a:ln/>
        </p:spPr>
      </p:sp>
      <p:sp>
        <p:nvSpPr>
          <p:cNvPr id="65539" name="Notes Placeholder 2"/>
          <p:cNvSpPr>
            <a:spLocks noGrp="1"/>
          </p:cNvSpPr>
          <p:nvPr>
            <p:ph type="body" idx="1"/>
          </p:nvPr>
        </p:nvSpPr>
        <p:spPr>
          <a:noFill/>
          <a:ln/>
        </p:spPr>
        <p:txBody>
          <a:bodyPr/>
          <a:lstStyle/>
          <a:p>
            <a:endParaRPr lang="en-US" dirty="0"/>
          </a:p>
        </p:txBody>
      </p:sp>
      <p:sp>
        <p:nvSpPr>
          <p:cNvPr id="65540" name="Slide Number Placeholder 3"/>
          <p:cNvSpPr>
            <a:spLocks noGrp="1"/>
          </p:cNvSpPr>
          <p:nvPr>
            <p:ph type="sldNum" sz="quarter" idx="5"/>
          </p:nvPr>
        </p:nvSpPr>
        <p:spPr>
          <a:noFill/>
        </p:spPr>
        <p:txBody>
          <a:bodyPr/>
          <a:lstStyle/>
          <a:p>
            <a:fld id="{115C4F70-F102-4689-8353-208C7087D409}" type="slidenum">
              <a:rPr lang="en-US" smtClean="0"/>
              <a:pPr/>
              <a:t>63</a:t>
            </a:fld>
            <a:endParaRPr lang="en-US" dirty="0"/>
          </a:p>
        </p:txBody>
      </p:sp>
    </p:spTree>
    <p:extLst>
      <p:ext uri="{BB962C8B-B14F-4D97-AF65-F5344CB8AC3E}">
        <p14:creationId xmlns:p14="http://schemas.microsoft.com/office/powerpoint/2010/main" val="15835462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407988" y="696913"/>
            <a:ext cx="6194425" cy="3486150"/>
          </a:xfrm>
          <a:ln/>
        </p:spPr>
      </p:sp>
      <p:sp>
        <p:nvSpPr>
          <p:cNvPr id="65539" name="Notes Placeholder 2"/>
          <p:cNvSpPr>
            <a:spLocks noGrp="1"/>
          </p:cNvSpPr>
          <p:nvPr>
            <p:ph type="body" idx="1"/>
          </p:nvPr>
        </p:nvSpPr>
        <p:spPr>
          <a:noFill/>
          <a:ln/>
        </p:spPr>
        <p:txBody>
          <a:bodyPr/>
          <a:lstStyle/>
          <a:p>
            <a:endParaRPr lang="en-US" dirty="0"/>
          </a:p>
        </p:txBody>
      </p:sp>
      <p:sp>
        <p:nvSpPr>
          <p:cNvPr id="65540" name="Slide Number Placeholder 3"/>
          <p:cNvSpPr>
            <a:spLocks noGrp="1"/>
          </p:cNvSpPr>
          <p:nvPr>
            <p:ph type="sldNum" sz="quarter" idx="5"/>
          </p:nvPr>
        </p:nvSpPr>
        <p:spPr>
          <a:noFill/>
        </p:spPr>
        <p:txBody>
          <a:bodyPr/>
          <a:lstStyle/>
          <a:p>
            <a:fld id="{115C4F70-F102-4689-8353-208C7087D409}" type="slidenum">
              <a:rPr lang="en-US" smtClean="0"/>
              <a:pPr/>
              <a:t>64</a:t>
            </a:fld>
            <a:endParaRPr lang="en-US" dirty="0"/>
          </a:p>
        </p:txBody>
      </p:sp>
    </p:spTree>
    <p:extLst>
      <p:ext uri="{BB962C8B-B14F-4D97-AF65-F5344CB8AC3E}">
        <p14:creationId xmlns:p14="http://schemas.microsoft.com/office/powerpoint/2010/main" val="1051658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407988" y="696913"/>
            <a:ext cx="6194425" cy="3486150"/>
          </a:xfrm>
          <a:ln/>
        </p:spPr>
      </p:sp>
      <p:sp>
        <p:nvSpPr>
          <p:cNvPr id="65539" name="Notes Placeholder 2"/>
          <p:cNvSpPr>
            <a:spLocks noGrp="1"/>
          </p:cNvSpPr>
          <p:nvPr>
            <p:ph type="body" idx="1"/>
          </p:nvPr>
        </p:nvSpPr>
        <p:spPr>
          <a:noFill/>
          <a:ln/>
        </p:spPr>
        <p:txBody>
          <a:bodyPr/>
          <a:lstStyle/>
          <a:p>
            <a:endParaRPr lang="en-US" dirty="0"/>
          </a:p>
        </p:txBody>
      </p:sp>
      <p:sp>
        <p:nvSpPr>
          <p:cNvPr id="65540" name="Slide Number Placeholder 3"/>
          <p:cNvSpPr>
            <a:spLocks noGrp="1"/>
          </p:cNvSpPr>
          <p:nvPr>
            <p:ph type="sldNum" sz="quarter" idx="5"/>
          </p:nvPr>
        </p:nvSpPr>
        <p:spPr>
          <a:noFill/>
        </p:spPr>
        <p:txBody>
          <a:bodyPr/>
          <a:lstStyle/>
          <a:p>
            <a:fld id="{115C4F70-F102-4689-8353-208C7087D409}" type="slidenum">
              <a:rPr lang="en-US" smtClean="0"/>
              <a:pPr/>
              <a:t>8</a:t>
            </a:fld>
            <a:endParaRPr lang="en-US" dirty="0"/>
          </a:p>
        </p:txBody>
      </p:sp>
    </p:spTree>
    <p:extLst>
      <p:ext uri="{BB962C8B-B14F-4D97-AF65-F5344CB8AC3E}">
        <p14:creationId xmlns:p14="http://schemas.microsoft.com/office/powerpoint/2010/main" val="7889787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407988" y="696913"/>
            <a:ext cx="6194425" cy="3486150"/>
          </a:xfrm>
          <a:ln/>
        </p:spPr>
      </p:sp>
      <p:sp>
        <p:nvSpPr>
          <p:cNvPr id="65539" name="Notes Placeholder 2"/>
          <p:cNvSpPr>
            <a:spLocks noGrp="1"/>
          </p:cNvSpPr>
          <p:nvPr>
            <p:ph type="body" idx="1"/>
          </p:nvPr>
        </p:nvSpPr>
        <p:spPr>
          <a:noFill/>
          <a:ln/>
        </p:spPr>
        <p:txBody>
          <a:bodyPr/>
          <a:lstStyle/>
          <a:p>
            <a:endParaRPr lang="en-US" dirty="0"/>
          </a:p>
        </p:txBody>
      </p:sp>
      <p:sp>
        <p:nvSpPr>
          <p:cNvPr id="65540" name="Slide Number Placeholder 3"/>
          <p:cNvSpPr>
            <a:spLocks noGrp="1"/>
          </p:cNvSpPr>
          <p:nvPr>
            <p:ph type="sldNum" sz="quarter" idx="5"/>
          </p:nvPr>
        </p:nvSpPr>
        <p:spPr>
          <a:noFill/>
        </p:spPr>
        <p:txBody>
          <a:bodyPr/>
          <a:lstStyle/>
          <a:p>
            <a:fld id="{115C4F70-F102-4689-8353-208C7087D409}" type="slidenum">
              <a:rPr lang="en-US" smtClean="0"/>
              <a:pPr/>
              <a:t>65</a:t>
            </a:fld>
            <a:endParaRPr lang="en-US" dirty="0"/>
          </a:p>
        </p:txBody>
      </p:sp>
    </p:spTree>
    <p:extLst>
      <p:ext uri="{BB962C8B-B14F-4D97-AF65-F5344CB8AC3E}">
        <p14:creationId xmlns:p14="http://schemas.microsoft.com/office/powerpoint/2010/main" val="3782421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407988" y="696913"/>
            <a:ext cx="6194425" cy="3486150"/>
          </a:xfrm>
          <a:ln/>
        </p:spPr>
      </p:sp>
      <p:sp>
        <p:nvSpPr>
          <p:cNvPr id="65539" name="Notes Placeholder 2"/>
          <p:cNvSpPr>
            <a:spLocks noGrp="1"/>
          </p:cNvSpPr>
          <p:nvPr>
            <p:ph type="body" idx="1"/>
          </p:nvPr>
        </p:nvSpPr>
        <p:spPr>
          <a:noFill/>
          <a:ln/>
        </p:spPr>
        <p:txBody>
          <a:bodyPr/>
          <a:lstStyle/>
          <a:p>
            <a:endParaRPr lang="en-US" dirty="0"/>
          </a:p>
        </p:txBody>
      </p:sp>
      <p:sp>
        <p:nvSpPr>
          <p:cNvPr id="65540" name="Slide Number Placeholder 3"/>
          <p:cNvSpPr>
            <a:spLocks noGrp="1"/>
          </p:cNvSpPr>
          <p:nvPr>
            <p:ph type="sldNum" sz="quarter" idx="5"/>
          </p:nvPr>
        </p:nvSpPr>
        <p:spPr>
          <a:noFill/>
        </p:spPr>
        <p:txBody>
          <a:bodyPr/>
          <a:lstStyle/>
          <a:p>
            <a:fld id="{115C4F70-F102-4689-8353-208C7087D409}" type="slidenum">
              <a:rPr lang="en-US" smtClean="0"/>
              <a:pPr/>
              <a:t>66</a:t>
            </a:fld>
            <a:endParaRPr lang="en-US" dirty="0"/>
          </a:p>
        </p:txBody>
      </p:sp>
    </p:spTree>
    <p:extLst>
      <p:ext uri="{BB962C8B-B14F-4D97-AF65-F5344CB8AC3E}">
        <p14:creationId xmlns:p14="http://schemas.microsoft.com/office/powerpoint/2010/main" val="6831205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407988" y="696913"/>
            <a:ext cx="6194425" cy="3486150"/>
          </a:xfrm>
          <a:ln/>
        </p:spPr>
      </p:sp>
      <p:sp>
        <p:nvSpPr>
          <p:cNvPr id="65539" name="Notes Placeholder 2"/>
          <p:cNvSpPr>
            <a:spLocks noGrp="1"/>
          </p:cNvSpPr>
          <p:nvPr>
            <p:ph type="body" idx="1"/>
          </p:nvPr>
        </p:nvSpPr>
        <p:spPr>
          <a:noFill/>
          <a:ln/>
        </p:spPr>
        <p:txBody>
          <a:bodyPr/>
          <a:lstStyle/>
          <a:p>
            <a:endParaRPr lang="en-US" dirty="0"/>
          </a:p>
        </p:txBody>
      </p:sp>
      <p:sp>
        <p:nvSpPr>
          <p:cNvPr id="65540" name="Slide Number Placeholder 3"/>
          <p:cNvSpPr>
            <a:spLocks noGrp="1"/>
          </p:cNvSpPr>
          <p:nvPr>
            <p:ph type="sldNum" sz="quarter" idx="5"/>
          </p:nvPr>
        </p:nvSpPr>
        <p:spPr>
          <a:noFill/>
        </p:spPr>
        <p:txBody>
          <a:bodyPr/>
          <a:lstStyle/>
          <a:p>
            <a:fld id="{115C4F70-F102-4689-8353-208C7087D409}" type="slidenum">
              <a:rPr lang="en-US" smtClean="0"/>
              <a:pPr/>
              <a:t>67</a:t>
            </a:fld>
            <a:endParaRPr lang="en-US" dirty="0"/>
          </a:p>
        </p:txBody>
      </p:sp>
    </p:spTree>
    <p:extLst>
      <p:ext uri="{BB962C8B-B14F-4D97-AF65-F5344CB8AC3E}">
        <p14:creationId xmlns:p14="http://schemas.microsoft.com/office/powerpoint/2010/main" val="5579476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407988" y="696913"/>
            <a:ext cx="6194425" cy="3486150"/>
          </a:xfrm>
          <a:ln/>
        </p:spPr>
      </p:sp>
      <p:sp>
        <p:nvSpPr>
          <p:cNvPr id="65539" name="Notes Placeholder 2"/>
          <p:cNvSpPr>
            <a:spLocks noGrp="1"/>
          </p:cNvSpPr>
          <p:nvPr>
            <p:ph type="body" idx="1"/>
          </p:nvPr>
        </p:nvSpPr>
        <p:spPr>
          <a:noFill/>
          <a:ln/>
        </p:spPr>
        <p:txBody>
          <a:bodyPr/>
          <a:lstStyle/>
          <a:p>
            <a:endParaRPr lang="en-US" dirty="0"/>
          </a:p>
        </p:txBody>
      </p:sp>
      <p:sp>
        <p:nvSpPr>
          <p:cNvPr id="65540" name="Slide Number Placeholder 3"/>
          <p:cNvSpPr>
            <a:spLocks noGrp="1"/>
          </p:cNvSpPr>
          <p:nvPr>
            <p:ph type="sldNum" sz="quarter" idx="5"/>
          </p:nvPr>
        </p:nvSpPr>
        <p:spPr>
          <a:noFill/>
        </p:spPr>
        <p:txBody>
          <a:bodyPr/>
          <a:lstStyle/>
          <a:p>
            <a:fld id="{115C4F70-F102-4689-8353-208C7087D409}" type="slidenum">
              <a:rPr lang="en-US" smtClean="0"/>
              <a:pPr/>
              <a:t>68</a:t>
            </a:fld>
            <a:endParaRPr lang="en-US" dirty="0"/>
          </a:p>
        </p:txBody>
      </p:sp>
    </p:spTree>
    <p:extLst>
      <p:ext uri="{BB962C8B-B14F-4D97-AF65-F5344CB8AC3E}">
        <p14:creationId xmlns:p14="http://schemas.microsoft.com/office/powerpoint/2010/main" val="12783397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407988" y="696913"/>
            <a:ext cx="6194425" cy="3486150"/>
          </a:xfrm>
          <a:ln/>
        </p:spPr>
      </p:sp>
      <p:sp>
        <p:nvSpPr>
          <p:cNvPr id="65539" name="Notes Placeholder 2"/>
          <p:cNvSpPr>
            <a:spLocks noGrp="1"/>
          </p:cNvSpPr>
          <p:nvPr>
            <p:ph type="body" idx="1"/>
          </p:nvPr>
        </p:nvSpPr>
        <p:spPr>
          <a:noFill/>
          <a:ln/>
        </p:spPr>
        <p:txBody>
          <a:bodyPr/>
          <a:lstStyle/>
          <a:p>
            <a:endParaRPr lang="en-US" dirty="0"/>
          </a:p>
        </p:txBody>
      </p:sp>
      <p:sp>
        <p:nvSpPr>
          <p:cNvPr id="65540" name="Slide Number Placeholder 3"/>
          <p:cNvSpPr>
            <a:spLocks noGrp="1"/>
          </p:cNvSpPr>
          <p:nvPr>
            <p:ph type="sldNum" sz="quarter" idx="5"/>
          </p:nvPr>
        </p:nvSpPr>
        <p:spPr>
          <a:noFill/>
        </p:spPr>
        <p:txBody>
          <a:bodyPr/>
          <a:lstStyle/>
          <a:p>
            <a:fld id="{115C4F70-F102-4689-8353-208C7087D409}" type="slidenum">
              <a:rPr lang="en-US" smtClean="0"/>
              <a:pPr/>
              <a:t>69</a:t>
            </a:fld>
            <a:endParaRPr lang="en-US" dirty="0"/>
          </a:p>
        </p:txBody>
      </p:sp>
    </p:spTree>
    <p:extLst>
      <p:ext uri="{BB962C8B-B14F-4D97-AF65-F5344CB8AC3E}">
        <p14:creationId xmlns:p14="http://schemas.microsoft.com/office/powerpoint/2010/main" val="12449657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407988" y="696913"/>
            <a:ext cx="6194425" cy="3486150"/>
          </a:xfrm>
          <a:ln/>
        </p:spPr>
      </p:sp>
      <p:sp>
        <p:nvSpPr>
          <p:cNvPr id="65539" name="Notes Placeholder 2"/>
          <p:cNvSpPr>
            <a:spLocks noGrp="1"/>
          </p:cNvSpPr>
          <p:nvPr>
            <p:ph type="body" idx="1"/>
          </p:nvPr>
        </p:nvSpPr>
        <p:spPr>
          <a:noFill/>
          <a:ln/>
        </p:spPr>
        <p:txBody>
          <a:bodyPr/>
          <a:lstStyle/>
          <a:p>
            <a:endParaRPr lang="en-US" dirty="0"/>
          </a:p>
        </p:txBody>
      </p:sp>
      <p:sp>
        <p:nvSpPr>
          <p:cNvPr id="65540" name="Slide Number Placeholder 3"/>
          <p:cNvSpPr>
            <a:spLocks noGrp="1"/>
          </p:cNvSpPr>
          <p:nvPr>
            <p:ph type="sldNum" sz="quarter" idx="5"/>
          </p:nvPr>
        </p:nvSpPr>
        <p:spPr>
          <a:noFill/>
        </p:spPr>
        <p:txBody>
          <a:bodyPr/>
          <a:lstStyle/>
          <a:p>
            <a:fld id="{115C4F70-F102-4689-8353-208C7087D409}" type="slidenum">
              <a:rPr lang="en-US" smtClean="0"/>
              <a:pPr/>
              <a:t>71</a:t>
            </a:fld>
            <a:endParaRPr lang="en-US" dirty="0"/>
          </a:p>
        </p:txBody>
      </p:sp>
    </p:spTree>
    <p:extLst>
      <p:ext uri="{BB962C8B-B14F-4D97-AF65-F5344CB8AC3E}">
        <p14:creationId xmlns:p14="http://schemas.microsoft.com/office/powerpoint/2010/main" val="27706729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407988" y="696913"/>
            <a:ext cx="6194425" cy="3486150"/>
          </a:xfrm>
          <a:ln/>
        </p:spPr>
      </p:sp>
      <p:sp>
        <p:nvSpPr>
          <p:cNvPr id="65539" name="Notes Placeholder 2"/>
          <p:cNvSpPr>
            <a:spLocks noGrp="1"/>
          </p:cNvSpPr>
          <p:nvPr>
            <p:ph type="body" idx="1"/>
          </p:nvPr>
        </p:nvSpPr>
        <p:spPr>
          <a:noFill/>
          <a:ln/>
        </p:spPr>
        <p:txBody>
          <a:bodyPr/>
          <a:lstStyle/>
          <a:p>
            <a:endParaRPr lang="en-US" dirty="0"/>
          </a:p>
        </p:txBody>
      </p:sp>
      <p:sp>
        <p:nvSpPr>
          <p:cNvPr id="65540" name="Slide Number Placeholder 3"/>
          <p:cNvSpPr>
            <a:spLocks noGrp="1"/>
          </p:cNvSpPr>
          <p:nvPr>
            <p:ph type="sldNum" sz="quarter" idx="5"/>
          </p:nvPr>
        </p:nvSpPr>
        <p:spPr>
          <a:noFill/>
        </p:spPr>
        <p:txBody>
          <a:bodyPr/>
          <a:lstStyle/>
          <a:p>
            <a:fld id="{115C4F70-F102-4689-8353-208C7087D409}" type="slidenum">
              <a:rPr lang="en-US" smtClean="0"/>
              <a:pPr/>
              <a:t>72</a:t>
            </a:fld>
            <a:endParaRPr lang="en-US" dirty="0"/>
          </a:p>
        </p:txBody>
      </p:sp>
    </p:spTree>
    <p:extLst>
      <p:ext uri="{BB962C8B-B14F-4D97-AF65-F5344CB8AC3E}">
        <p14:creationId xmlns:p14="http://schemas.microsoft.com/office/powerpoint/2010/main" val="6069818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407988" y="696913"/>
            <a:ext cx="6194425" cy="3486150"/>
          </a:xfrm>
          <a:ln/>
        </p:spPr>
      </p:sp>
      <p:sp>
        <p:nvSpPr>
          <p:cNvPr id="65539" name="Notes Placeholder 2"/>
          <p:cNvSpPr>
            <a:spLocks noGrp="1"/>
          </p:cNvSpPr>
          <p:nvPr>
            <p:ph type="body" idx="1"/>
          </p:nvPr>
        </p:nvSpPr>
        <p:spPr>
          <a:noFill/>
          <a:ln/>
        </p:spPr>
        <p:txBody>
          <a:bodyPr/>
          <a:lstStyle/>
          <a:p>
            <a:endParaRPr lang="en-US" dirty="0"/>
          </a:p>
        </p:txBody>
      </p:sp>
      <p:sp>
        <p:nvSpPr>
          <p:cNvPr id="65540" name="Slide Number Placeholder 3"/>
          <p:cNvSpPr>
            <a:spLocks noGrp="1"/>
          </p:cNvSpPr>
          <p:nvPr>
            <p:ph type="sldNum" sz="quarter" idx="5"/>
          </p:nvPr>
        </p:nvSpPr>
        <p:spPr>
          <a:noFill/>
        </p:spPr>
        <p:txBody>
          <a:bodyPr/>
          <a:lstStyle/>
          <a:p>
            <a:fld id="{115C4F70-F102-4689-8353-208C7087D409}" type="slidenum">
              <a:rPr lang="en-US" smtClean="0"/>
              <a:pPr/>
              <a:t>73</a:t>
            </a:fld>
            <a:endParaRPr lang="en-US" dirty="0"/>
          </a:p>
        </p:txBody>
      </p:sp>
    </p:spTree>
    <p:extLst>
      <p:ext uri="{BB962C8B-B14F-4D97-AF65-F5344CB8AC3E}">
        <p14:creationId xmlns:p14="http://schemas.microsoft.com/office/powerpoint/2010/main" val="18512884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407988" y="696913"/>
            <a:ext cx="6194425" cy="3486150"/>
          </a:xfrm>
          <a:ln/>
        </p:spPr>
      </p:sp>
      <p:sp>
        <p:nvSpPr>
          <p:cNvPr id="65539" name="Notes Placeholder 2"/>
          <p:cNvSpPr>
            <a:spLocks noGrp="1"/>
          </p:cNvSpPr>
          <p:nvPr>
            <p:ph type="body" idx="1"/>
          </p:nvPr>
        </p:nvSpPr>
        <p:spPr>
          <a:noFill/>
          <a:ln/>
        </p:spPr>
        <p:txBody>
          <a:bodyPr/>
          <a:lstStyle/>
          <a:p>
            <a:endParaRPr lang="en-US" dirty="0"/>
          </a:p>
        </p:txBody>
      </p:sp>
      <p:sp>
        <p:nvSpPr>
          <p:cNvPr id="65540" name="Slide Number Placeholder 3"/>
          <p:cNvSpPr>
            <a:spLocks noGrp="1"/>
          </p:cNvSpPr>
          <p:nvPr>
            <p:ph type="sldNum" sz="quarter" idx="5"/>
          </p:nvPr>
        </p:nvSpPr>
        <p:spPr>
          <a:noFill/>
        </p:spPr>
        <p:txBody>
          <a:bodyPr/>
          <a:lstStyle/>
          <a:p>
            <a:fld id="{115C4F70-F102-4689-8353-208C7087D409}" type="slidenum">
              <a:rPr lang="en-US" smtClean="0"/>
              <a:pPr/>
              <a:t>74</a:t>
            </a:fld>
            <a:endParaRPr lang="en-US" dirty="0"/>
          </a:p>
        </p:txBody>
      </p:sp>
    </p:spTree>
    <p:extLst>
      <p:ext uri="{BB962C8B-B14F-4D97-AF65-F5344CB8AC3E}">
        <p14:creationId xmlns:p14="http://schemas.microsoft.com/office/powerpoint/2010/main" val="14823739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407988" y="696913"/>
            <a:ext cx="6194425" cy="3486150"/>
          </a:xfrm>
          <a:ln/>
        </p:spPr>
      </p:sp>
      <p:sp>
        <p:nvSpPr>
          <p:cNvPr id="65539" name="Notes Placeholder 2"/>
          <p:cNvSpPr>
            <a:spLocks noGrp="1"/>
          </p:cNvSpPr>
          <p:nvPr>
            <p:ph type="body" idx="1"/>
          </p:nvPr>
        </p:nvSpPr>
        <p:spPr>
          <a:noFill/>
          <a:ln/>
        </p:spPr>
        <p:txBody>
          <a:bodyPr/>
          <a:lstStyle/>
          <a:p>
            <a:endParaRPr lang="en-US" dirty="0"/>
          </a:p>
        </p:txBody>
      </p:sp>
      <p:sp>
        <p:nvSpPr>
          <p:cNvPr id="65540" name="Slide Number Placeholder 3"/>
          <p:cNvSpPr>
            <a:spLocks noGrp="1"/>
          </p:cNvSpPr>
          <p:nvPr>
            <p:ph type="sldNum" sz="quarter" idx="5"/>
          </p:nvPr>
        </p:nvSpPr>
        <p:spPr>
          <a:noFill/>
        </p:spPr>
        <p:txBody>
          <a:bodyPr/>
          <a:lstStyle/>
          <a:p>
            <a:fld id="{115C4F70-F102-4689-8353-208C7087D409}" type="slidenum">
              <a:rPr lang="en-US" smtClean="0"/>
              <a:pPr/>
              <a:t>75</a:t>
            </a:fld>
            <a:endParaRPr lang="en-US" dirty="0"/>
          </a:p>
        </p:txBody>
      </p:sp>
    </p:spTree>
    <p:extLst>
      <p:ext uri="{BB962C8B-B14F-4D97-AF65-F5344CB8AC3E}">
        <p14:creationId xmlns:p14="http://schemas.microsoft.com/office/powerpoint/2010/main" val="971759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407988" y="696913"/>
            <a:ext cx="6194425" cy="3486150"/>
          </a:xfrm>
          <a:ln/>
        </p:spPr>
      </p:sp>
      <p:sp>
        <p:nvSpPr>
          <p:cNvPr id="65539" name="Notes Placeholder 2"/>
          <p:cNvSpPr>
            <a:spLocks noGrp="1"/>
          </p:cNvSpPr>
          <p:nvPr>
            <p:ph type="body" idx="1"/>
          </p:nvPr>
        </p:nvSpPr>
        <p:spPr>
          <a:noFill/>
          <a:ln/>
        </p:spPr>
        <p:txBody>
          <a:bodyPr/>
          <a:lstStyle/>
          <a:p>
            <a:endParaRPr lang="en-US" dirty="0"/>
          </a:p>
        </p:txBody>
      </p:sp>
      <p:sp>
        <p:nvSpPr>
          <p:cNvPr id="65540" name="Slide Number Placeholder 3"/>
          <p:cNvSpPr>
            <a:spLocks noGrp="1"/>
          </p:cNvSpPr>
          <p:nvPr>
            <p:ph type="sldNum" sz="quarter" idx="5"/>
          </p:nvPr>
        </p:nvSpPr>
        <p:spPr>
          <a:noFill/>
        </p:spPr>
        <p:txBody>
          <a:bodyPr/>
          <a:lstStyle/>
          <a:p>
            <a:fld id="{115C4F70-F102-4689-8353-208C7087D409}" type="slidenum">
              <a:rPr lang="en-US" smtClean="0"/>
              <a:pPr/>
              <a:t>9</a:t>
            </a:fld>
            <a:endParaRPr lang="en-US" dirty="0"/>
          </a:p>
        </p:txBody>
      </p:sp>
    </p:spTree>
    <p:extLst>
      <p:ext uri="{BB962C8B-B14F-4D97-AF65-F5344CB8AC3E}">
        <p14:creationId xmlns:p14="http://schemas.microsoft.com/office/powerpoint/2010/main" val="76686684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407988" y="696913"/>
            <a:ext cx="6194425" cy="3486150"/>
          </a:xfrm>
          <a:ln/>
        </p:spPr>
      </p:sp>
      <p:sp>
        <p:nvSpPr>
          <p:cNvPr id="65539" name="Notes Placeholder 2"/>
          <p:cNvSpPr>
            <a:spLocks noGrp="1"/>
          </p:cNvSpPr>
          <p:nvPr>
            <p:ph type="body" idx="1"/>
          </p:nvPr>
        </p:nvSpPr>
        <p:spPr>
          <a:noFill/>
          <a:ln/>
        </p:spPr>
        <p:txBody>
          <a:bodyPr/>
          <a:lstStyle/>
          <a:p>
            <a:endParaRPr lang="en-US" dirty="0"/>
          </a:p>
        </p:txBody>
      </p:sp>
      <p:sp>
        <p:nvSpPr>
          <p:cNvPr id="65540" name="Slide Number Placeholder 3"/>
          <p:cNvSpPr>
            <a:spLocks noGrp="1"/>
          </p:cNvSpPr>
          <p:nvPr>
            <p:ph type="sldNum" sz="quarter" idx="5"/>
          </p:nvPr>
        </p:nvSpPr>
        <p:spPr>
          <a:noFill/>
        </p:spPr>
        <p:txBody>
          <a:bodyPr/>
          <a:lstStyle/>
          <a:p>
            <a:fld id="{115C4F70-F102-4689-8353-208C7087D409}" type="slidenum">
              <a:rPr lang="en-US" smtClean="0"/>
              <a:pPr/>
              <a:t>76</a:t>
            </a:fld>
            <a:endParaRPr lang="en-US" dirty="0"/>
          </a:p>
        </p:txBody>
      </p:sp>
    </p:spTree>
    <p:extLst>
      <p:ext uri="{BB962C8B-B14F-4D97-AF65-F5344CB8AC3E}">
        <p14:creationId xmlns:p14="http://schemas.microsoft.com/office/powerpoint/2010/main" val="57710291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407988" y="696913"/>
            <a:ext cx="6194425" cy="3486150"/>
          </a:xfrm>
          <a:ln/>
        </p:spPr>
      </p:sp>
      <p:sp>
        <p:nvSpPr>
          <p:cNvPr id="65539" name="Notes Placeholder 2"/>
          <p:cNvSpPr>
            <a:spLocks noGrp="1"/>
          </p:cNvSpPr>
          <p:nvPr>
            <p:ph type="body" idx="1"/>
          </p:nvPr>
        </p:nvSpPr>
        <p:spPr>
          <a:noFill/>
          <a:ln/>
        </p:spPr>
        <p:txBody>
          <a:bodyPr/>
          <a:lstStyle/>
          <a:p>
            <a:endParaRPr lang="en-US" dirty="0"/>
          </a:p>
        </p:txBody>
      </p:sp>
      <p:sp>
        <p:nvSpPr>
          <p:cNvPr id="65540" name="Slide Number Placeholder 3"/>
          <p:cNvSpPr>
            <a:spLocks noGrp="1"/>
          </p:cNvSpPr>
          <p:nvPr>
            <p:ph type="sldNum" sz="quarter" idx="5"/>
          </p:nvPr>
        </p:nvSpPr>
        <p:spPr>
          <a:noFill/>
        </p:spPr>
        <p:txBody>
          <a:bodyPr/>
          <a:lstStyle/>
          <a:p>
            <a:fld id="{115C4F70-F102-4689-8353-208C7087D409}" type="slidenum">
              <a:rPr lang="en-US" smtClean="0"/>
              <a:pPr/>
              <a:t>77</a:t>
            </a:fld>
            <a:endParaRPr lang="en-US" dirty="0"/>
          </a:p>
        </p:txBody>
      </p:sp>
    </p:spTree>
    <p:extLst>
      <p:ext uri="{BB962C8B-B14F-4D97-AF65-F5344CB8AC3E}">
        <p14:creationId xmlns:p14="http://schemas.microsoft.com/office/powerpoint/2010/main" val="15182668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407988" y="696913"/>
            <a:ext cx="6194425" cy="3486150"/>
          </a:xfrm>
          <a:ln/>
        </p:spPr>
      </p:sp>
      <p:sp>
        <p:nvSpPr>
          <p:cNvPr id="65539" name="Notes Placeholder 2"/>
          <p:cNvSpPr>
            <a:spLocks noGrp="1"/>
          </p:cNvSpPr>
          <p:nvPr>
            <p:ph type="body" idx="1"/>
          </p:nvPr>
        </p:nvSpPr>
        <p:spPr>
          <a:noFill/>
          <a:ln/>
        </p:spPr>
        <p:txBody>
          <a:bodyPr/>
          <a:lstStyle/>
          <a:p>
            <a:endParaRPr lang="en-US" dirty="0"/>
          </a:p>
        </p:txBody>
      </p:sp>
      <p:sp>
        <p:nvSpPr>
          <p:cNvPr id="65540" name="Slide Number Placeholder 3"/>
          <p:cNvSpPr>
            <a:spLocks noGrp="1"/>
          </p:cNvSpPr>
          <p:nvPr>
            <p:ph type="sldNum" sz="quarter" idx="5"/>
          </p:nvPr>
        </p:nvSpPr>
        <p:spPr>
          <a:noFill/>
        </p:spPr>
        <p:txBody>
          <a:bodyPr/>
          <a:lstStyle/>
          <a:p>
            <a:fld id="{115C4F70-F102-4689-8353-208C7087D409}" type="slidenum">
              <a:rPr lang="en-US" smtClean="0"/>
              <a:pPr/>
              <a:t>78</a:t>
            </a:fld>
            <a:endParaRPr lang="en-US" dirty="0"/>
          </a:p>
        </p:txBody>
      </p:sp>
    </p:spTree>
    <p:extLst>
      <p:ext uri="{BB962C8B-B14F-4D97-AF65-F5344CB8AC3E}">
        <p14:creationId xmlns:p14="http://schemas.microsoft.com/office/powerpoint/2010/main" val="38838718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407988" y="696913"/>
            <a:ext cx="6194425" cy="3486150"/>
          </a:xfrm>
          <a:ln/>
        </p:spPr>
      </p:sp>
      <p:sp>
        <p:nvSpPr>
          <p:cNvPr id="65539" name="Notes Placeholder 2"/>
          <p:cNvSpPr>
            <a:spLocks noGrp="1"/>
          </p:cNvSpPr>
          <p:nvPr>
            <p:ph type="body" idx="1"/>
          </p:nvPr>
        </p:nvSpPr>
        <p:spPr>
          <a:noFill/>
          <a:ln/>
        </p:spPr>
        <p:txBody>
          <a:bodyPr/>
          <a:lstStyle/>
          <a:p>
            <a:endParaRPr lang="en-US" dirty="0"/>
          </a:p>
        </p:txBody>
      </p:sp>
      <p:sp>
        <p:nvSpPr>
          <p:cNvPr id="65540" name="Slide Number Placeholder 3"/>
          <p:cNvSpPr>
            <a:spLocks noGrp="1"/>
          </p:cNvSpPr>
          <p:nvPr>
            <p:ph type="sldNum" sz="quarter" idx="5"/>
          </p:nvPr>
        </p:nvSpPr>
        <p:spPr>
          <a:noFill/>
        </p:spPr>
        <p:txBody>
          <a:bodyPr/>
          <a:lstStyle/>
          <a:p>
            <a:fld id="{115C4F70-F102-4689-8353-208C7087D409}" type="slidenum">
              <a:rPr lang="en-US" smtClean="0"/>
              <a:pPr/>
              <a:t>79</a:t>
            </a:fld>
            <a:endParaRPr lang="en-US" dirty="0"/>
          </a:p>
        </p:txBody>
      </p:sp>
    </p:spTree>
    <p:extLst>
      <p:ext uri="{BB962C8B-B14F-4D97-AF65-F5344CB8AC3E}">
        <p14:creationId xmlns:p14="http://schemas.microsoft.com/office/powerpoint/2010/main" val="55415968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407988" y="696913"/>
            <a:ext cx="6194425" cy="3486150"/>
          </a:xfrm>
          <a:ln/>
        </p:spPr>
      </p:sp>
      <p:sp>
        <p:nvSpPr>
          <p:cNvPr id="65539" name="Notes Placeholder 2"/>
          <p:cNvSpPr>
            <a:spLocks noGrp="1"/>
          </p:cNvSpPr>
          <p:nvPr>
            <p:ph type="body" idx="1"/>
          </p:nvPr>
        </p:nvSpPr>
        <p:spPr>
          <a:noFill/>
          <a:ln/>
        </p:spPr>
        <p:txBody>
          <a:bodyPr/>
          <a:lstStyle/>
          <a:p>
            <a:endParaRPr lang="en-US" dirty="0"/>
          </a:p>
        </p:txBody>
      </p:sp>
      <p:sp>
        <p:nvSpPr>
          <p:cNvPr id="65540" name="Slide Number Placeholder 3"/>
          <p:cNvSpPr>
            <a:spLocks noGrp="1"/>
          </p:cNvSpPr>
          <p:nvPr>
            <p:ph type="sldNum" sz="quarter" idx="5"/>
          </p:nvPr>
        </p:nvSpPr>
        <p:spPr>
          <a:noFill/>
        </p:spPr>
        <p:txBody>
          <a:bodyPr/>
          <a:lstStyle/>
          <a:p>
            <a:fld id="{115C4F70-F102-4689-8353-208C7087D409}" type="slidenum">
              <a:rPr lang="en-US" smtClean="0"/>
              <a:pPr/>
              <a:t>80</a:t>
            </a:fld>
            <a:endParaRPr lang="en-US" dirty="0"/>
          </a:p>
        </p:txBody>
      </p:sp>
    </p:spTree>
    <p:extLst>
      <p:ext uri="{BB962C8B-B14F-4D97-AF65-F5344CB8AC3E}">
        <p14:creationId xmlns:p14="http://schemas.microsoft.com/office/powerpoint/2010/main" val="136929377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4DCAAD-D33C-3447-8AAB-AE3DEFB44720}" type="slidenum">
              <a:rPr lang="en-US" smtClean="0"/>
              <a:pPr/>
              <a:t>81</a:t>
            </a:fld>
            <a:endParaRPr lang="en-US" dirty="0"/>
          </a:p>
        </p:txBody>
      </p:sp>
    </p:spTree>
    <p:extLst>
      <p:ext uri="{BB962C8B-B14F-4D97-AF65-F5344CB8AC3E}">
        <p14:creationId xmlns:p14="http://schemas.microsoft.com/office/powerpoint/2010/main" val="199955651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407988" y="696913"/>
            <a:ext cx="6194425" cy="3486150"/>
          </a:xfrm>
          <a:ln/>
        </p:spPr>
      </p:sp>
      <p:sp>
        <p:nvSpPr>
          <p:cNvPr id="65539" name="Notes Placeholder 2"/>
          <p:cNvSpPr>
            <a:spLocks noGrp="1"/>
          </p:cNvSpPr>
          <p:nvPr>
            <p:ph type="body" idx="1"/>
          </p:nvPr>
        </p:nvSpPr>
        <p:spPr>
          <a:noFill/>
          <a:ln/>
        </p:spPr>
        <p:txBody>
          <a:bodyPr/>
          <a:lstStyle/>
          <a:p>
            <a:endParaRPr lang="en-US" dirty="0"/>
          </a:p>
        </p:txBody>
      </p:sp>
      <p:sp>
        <p:nvSpPr>
          <p:cNvPr id="65540" name="Slide Number Placeholder 3"/>
          <p:cNvSpPr>
            <a:spLocks noGrp="1"/>
          </p:cNvSpPr>
          <p:nvPr>
            <p:ph type="sldNum" sz="quarter" idx="5"/>
          </p:nvPr>
        </p:nvSpPr>
        <p:spPr>
          <a:noFill/>
        </p:spPr>
        <p:txBody>
          <a:bodyPr/>
          <a:lstStyle/>
          <a:p>
            <a:fld id="{115C4F70-F102-4689-8353-208C7087D409}" type="slidenum">
              <a:rPr lang="en-US" smtClean="0"/>
              <a:pPr/>
              <a:t>82</a:t>
            </a:fld>
            <a:endParaRPr lang="en-US" dirty="0"/>
          </a:p>
        </p:txBody>
      </p:sp>
    </p:spTree>
    <p:extLst>
      <p:ext uri="{BB962C8B-B14F-4D97-AF65-F5344CB8AC3E}">
        <p14:creationId xmlns:p14="http://schemas.microsoft.com/office/powerpoint/2010/main" val="758961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407988" y="696913"/>
            <a:ext cx="6194425" cy="3486150"/>
          </a:xfrm>
          <a:ln/>
        </p:spPr>
      </p:sp>
      <p:sp>
        <p:nvSpPr>
          <p:cNvPr id="65539" name="Notes Placeholder 2"/>
          <p:cNvSpPr>
            <a:spLocks noGrp="1"/>
          </p:cNvSpPr>
          <p:nvPr>
            <p:ph type="body" idx="1"/>
          </p:nvPr>
        </p:nvSpPr>
        <p:spPr>
          <a:noFill/>
          <a:ln/>
        </p:spPr>
        <p:txBody>
          <a:bodyPr/>
          <a:lstStyle/>
          <a:p>
            <a:endParaRPr lang="en-US" dirty="0"/>
          </a:p>
        </p:txBody>
      </p:sp>
      <p:sp>
        <p:nvSpPr>
          <p:cNvPr id="65540" name="Slide Number Placeholder 3"/>
          <p:cNvSpPr>
            <a:spLocks noGrp="1"/>
          </p:cNvSpPr>
          <p:nvPr>
            <p:ph type="sldNum" sz="quarter" idx="5"/>
          </p:nvPr>
        </p:nvSpPr>
        <p:spPr>
          <a:noFill/>
        </p:spPr>
        <p:txBody>
          <a:bodyPr/>
          <a:lstStyle/>
          <a:p>
            <a:fld id="{115C4F70-F102-4689-8353-208C7087D409}" type="slidenum">
              <a:rPr lang="en-US" smtClean="0"/>
              <a:pPr/>
              <a:t>10</a:t>
            </a:fld>
            <a:endParaRPr lang="en-US" dirty="0"/>
          </a:p>
        </p:txBody>
      </p:sp>
    </p:spTree>
    <p:extLst>
      <p:ext uri="{BB962C8B-B14F-4D97-AF65-F5344CB8AC3E}">
        <p14:creationId xmlns:p14="http://schemas.microsoft.com/office/powerpoint/2010/main" val="1581797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407988" y="696913"/>
            <a:ext cx="6194425" cy="3486150"/>
          </a:xfrm>
          <a:ln/>
        </p:spPr>
      </p:sp>
      <p:sp>
        <p:nvSpPr>
          <p:cNvPr id="65539" name="Notes Placeholder 2"/>
          <p:cNvSpPr>
            <a:spLocks noGrp="1"/>
          </p:cNvSpPr>
          <p:nvPr>
            <p:ph type="body" idx="1"/>
          </p:nvPr>
        </p:nvSpPr>
        <p:spPr>
          <a:noFill/>
          <a:ln/>
        </p:spPr>
        <p:txBody>
          <a:bodyPr/>
          <a:lstStyle/>
          <a:p>
            <a:endParaRPr lang="en-US" dirty="0"/>
          </a:p>
        </p:txBody>
      </p:sp>
      <p:sp>
        <p:nvSpPr>
          <p:cNvPr id="65540" name="Slide Number Placeholder 3"/>
          <p:cNvSpPr>
            <a:spLocks noGrp="1"/>
          </p:cNvSpPr>
          <p:nvPr>
            <p:ph type="sldNum" sz="quarter" idx="5"/>
          </p:nvPr>
        </p:nvSpPr>
        <p:spPr>
          <a:noFill/>
        </p:spPr>
        <p:txBody>
          <a:bodyPr/>
          <a:lstStyle/>
          <a:p>
            <a:fld id="{115C4F70-F102-4689-8353-208C7087D409}" type="slidenum">
              <a:rPr lang="en-US" smtClean="0"/>
              <a:pPr/>
              <a:t>11</a:t>
            </a:fld>
            <a:endParaRPr lang="en-US" dirty="0"/>
          </a:p>
        </p:txBody>
      </p:sp>
    </p:spTree>
    <p:extLst>
      <p:ext uri="{BB962C8B-B14F-4D97-AF65-F5344CB8AC3E}">
        <p14:creationId xmlns:p14="http://schemas.microsoft.com/office/powerpoint/2010/main" val="2529294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1 Black">
    <p:bg>
      <p:bgRef idx="1001">
        <a:schemeClr val="bg1"/>
      </p:bgRef>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xmlns="" id="{61FD817B-144E-4496-8C23-977C7BE2599C}"/>
              </a:ext>
            </a:extLst>
          </p:cNvPr>
          <p:cNvSpPr>
            <a:spLocks noGrp="1"/>
          </p:cNvSpPr>
          <p:nvPr>
            <p:ph type="pic" sz="quarter" idx="11"/>
          </p:nvPr>
        </p:nvSpPr>
        <p:spPr>
          <a:xfrm>
            <a:off x="6692335" y="0"/>
            <a:ext cx="5484971" cy="6858000"/>
          </a:xfrm>
          <a:prstGeom prst="rect">
            <a:avLst/>
          </a:prstGeom>
        </p:spPr>
        <p:txBody>
          <a:bodyPr/>
          <a:lstStyle/>
          <a:p>
            <a:r>
              <a:rPr lang="en-US" dirty="0"/>
              <a:t>Click icon to add picture</a:t>
            </a:r>
          </a:p>
        </p:txBody>
      </p:sp>
      <p:sp>
        <p:nvSpPr>
          <p:cNvPr id="2" name="Title 1">
            <a:extLst>
              <a:ext uri="{FF2B5EF4-FFF2-40B4-BE49-F238E27FC236}">
                <a16:creationId xmlns:a16="http://schemas.microsoft.com/office/drawing/2014/main" xmlns="" id="{043E19B4-84A1-47DD-B01B-CCD8F85664F9}"/>
              </a:ext>
            </a:extLst>
          </p:cNvPr>
          <p:cNvSpPr>
            <a:spLocks noGrp="1"/>
          </p:cNvSpPr>
          <p:nvPr>
            <p:ph type="title" hasCustomPrompt="1"/>
          </p:nvPr>
        </p:nvSpPr>
        <p:spPr>
          <a:xfrm>
            <a:off x="603347" y="1517904"/>
            <a:ext cx="4067767" cy="868680"/>
          </a:xfrm>
        </p:spPr>
        <p:txBody>
          <a:bodyPr/>
          <a:lstStyle>
            <a:lvl1pPr>
              <a:defRPr/>
            </a:lvl1pPr>
          </a:lstStyle>
          <a:p>
            <a:r>
              <a:rPr lang="en-US" dirty="0"/>
              <a:t>Click to enter presentation title</a:t>
            </a:r>
          </a:p>
        </p:txBody>
      </p:sp>
      <p:sp>
        <p:nvSpPr>
          <p:cNvPr id="5" name="TextBox 4">
            <a:extLst>
              <a:ext uri="{FF2B5EF4-FFF2-40B4-BE49-F238E27FC236}">
                <a16:creationId xmlns:a16="http://schemas.microsoft.com/office/drawing/2014/main" xmlns="" id="{0626840D-5953-45D6-A00B-7F5EB3E4D1DA}"/>
              </a:ext>
            </a:extLst>
          </p:cNvPr>
          <p:cNvSpPr txBox="1"/>
          <p:nvPr/>
        </p:nvSpPr>
        <p:spPr>
          <a:xfrm>
            <a:off x="6692335" y="1087017"/>
            <a:ext cx="5496490" cy="861774"/>
          </a:xfrm>
          <a:prstGeom prst="rect">
            <a:avLst/>
          </a:prstGeom>
        </p:spPr>
        <p:txBody>
          <a:bodyPr wrap="square" lIns="0" tIns="0" rIns="0" bIns="0" rtlCol="0">
            <a:spAutoFit/>
          </a:bodyPr>
          <a:lstStyle/>
          <a:p>
            <a:pPr marL="0" indent="0" algn="ctr">
              <a:spcBef>
                <a:spcPct val="0"/>
              </a:spcBef>
              <a:buNone/>
            </a:pPr>
            <a:r>
              <a:rPr lang="en-US" sz="2799" b="0" kern="1200" dirty="0">
                <a:solidFill>
                  <a:schemeClr val="accent6"/>
                </a:solidFill>
                <a:ea typeface="ＭＳ Ｐゴシック"/>
              </a:rPr>
              <a:t>IMAGE AREA</a:t>
            </a:r>
            <a:br>
              <a:rPr lang="en-US" sz="2799" b="0" kern="1200" dirty="0">
                <a:solidFill>
                  <a:schemeClr val="accent6"/>
                </a:solidFill>
                <a:ea typeface="ＭＳ Ｐゴシック"/>
              </a:rPr>
            </a:br>
            <a:r>
              <a:rPr lang="en-US" sz="2799" b="0" kern="1200" dirty="0">
                <a:solidFill>
                  <a:schemeClr val="accent6"/>
                </a:solidFill>
                <a:ea typeface="ＭＳ Ｐゴシック"/>
              </a:rPr>
              <a:t>7.5” h x 6” w</a:t>
            </a:r>
          </a:p>
        </p:txBody>
      </p:sp>
      <p:sp>
        <p:nvSpPr>
          <p:cNvPr id="12" name="Text Placeholder 11">
            <a:extLst>
              <a:ext uri="{FF2B5EF4-FFF2-40B4-BE49-F238E27FC236}">
                <a16:creationId xmlns:a16="http://schemas.microsoft.com/office/drawing/2014/main" xmlns="" id="{88319E07-9352-4F02-AAEE-A1442A295E26}"/>
              </a:ext>
            </a:extLst>
          </p:cNvPr>
          <p:cNvSpPr>
            <a:spLocks noGrp="1"/>
          </p:cNvSpPr>
          <p:nvPr>
            <p:ph type="body" sz="quarter" idx="12" hasCustomPrompt="1"/>
          </p:nvPr>
        </p:nvSpPr>
        <p:spPr>
          <a:xfrm>
            <a:off x="603094" y="2894013"/>
            <a:ext cx="4067703" cy="989012"/>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xmlns="" id="{D21CB855-D148-4D9C-B2EB-999FD9DB8A65}"/>
              </a:ext>
            </a:extLst>
          </p:cNvPr>
          <p:cNvSpPr>
            <a:spLocks noGrp="1"/>
          </p:cNvSpPr>
          <p:nvPr>
            <p:ph type="body" sz="quarter" idx="13" hasCustomPrompt="1"/>
          </p:nvPr>
        </p:nvSpPr>
        <p:spPr>
          <a:xfrm>
            <a:off x="603347" y="5175504"/>
            <a:ext cx="2961884"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10" name="Picture 9">
            <a:extLst>
              <a:ext uri="{FF2B5EF4-FFF2-40B4-BE49-F238E27FC236}">
                <a16:creationId xmlns:a16="http://schemas.microsoft.com/office/drawing/2014/main" xmlns="" id="{637FA213-4097-41EC-A6BA-A23FE7291C41}"/>
              </a:ext>
            </a:extLst>
          </p:cNvPr>
          <p:cNvPicPr>
            <a:picLocks noChangeAspect="1"/>
          </p:cNvPicPr>
          <p:nvPr/>
        </p:nvPicPr>
        <p:blipFill rotWithShape="1">
          <a:blip r:embed="rId2"/>
          <a:srcRect l="78432" r="-1" b="3144"/>
          <a:stretch/>
        </p:blipFill>
        <p:spPr>
          <a:xfrm>
            <a:off x="5012732" y="2458906"/>
            <a:ext cx="1688088" cy="4399095"/>
          </a:xfrm>
          <a:prstGeom prst="rect">
            <a:avLst/>
          </a:prstGeom>
        </p:spPr>
      </p:pic>
      <p:sp>
        <p:nvSpPr>
          <p:cNvPr id="11" name="AutoShape 4">
            <a:extLst>
              <a:ext uri="{FF2B5EF4-FFF2-40B4-BE49-F238E27FC236}">
                <a16:creationId xmlns:a16="http://schemas.microsoft.com/office/drawing/2014/main" xmlns="" id="{C462858A-FCAA-4E18-A708-842561456E26}"/>
              </a:ext>
            </a:extLst>
          </p:cNvPr>
          <p:cNvSpPr>
            <a:spLocks noChangeAspect="1" noChangeArrowheads="1"/>
          </p:cNvSpPr>
          <p:nvPr/>
        </p:nvSpPr>
        <p:spPr bwMode="auto">
          <a:xfrm flipH="1">
            <a:off x="3849798" y="5212080"/>
            <a:ext cx="2841565" cy="164592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pic>
        <p:nvPicPr>
          <p:cNvPr id="9" name="Picture 8">
            <a:extLst>
              <a:ext uri="{FF2B5EF4-FFF2-40B4-BE49-F238E27FC236}">
                <a16:creationId xmlns:a16="http://schemas.microsoft.com/office/drawing/2014/main" xmlns="" id="{C5F08EA5-4D48-4D48-8228-9A10C78FD243}"/>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605442" y="563225"/>
            <a:ext cx="1603262" cy="515889"/>
          </a:xfrm>
          <a:prstGeom prst="rect">
            <a:avLst/>
          </a:prstGeom>
          <a:noFill/>
        </p:spPr>
      </p:pic>
    </p:spTree>
    <p:extLst>
      <p:ext uri="{BB962C8B-B14F-4D97-AF65-F5344CB8AC3E}">
        <p14:creationId xmlns:p14="http://schemas.microsoft.com/office/powerpoint/2010/main" val="3643865960"/>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p>
        </p:txBody>
      </p:sp>
      <p:sp>
        <p:nvSpPr>
          <p:cNvPr id="3" name="Subtitle 2"/>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7982" y="6356351"/>
            <a:ext cx="2742486" cy="365125"/>
          </a:xfrm>
          <a:prstGeom prst="rect">
            <a:avLst/>
          </a:prstGeom>
        </p:spPr>
        <p:txBody>
          <a:bodyPr/>
          <a:lstStyle/>
          <a:p>
            <a:fld id="{8C16DD5D-C11D-0544-AD37-954109456CF5}" type="datetimeFigureOut">
              <a:rPr lang="en-US" smtClean="0"/>
              <a:pPr/>
              <a:t>11/2/2021</a:t>
            </a:fld>
            <a:endParaRPr lang="en-US" dirty="0"/>
          </a:p>
        </p:txBody>
      </p:sp>
      <p:sp>
        <p:nvSpPr>
          <p:cNvPr id="5" name="Footer Placeholder 4"/>
          <p:cNvSpPr>
            <a:spLocks noGrp="1"/>
          </p:cNvSpPr>
          <p:nvPr>
            <p:ph type="ftr" sz="quarter" idx="11"/>
          </p:nvPr>
        </p:nvSpPr>
        <p:spPr>
          <a:xfrm>
            <a:off x="4037549" y="6356351"/>
            <a:ext cx="4113728"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08357" y="6356351"/>
            <a:ext cx="2742486" cy="365125"/>
          </a:xfrm>
          <a:prstGeom prst="rect">
            <a:avLst/>
          </a:prstGeom>
        </p:spPr>
        <p:txBody>
          <a:bodyPr/>
          <a:lstStyle/>
          <a:p>
            <a:fld id="{488178B1-172A-E649-BE5E-BBBFFF691F8F}" type="slidenum">
              <a:rPr lang="en-US" smtClean="0"/>
              <a:pPr/>
              <a:t>‹#›</a:t>
            </a:fld>
            <a:endParaRPr lang="en-US" dirty="0"/>
          </a:p>
        </p:txBody>
      </p:sp>
    </p:spTree>
    <p:extLst>
      <p:ext uri="{BB962C8B-B14F-4D97-AF65-F5344CB8AC3E}">
        <p14:creationId xmlns:p14="http://schemas.microsoft.com/office/powerpoint/2010/main" val="1724872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ntent-1col-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CB2C8C-BBC3-4CB4-A679-24462238F407}"/>
              </a:ext>
            </a:extLst>
          </p:cNvPr>
          <p:cNvSpPr>
            <a:spLocks noGrp="1"/>
          </p:cNvSpPr>
          <p:nvPr>
            <p:ph type="title" hasCustomPrompt="1"/>
          </p:nvPr>
        </p:nvSpPr>
        <p:spPr>
          <a:xfrm>
            <a:off x="457081" y="457200"/>
            <a:ext cx="11225908"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xmlns="" id="{ED0EAC1D-C901-4858-A756-4CE03BC3568E}"/>
              </a:ext>
            </a:extLst>
          </p:cNvPr>
          <p:cNvSpPr>
            <a:spLocks noGrp="1"/>
          </p:cNvSpPr>
          <p:nvPr>
            <p:ph type="body" sz="quarter" idx="10" hasCustomPrompt="1"/>
          </p:nvPr>
        </p:nvSpPr>
        <p:spPr>
          <a:xfrm>
            <a:off x="457081" y="932688"/>
            <a:ext cx="11225908" cy="365760"/>
          </a:xfrm>
          <a:prstGeom prst="rect">
            <a:avLst/>
          </a:prstGeom>
        </p:spPr>
        <p:txBody>
          <a:bodyPr/>
          <a:lstStyle>
            <a:lvl1pPr marL="0" indent="0">
              <a:buNone/>
              <a:defRPr sz="2399">
                <a:solidFill>
                  <a:schemeClr val="accent1"/>
                </a:solidFill>
              </a:defRPr>
            </a:lvl1pPr>
          </a:lstStyle>
          <a:p>
            <a:pPr lvl="0"/>
            <a:r>
              <a:rPr lang="en-US" dirty="0"/>
              <a:t>Click to enter subhead</a:t>
            </a:r>
          </a:p>
        </p:txBody>
      </p:sp>
      <p:sp>
        <p:nvSpPr>
          <p:cNvPr id="8" name="Slide Number Placeholder 2">
            <a:extLst>
              <a:ext uri="{FF2B5EF4-FFF2-40B4-BE49-F238E27FC236}">
                <a16:creationId xmlns:a16="http://schemas.microsoft.com/office/drawing/2014/main" xmlns="" id="{99C08C2D-7CCE-4A11-B9EC-7E9749E86557}"/>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dirty="0">
              <a:solidFill>
                <a:srgbClr val="000000"/>
              </a:solidFill>
              <a:latin typeface="Arial" panose="020B0604020202020204"/>
              <a:ea typeface="+mn-ea"/>
            </a:endParaRPr>
          </a:p>
        </p:txBody>
      </p:sp>
      <p:sp>
        <p:nvSpPr>
          <p:cNvPr id="5" name="Text Placeholder 4">
            <a:extLst>
              <a:ext uri="{FF2B5EF4-FFF2-40B4-BE49-F238E27FC236}">
                <a16:creationId xmlns:a16="http://schemas.microsoft.com/office/drawing/2014/main" xmlns="" id="{92DE35B7-CA20-455C-8BD1-F0C6854E20BC}"/>
              </a:ext>
            </a:extLst>
          </p:cNvPr>
          <p:cNvSpPr>
            <a:spLocks noGrp="1"/>
          </p:cNvSpPr>
          <p:nvPr>
            <p:ph type="body" sz="quarter" idx="11"/>
          </p:nvPr>
        </p:nvSpPr>
        <p:spPr>
          <a:xfrm>
            <a:off x="457199" y="1606550"/>
            <a:ext cx="11274552" cy="4645152"/>
          </a:xfrm>
          <a:prstGeom prst="rect">
            <a:avLst/>
          </a:prstGeom>
        </p:spPr>
        <p:txBody>
          <a:bodyPr/>
          <a:lstStyle/>
          <a:p>
            <a:pPr lvl="0"/>
            <a:r>
              <a:rPr lang="en-US" dirty="0"/>
              <a:t>Edit Master text styles</a:t>
            </a:r>
          </a:p>
          <a:p>
            <a:pPr lvl="1"/>
            <a:r>
              <a:rPr lang="en-US" dirty="0"/>
              <a:t>Second level</a:t>
            </a:r>
          </a:p>
          <a:p>
            <a:pPr lvl="2"/>
            <a:r>
              <a:rPr lang="en-US" dirty="0"/>
              <a:t>Third level</a:t>
            </a:r>
          </a:p>
        </p:txBody>
      </p:sp>
      <p:sp>
        <p:nvSpPr>
          <p:cNvPr id="7" name="Rectangle 8"/>
          <p:cNvSpPr>
            <a:spLocks noChangeArrowheads="1"/>
          </p:cNvSpPr>
          <p:nvPr userDrawn="1"/>
        </p:nvSpPr>
        <p:spPr bwMode="auto">
          <a:xfrm>
            <a:off x="457200" y="6599378"/>
            <a:ext cx="11968507" cy="364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Autofit/>
          </a:bodyPr>
          <a:lstStyle/>
          <a:p>
            <a:pPr eaLnBrk="1" hangingPunct="1">
              <a:lnSpc>
                <a:spcPct val="90000"/>
              </a:lnSpc>
              <a:spcBef>
                <a:spcPct val="50000"/>
              </a:spcBef>
            </a:pPr>
            <a:r>
              <a:rPr lang="en-US" sz="1000" b="1" dirty="0">
                <a:solidFill>
                  <a:schemeClr val="bg1">
                    <a:lumMod val="50000"/>
                  </a:schemeClr>
                </a:solidFill>
                <a:latin typeface="Arial" charset="0"/>
                <a:ea typeface="Arial" charset="0"/>
                <a:cs typeface="Arial" charset="0"/>
              </a:rPr>
              <a:t>ZEBRA CONFIDENTIAL INTERNAL USE ONLY</a:t>
            </a:r>
          </a:p>
        </p:txBody>
      </p:sp>
    </p:spTree>
    <p:extLst>
      <p:ext uri="{BB962C8B-B14F-4D97-AF65-F5344CB8AC3E}">
        <p14:creationId xmlns:p14="http://schemas.microsoft.com/office/powerpoint/2010/main" val="309880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267869" y="6584951"/>
            <a:ext cx="5653087" cy="273049"/>
          </a:xfrm>
          <a:prstGeom prst="rect">
            <a:avLst/>
          </a:prstGeom>
        </p:spPr>
        <p:txBody>
          <a:bodyPr/>
          <a:lstStyle>
            <a:lvl1pPr>
              <a:defRPr>
                <a:solidFill>
                  <a:schemeClr val="tx1">
                    <a:lumMod val="50000"/>
                    <a:lumOff val="50000"/>
                  </a:schemeClr>
                </a:solidFill>
              </a:defRPr>
            </a:lvl1pPr>
          </a:lstStyle>
          <a:p>
            <a:r>
              <a:rPr lang="en-US" dirty="0"/>
              <a:t> Confidential: For Internal Use Only</a:t>
            </a:r>
          </a:p>
        </p:txBody>
      </p:sp>
      <p:sp>
        <p:nvSpPr>
          <p:cNvPr id="4" name="Slide Number Placeholder 3"/>
          <p:cNvSpPr>
            <a:spLocks noGrp="1"/>
          </p:cNvSpPr>
          <p:nvPr>
            <p:ph type="sldNum" sz="quarter" idx="12"/>
          </p:nvPr>
        </p:nvSpPr>
        <p:spPr>
          <a:xfrm>
            <a:off x="0" y="6584951"/>
            <a:ext cx="1219201" cy="273049"/>
          </a:xfrm>
          <a:prstGeom prst="rect">
            <a:avLst/>
          </a:prstGeom>
        </p:spPr>
        <p:txBody>
          <a:bodyPr/>
          <a:lstStyle>
            <a:lvl1pPr>
              <a:defRPr>
                <a:solidFill>
                  <a:schemeClr val="tx1">
                    <a:lumMod val="50000"/>
                    <a:lumOff val="50000"/>
                  </a:schemeClr>
                </a:solidFill>
              </a:defRPr>
            </a:lvl1pPr>
          </a:lstStyle>
          <a:p>
            <a:fld id="{AAEAE4A8-A6E5-453E-B946-FB774B73F48C}" type="slidenum">
              <a:rPr lang="en-US" smtClean="0"/>
              <a:pPr/>
              <a:t>‹#›</a:t>
            </a:fld>
            <a:endParaRPr lang="en-US" dirty="0"/>
          </a:p>
        </p:txBody>
      </p:sp>
    </p:spTree>
    <p:extLst>
      <p:ext uri="{BB962C8B-B14F-4D97-AF65-F5344CB8AC3E}">
        <p14:creationId xmlns:p14="http://schemas.microsoft.com/office/powerpoint/2010/main" val="599204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B2C7B7-43B1-4111-854D-7C16712CECD9}"/>
              </a:ext>
            </a:extLst>
          </p:cNvPr>
          <p:cNvSpPr>
            <a:spLocks noGrp="1"/>
          </p:cNvSpPr>
          <p:nvPr>
            <p:ph type="title" hasCustomPrompt="1"/>
          </p:nvPr>
        </p:nvSpPr>
        <p:spPr/>
        <p:txBody>
          <a:bodyPr/>
          <a:lstStyle>
            <a:lvl1pPr>
              <a:defRPr/>
            </a:lvl1pPr>
          </a:lstStyle>
          <a:p>
            <a:r>
              <a:rPr lang="en-US" dirty="0"/>
              <a:t>Click to enter divider slide title</a:t>
            </a:r>
          </a:p>
        </p:txBody>
      </p:sp>
      <p:sp>
        <p:nvSpPr>
          <p:cNvPr id="3" name="Rectangle 2">
            <a:extLst>
              <a:ext uri="{FF2B5EF4-FFF2-40B4-BE49-F238E27FC236}">
                <a16:creationId xmlns:a16="http://schemas.microsoft.com/office/drawing/2014/main" xmlns="" id="{B59C44B1-010E-4C1C-8A26-6821D71AB5D9}"/>
              </a:ext>
            </a:extLst>
          </p:cNvPr>
          <p:cNvSpPr/>
          <p:nvPr userDrawn="1"/>
        </p:nvSpPr>
        <p:spPr>
          <a:xfrm>
            <a:off x="9596200" y="893"/>
            <a:ext cx="2589450" cy="6856214"/>
          </a:xfrm>
          <a:prstGeom prst="rect">
            <a:avLst/>
          </a:prstGeom>
          <a:solidFill>
            <a:srgbClr val="000000"/>
          </a:solidFill>
          <a:ln w="25400" cap="flat" cmpd="sng" algn="ctr">
            <a:noFill/>
            <a:prstDash val="solid"/>
          </a:ln>
          <a:effectLst/>
        </p:spPr>
        <p:txBody>
          <a:bodyPr rtlCol="0" anchor="ctr"/>
          <a:lstStyle/>
          <a:p>
            <a:pPr marL="0" marR="0" lvl="0" indent="0" algn="ctr"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chemeClr val="tx2"/>
              </a:solidFill>
              <a:effectLst/>
              <a:uLnTx/>
              <a:uFillTx/>
              <a:latin typeface="Arial" panose="020B0604020202020204"/>
              <a:ea typeface="+mn-ea"/>
              <a:cs typeface="+mn-cs"/>
            </a:endParaRPr>
          </a:p>
        </p:txBody>
      </p:sp>
      <p:sp>
        <p:nvSpPr>
          <p:cNvPr id="4" name="AutoShape 2">
            <a:extLst>
              <a:ext uri="{FF2B5EF4-FFF2-40B4-BE49-F238E27FC236}">
                <a16:creationId xmlns:a16="http://schemas.microsoft.com/office/drawing/2014/main" xmlns="" id="{0051460E-F6C8-492A-B064-FE9A1A863BA2}"/>
              </a:ext>
            </a:extLst>
          </p:cNvPr>
          <p:cNvSpPr>
            <a:spLocks noChangeAspect="1" noChangeArrowheads="1"/>
          </p:cNvSpPr>
          <p:nvPr userDrawn="1"/>
        </p:nvSpPr>
        <p:spPr bwMode="auto">
          <a:xfrm>
            <a:off x="9596200" y="5352086"/>
            <a:ext cx="2589450" cy="1505023"/>
          </a:xfrm>
          <a:prstGeom prst="rtTriangle">
            <a:avLst/>
          </a:prstGeom>
          <a:solidFill>
            <a:srgbClr val="FFFFFF"/>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dirty="0">
              <a:solidFill>
                <a:srgbClr val="000000"/>
              </a:solidFill>
              <a:ea typeface="MS PGothic" pitchFamily="34" charset="-128"/>
            </a:endParaRPr>
          </a:p>
        </p:txBody>
      </p:sp>
      <p:sp>
        <p:nvSpPr>
          <p:cNvPr id="5" name="AutoShape 4">
            <a:extLst>
              <a:ext uri="{FF2B5EF4-FFF2-40B4-BE49-F238E27FC236}">
                <a16:creationId xmlns:a16="http://schemas.microsoft.com/office/drawing/2014/main" xmlns="" id="{941616A7-DF3C-4E5E-AFE3-77BE4E404B8A}"/>
              </a:ext>
            </a:extLst>
          </p:cNvPr>
          <p:cNvSpPr>
            <a:spLocks noChangeAspect="1" noChangeArrowheads="1"/>
          </p:cNvSpPr>
          <p:nvPr userDrawn="1"/>
        </p:nvSpPr>
        <p:spPr bwMode="auto">
          <a:xfrm flipH="1">
            <a:off x="4400818" y="3844107"/>
            <a:ext cx="5206528" cy="3015777"/>
          </a:xfrm>
          <a:prstGeom prst="rtTriangle">
            <a:avLst/>
          </a:prstGeom>
          <a:gradFill rotWithShape="1">
            <a:gsLst>
              <a:gs pos="0">
                <a:srgbClr val="00FFFF"/>
              </a:gs>
              <a:gs pos="40000">
                <a:srgbClr val="00C9FF"/>
              </a:gs>
              <a:gs pos="79000">
                <a:srgbClr val="0099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sp>
        <p:nvSpPr>
          <p:cNvPr id="6" name="Date Placeholder 3">
            <a:extLst>
              <a:ext uri="{FF2B5EF4-FFF2-40B4-BE49-F238E27FC236}">
                <a16:creationId xmlns:a16="http://schemas.microsoft.com/office/drawing/2014/main" xmlns="" id="{BD448DBE-7BD0-45C5-BE91-5CC69B728194}"/>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r>
              <a:rPr lang="en-US" sz="800" dirty="0">
                <a:solidFill>
                  <a:schemeClr val="accent5"/>
                </a:solidFill>
              </a:rPr>
              <a:t>ZEBRA TECHNOLOGIES</a:t>
            </a:r>
          </a:p>
        </p:txBody>
      </p:sp>
    </p:spTree>
    <p:extLst>
      <p:ext uri="{BB962C8B-B14F-4D97-AF65-F5344CB8AC3E}">
        <p14:creationId xmlns:p14="http://schemas.microsoft.com/office/powerpoint/2010/main" val="25803687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9706E8-A757-4D7D-BA29-B00E4D670F94}"/>
              </a:ext>
            </a:extLst>
          </p:cNvPr>
          <p:cNvSpPr>
            <a:spLocks noGrp="1"/>
          </p:cNvSpPr>
          <p:nvPr>
            <p:ph type="title" hasCustomPrompt="1"/>
          </p:nvPr>
        </p:nvSpPr>
        <p:spPr/>
        <p:txBody>
          <a:bodyPr/>
          <a:lstStyle>
            <a:lvl1pPr>
              <a:defRPr>
                <a:solidFill>
                  <a:schemeClr val="bg1"/>
                </a:solidFill>
              </a:defRPr>
            </a:lvl1pPr>
          </a:lstStyle>
          <a:p>
            <a:r>
              <a:rPr lang="en-US" dirty="0"/>
              <a:t>Click to enter divider slide title</a:t>
            </a:r>
          </a:p>
        </p:txBody>
      </p:sp>
      <p:sp>
        <p:nvSpPr>
          <p:cNvPr id="6" name="Rectangle 5">
            <a:extLst>
              <a:ext uri="{FF2B5EF4-FFF2-40B4-BE49-F238E27FC236}">
                <a16:creationId xmlns:a16="http://schemas.microsoft.com/office/drawing/2014/main" xmlns="" id="{D59BC03B-4C9A-4C64-92B4-10A027EE2F2F}"/>
              </a:ext>
            </a:extLst>
          </p:cNvPr>
          <p:cNvSpPr/>
          <p:nvPr userDrawn="1"/>
        </p:nvSpPr>
        <p:spPr>
          <a:xfrm>
            <a:off x="9901443" y="893"/>
            <a:ext cx="2307103" cy="6856214"/>
          </a:xfrm>
          <a:prstGeom prst="rect">
            <a:avLst/>
          </a:prstGeom>
          <a:gradFill>
            <a:gsLst>
              <a:gs pos="0">
                <a:srgbClr val="00FFFF"/>
              </a:gs>
              <a:gs pos="50000">
                <a:srgbClr val="00C9FF"/>
              </a:gs>
              <a:gs pos="100000">
                <a:srgbClr val="0099FF"/>
              </a:gs>
            </a:gsLst>
            <a:lin ang="0" scaled="1"/>
          </a:gradFill>
          <a:ln w="25400" cap="flat" cmpd="sng" algn="ctr">
            <a:noFill/>
            <a:prstDash val="solid"/>
          </a:ln>
          <a:effectLst/>
        </p:spPr>
        <p:txBody>
          <a:bodyPr rtlCol="0" anchor="ctr"/>
          <a:lstStyle/>
          <a:p>
            <a:pPr marL="0" marR="0" lvl="0" indent="0" algn="ctr"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FFFFFF"/>
              </a:solidFill>
              <a:effectLst/>
              <a:uLnTx/>
              <a:uFillTx/>
              <a:latin typeface="Arial" panose="020B0604020202020204"/>
              <a:ea typeface="+mn-ea"/>
              <a:cs typeface="+mn-cs"/>
            </a:endParaRPr>
          </a:p>
        </p:txBody>
      </p:sp>
      <p:sp>
        <p:nvSpPr>
          <p:cNvPr id="7" name="AutoShape 4">
            <a:extLst>
              <a:ext uri="{FF2B5EF4-FFF2-40B4-BE49-F238E27FC236}">
                <a16:creationId xmlns:a16="http://schemas.microsoft.com/office/drawing/2014/main" xmlns="" id="{9C5831F1-3A81-49F1-A28E-A83FC662F0CE}"/>
              </a:ext>
            </a:extLst>
          </p:cNvPr>
          <p:cNvSpPr>
            <a:spLocks noChangeAspect="1" noChangeArrowheads="1"/>
          </p:cNvSpPr>
          <p:nvPr userDrawn="1"/>
        </p:nvSpPr>
        <p:spPr bwMode="auto">
          <a:xfrm flipH="1" flipV="1">
            <a:off x="7594345" y="-1"/>
            <a:ext cx="2318970" cy="1343219"/>
          </a:xfrm>
          <a:prstGeom prst="rtTriangle">
            <a:avLst/>
          </a:prstGeom>
          <a:solidFill>
            <a:srgbClr val="FFFFFF"/>
          </a:soli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sp>
        <p:nvSpPr>
          <p:cNvPr id="8" name="AutoShape 4">
            <a:extLst>
              <a:ext uri="{FF2B5EF4-FFF2-40B4-BE49-F238E27FC236}">
                <a16:creationId xmlns:a16="http://schemas.microsoft.com/office/drawing/2014/main" xmlns="" id="{BEE23220-23CE-4C57-B25F-29B45A16F081}"/>
              </a:ext>
            </a:extLst>
          </p:cNvPr>
          <p:cNvSpPr>
            <a:spLocks noChangeAspect="1" noChangeArrowheads="1"/>
          </p:cNvSpPr>
          <p:nvPr userDrawn="1"/>
        </p:nvSpPr>
        <p:spPr bwMode="auto">
          <a:xfrm flipV="1">
            <a:off x="9889571" y="-2"/>
            <a:ext cx="2318973" cy="1343221"/>
          </a:xfrm>
          <a:prstGeom prst="rtTriangle">
            <a:avLst/>
          </a:prstGeom>
          <a:solidFill>
            <a:srgbClr val="FFFFFF"/>
          </a:soli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sp>
        <p:nvSpPr>
          <p:cNvPr id="9" name="Date Placeholder 3">
            <a:extLst>
              <a:ext uri="{FF2B5EF4-FFF2-40B4-BE49-F238E27FC236}">
                <a16:creationId xmlns:a16="http://schemas.microsoft.com/office/drawing/2014/main" xmlns="" id="{E3CAAD04-268E-4987-A8D4-4F6D39BC6FCD}"/>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r>
              <a:rPr lang="en-US" sz="800" dirty="0">
                <a:solidFill>
                  <a:schemeClr val="bg2"/>
                </a:solidFill>
              </a:rPr>
              <a:t>ZEBRA TECHNOLOGIES</a:t>
            </a:r>
          </a:p>
        </p:txBody>
      </p:sp>
    </p:spTree>
    <p:extLst>
      <p:ext uri="{BB962C8B-B14F-4D97-AF65-F5344CB8AC3E}">
        <p14:creationId xmlns:p14="http://schemas.microsoft.com/office/powerpoint/2010/main" val="33815970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2B1A8F-1784-4881-B45F-FC94A08523B0}"/>
              </a:ext>
            </a:extLst>
          </p:cNvPr>
          <p:cNvSpPr>
            <a:spLocks noGrp="1"/>
          </p:cNvSpPr>
          <p:nvPr>
            <p:ph type="title" hasCustomPrompt="1"/>
          </p:nvPr>
        </p:nvSpPr>
        <p:spPr>
          <a:xfrm>
            <a:off x="603346" y="1344168"/>
            <a:ext cx="8721104" cy="923544"/>
          </a:xfrm>
        </p:spPr>
        <p:txBody>
          <a:bodyPr/>
          <a:lstStyle>
            <a:lvl1pPr>
              <a:defRPr/>
            </a:lvl1pPr>
          </a:lstStyle>
          <a:p>
            <a:r>
              <a:rPr lang="en-US" dirty="0"/>
              <a:t>Click to enter divider slide title</a:t>
            </a:r>
          </a:p>
        </p:txBody>
      </p:sp>
      <p:sp>
        <p:nvSpPr>
          <p:cNvPr id="4" name="Rectangle 3">
            <a:extLst>
              <a:ext uri="{FF2B5EF4-FFF2-40B4-BE49-F238E27FC236}">
                <a16:creationId xmlns:a16="http://schemas.microsoft.com/office/drawing/2014/main" xmlns="" id="{C502D2C2-B670-4548-98A6-464D571842BA}"/>
              </a:ext>
            </a:extLst>
          </p:cNvPr>
          <p:cNvSpPr/>
          <p:nvPr userDrawn="1"/>
        </p:nvSpPr>
        <p:spPr>
          <a:xfrm>
            <a:off x="10487921" y="0"/>
            <a:ext cx="1697730" cy="6858000"/>
          </a:xfrm>
          <a:prstGeom prst="rect">
            <a:avLst/>
          </a:prstGeom>
          <a:solidFill>
            <a:srgbClr val="00C9FF"/>
          </a:soli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chemeClr val="tx2"/>
              </a:solidFill>
              <a:effectLst/>
              <a:uLnTx/>
              <a:uFillTx/>
              <a:latin typeface="Arial" panose="020B0604020202020204"/>
              <a:ea typeface="+mn-ea"/>
              <a:cs typeface="Arial" charset="0"/>
            </a:endParaRPr>
          </a:p>
        </p:txBody>
      </p:sp>
      <p:sp>
        <p:nvSpPr>
          <p:cNvPr id="5" name="Rectangle 4">
            <a:extLst>
              <a:ext uri="{FF2B5EF4-FFF2-40B4-BE49-F238E27FC236}">
                <a16:creationId xmlns:a16="http://schemas.microsoft.com/office/drawing/2014/main" xmlns="" id="{04E0AEBD-6812-4AA1-AFCB-BB7CF467D339}"/>
              </a:ext>
            </a:extLst>
          </p:cNvPr>
          <p:cNvSpPr/>
          <p:nvPr userDrawn="1"/>
        </p:nvSpPr>
        <p:spPr>
          <a:xfrm>
            <a:off x="10487921" y="0"/>
            <a:ext cx="1697730" cy="344994"/>
          </a:xfrm>
          <a:prstGeom prst="rect">
            <a:avLst/>
          </a:prstGeom>
          <a:solidFill>
            <a:srgbClr val="FFFFFF"/>
          </a:soli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6" name="AutoShape 4">
            <a:extLst>
              <a:ext uri="{FF2B5EF4-FFF2-40B4-BE49-F238E27FC236}">
                <a16:creationId xmlns:a16="http://schemas.microsoft.com/office/drawing/2014/main" xmlns="" id="{A506B7F3-32B6-4800-9FAF-E17558EDB792}"/>
              </a:ext>
            </a:extLst>
          </p:cNvPr>
          <p:cNvSpPr>
            <a:spLocks noChangeAspect="1" noChangeArrowheads="1"/>
          </p:cNvSpPr>
          <p:nvPr userDrawn="1"/>
        </p:nvSpPr>
        <p:spPr bwMode="auto">
          <a:xfrm flipV="1">
            <a:off x="10486662" y="344994"/>
            <a:ext cx="1713036" cy="992242"/>
          </a:xfrm>
          <a:prstGeom prst="rtTriangle">
            <a:avLst/>
          </a:prstGeom>
          <a:solidFill>
            <a:srgbClr val="FFFFFF"/>
          </a:solidFill>
          <a:ln>
            <a:noFill/>
          </a:ln>
          <a:effectLst/>
        </p:spPr>
        <p:txBody>
          <a:bodyPr vert="horz" wrap="square" lIns="36556" tIns="36556" rIns="36556" bIns="3655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7" name="Date Placeholder 3">
            <a:extLst>
              <a:ext uri="{FF2B5EF4-FFF2-40B4-BE49-F238E27FC236}">
                <a16:creationId xmlns:a16="http://schemas.microsoft.com/office/drawing/2014/main" xmlns="" id="{802C695D-D94C-4079-8824-3C6A27EB2D34}"/>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r>
              <a:rPr lang="en-US" sz="800" dirty="0">
                <a:solidFill>
                  <a:schemeClr val="accent5"/>
                </a:solidFill>
              </a:rPr>
              <a:t>ZEBRA TECHNOLOGIES</a:t>
            </a:r>
          </a:p>
        </p:txBody>
      </p:sp>
    </p:spTree>
    <p:extLst>
      <p:ext uri="{BB962C8B-B14F-4D97-AF65-F5344CB8AC3E}">
        <p14:creationId xmlns:p14="http://schemas.microsoft.com/office/powerpoint/2010/main" val="1322072229"/>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07F356-477D-4BE5-A22D-225C8D51BA2B}"/>
              </a:ext>
            </a:extLst>
          </p:cNvPr>
          <p:cNvSpPr>
            <a:spLocks noGrp="1"/>
          </p:cNvSpPr>
          <p:nvPr>
            <p:ph type="title" hasCustomPrompt="1"/>
          </p:nvPr>
        </p:nvSpPr>
        <p:spPr>
          <a:xfrm>
            <a:off x="603346" y="1344168"/>
            <a:ext cx="6070035" cy="2516632"/>
          </a:xfrm>
        </p:spPr>
        <p:txBody>
          <a:bodyPr/>
          <a:lstStyle>
            <a:lvl1pPr>
              <a:defRPr>
                <a:solidFill>
                  <a:schemeClr val="bg1"/>
                </a:solidFill>
              </a:defRPr>
            </a:lvl1pPr>
          </a:lstStyle>
          <a:p>
            <a:r>
              <a:rPr lang="en-US" dirty="0"/>
              <a:t>Click to enter divider slide title</a:t>
            </a:r>
          </a:p>
        </p:txBody>
      </p:sp>
      <p:sp>
        <p:nvSpPr>
          <p:cNvPr id="3" name="Date Placeholder 3">
            <a:extLst>
              <a:ext uri="{FF2B5EF4-FFF2-40B4-BE49-F238E27FC236}">
                <a16:creationId xmlns:a16="http://schemas.microsoft.com/office/drawing/2014/main" xmlns="" id="{82B68700-7976-4710-A0B3-F32C5203F27D}"/>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r>
              <a:rPr lang="en-US" sz="800" dirty="0">
                <a:solidFill>
                  <a:schemeClr val="bg2"/>
                </a:solidFill>
              </a:rPr>
              <a:t>ZEBRA TECHNOLOGIES</a:t>
            </a:r>
          </a:p>
        </p:txBody>
      </p:sp>
    </p:spTree>
    <p:extLst>
      <p:ext uri="{BB962C8B-B14F-4D97-AF65-F5344CB8AC3E}">
        <p14:creationId xmlns:p14="http://schemas.microsoft.com/office/powerpoint/2010/main" val="4756538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Image 3-Overlay 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71EA12A8-655D-4B00-88AA-38A9A9056A51}"/>
              </a:ext>
            </a:extLst>
          </p:cNvPr>
          <p:cNvSpPr>
            <a:spLocks noGrp="1"/>
          </p:cNvSpPr>
          <p:nvPr>
            <p:ph type="pic" sz="quarter" idx="11"/>
          </p:nvPr>
        </p:nvSpPr>
        <p:spPr>
          <a:xfrm>
            <a:off x="0" y="0"/>
            <a:ext cx="12188825" cy="6858000"/>
          </a:xfrm>
        </p:spPr>
        <p:txBody>
          <a:bodyPr/>
          <a:lstStyle/>
          <a:p>
            <a:endParaRPr lang="en-US" dirty="0"/>
          </a:p>
        </p:txBody>
      </p:sp>
      <p:sp>
        <p:nvSpPr>
          <p:cNvPr id="6" name="TextBox 5">
            <a:extLst>
              <a:ext uri="{FF2B5EF4-FFF2-40B4-BE49-F238E27FC236}">
                <a16:creationId xmlns:a16="http://schemas.microsoft.com/office/drawing/2014/main" xmlns="" id="{279AED79-89B9-476E-96B6-E41520AEB7B3}"/>
              </a:ext>
            </a:extLst>
          </p:cNvPr>
          <p:cNvSpPr txBox="1"/>
          <p:nvPr userDrawn="1"/>
        </p:nvSpPr>
        <p:spPr>
          <a:xfrm>
            <a:off x="3173" y="3664506"/>
            <a:ext cx="12185652" cy="823273"/>
          </a:xfrm>
          <a:prstGeom prst="rect">
            <a:avLst/>
          </a:prstGeom>
        </p:spPr>
        <p:txBody>
          <a:bodyPr wrap="square" lIns="0" tIns="0" rIns="0" bIns="0" rtlCol="0">
            <a:noAutofit/>
          </a:bodyPr>
          <a:lstStyle/>
          <a:p>
            <a:pPr marL="0" marR="0" lvl="0" indent="0" algn="ctr" defTabSz="914126" rtl="0" eaLnBrk="1" fontAlgn="auto" latinLnBrk="0" hangingPunct="1">
              <a:lnSpc>
                <a:spcPct val="100000"/>
              </a:lnSpc>
              <a:spcBef>
                <a:spcPct val="0"/>
              </a:spcBef>
              <a:spcAft>
                <a:spcPts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 – FULL SLIDE (7.5” h x 13.33” w)</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FF0000"/>
                </a:solidFill>
                <a:effectLst/>
                <a:uLnTx/>
                <a:uFillTx/>
                <a:latin typeface="Arial" panose="020B0604020202020204"/>
                <a:ea typeface="ＭＳ Ｐゴシック"/>
                <a:cs typeface="+mn-cs"/>
              </a:rPr>
              <a:t>Apply Overlay 2 after adding picture</a:t>
            </a:r>
            <a:endPar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endParaRPr>
          </a:p>
        </p:txBody>
      </p:sp>
      <p:sp>
        <p:nvSpPr>
          <p:cNvPr id="11" name="Slide Number Placeholder 2">
            <a:extLst>
              <a:ext uri="{FF2B5EF4-FFF2-40B4-BE49-F238E27FC236}">
                <a16:creationId xmlns:a16="http://schemas.microsoft.com/office/drawing/2014/main" xmlns="" id="{545498CA-D3B4-4272-AB2F-1C288B9CE516}"/>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dirty="0">
              <a:solidFill>
                <a:srgbClr val="000000"/>
              </a:solidFill>
              <a:latin typeface="Arial" panose="020B0604020202020204"/>
              <a:ea typeface="+mn-ea"/>
            </a:endParaRPr>
          </a:p>
        </p:txBody>
      </p:sp>
      <p:sp>
        <p:nvSpPr>
          <p:cNvPr id="3" name="Text Placeholder 2">
            <a:extLst>
              <a:ext uri="{FF2B5EF4-FFF2-40B4-BE49-F238E27FC236}">
                <a16:creationId xmlns:a16="http://schemas.microsoft.com/office/drawing/2014/main" xmlns="" id="{088203A7-D8E1-4A07-BEA9-BEA5F70FAA74}"/>
              </a:ext>
            </a:extLst>
          </p:cNvPr>
          <p:cNvSpPr>
            <a:spLocks noGrp="1"/>
          </p:cNvSpPr>
          <p:nvPr>
            <p:ph type="body" sz="quarter" idx="13" hasCustomPrompt="1"/>
          </p:nvPr>
        </p:nvSpPr>
        <p:spPr>
          <a:xfrm>
            <a:off x="457081" y="457200"/>
            <a:ext cx="2742486" cy="1737360"/>
          </a:xfrm>
        </p:spPr>
        <p:txBody>
          <a:bodyPr/>
          <a:lstStyle>
            <a:lvl1pPr marL="0" indent="0">
              <a:buNone/>
              <a:defRPr sz="2399">
                <a:solidFill>
                  <a:schemeClr val="bg2"/>
                </a:solidFill>
              </a:defRPr>
            </a:lvl1pPr>
          </a:lstStyle>
          <a:p>
            <a:pPr lvl="0"/>
            <a:r>
              <a:rPr lang="en-US" dirty="0"/>
              <a:t>Click to enter text</a:t>
            </a:r>
          </a:p>
        </p:txBody>
      </p:sp>
    </p:spTree>
    <p:extLst>
      <p:ext uri="{BB962C8B-B14F-4D97-AF65-F5344CB8AC3E}">
        <p14:creationId xmlns:p14="http://schemas.microsoft.com/office/powerpoint/2010/main" val="38234301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Image 3-Overlay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71EA12A8-655D-4B00-88AA-38A9A9056A51}"/>
              </a:ext>
            </a:extLst>
          </p:cNvPr>
          <p:cNvSpPr>
            <a:spLocks noGrp="1"/>
          </p:cNvSpPr>
          <p:nvPr>
            <p:ph type="pic" sz="quarter" idx="11"/>
          </p:nvPr>
        </p:nvSpPr>
        <p:spPr>
          <a:xfrm>
            <a:off x="0" y="0"/>
            <a:ext cx="12188825" cy="6858000"/>
          </a:xfrm>
        </p:spPr>
        <p:txBody>
          <a:bodyPr/>
          <a:lstStyle/>
          <a:p>
            <a:endParaRPr lang="en-US" dirty="0"/>
          </a:p>
        </p:txBody>
      </p:sp>
      <p:sp>
        <p:nvSpPr>
          <p:cNvPr id="6" name="TextBox 5">
            <a:extLst>
              <a:ext uri="{FF2B5EF4-FFF2-40B4-BE49-F238E27FC236}">
                <a16:creationId xmlns:a16="http://schemas.microsoft.com/office/drawing/2014/main" xmlns="" id="{279AED79-89B9-476E-96B6-E41520AEB7B3}"/>
              </a:ext>
            </a:extLst>
          </p:cNvPr>
          <p:cNvSpPr txBox="1"/>
          <p:nvPr userDrawn="1"/>
        </p:nvSpPr>
        <p:spPr>
          <a:xfrm>
            <a:off x="3173" y="3664506"/>
            <a:ext cx="12185652" cy="861774"/>
          </a:xfrm>
          <a:prstGeom prst="rect">
            <a:avLst/>
          </a:prstGeom>
        </p:spPr>
        <p:txBody>
          <a:bodyPr wrap="square" lIns="0" tIns="0" rIns="0" bIns="0" rtlCol="0">
            <a:spAutoFit/>
          </a:bodyPr>
          <a:lstStyle/>
          <a:p>
            <a:pPr marL="0" marR="0" lvl="0" indent="0" algn="ctr" defTabSz="914126" rtl="0" eaLnBrk="1" fontAlgn="auto" latinLnBrk="0" hangingPunct="1">
              <a:lnSpc>
                <a:spcPct val="100000"/>
              </a:lnSpc>
              <a:spcBef>
                <a:spcPct val="0"/>
              </a:spcBef>
              <a:spcAft>
                <a:spcPts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 – FULL SLIDE (7.5” h x 13.33” w)</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FF0000"/>
                </a:solidFill>
                <a:effectLst/>
                <a:uLnTx/>
                <a:uFillTx/>
                <a:latin typeface="Arial" panose="020B0604020202020204"/>
                <a:ea typeface="ＭＳ Ｐゴシック"/>
                <a:cs typeface="+mn-cs"/>
              </a:rPr>
              <a:t>Apply Overlay 3 after adding picture</a:t>
            </a:r>
            <a:endPar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endParaRPr>
          </a:p>
        </p:txBody>
      </p:sp>
      <p:sp>
        <p:nvSpPr>
          <p:cNvPr id="9" name="Slide Number Placeholder 2">
            <a:extLst>
              <a:ext uri="{FF2B5EF4-FFF2-40B4-BE49-F238E27FC236}">
                <a16:creationId xmlns:a16="http://schemas.microsoft.com/office/drawing/2014/main" xmlns="" id="{40014030-CC6A-48FE-A108-C5B31F79073C}"/>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dirty="0">
              <a:solidFill>
                <a:srgbClr val="000000"/>
              </a:solidFill>
              <a:latin typeface="Arial" panose="020B0604020202020204"/>
              <a:ea typeface="+mn-ea"/>
            </a:endParaRPr>
          </a:p>
        </p:txBody>
      </p:sp>
    </p:spTree>
    <p:extLst>
      <p:ext uri="{BB962C8B-B14F-4D97-AF65-F5344CB8AC3E}">
        <p14:creationId xmlns:p14="http://schemas.microsoft.com/office/powerpoint/2010/main" val="12673008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Image 1-Black">
    <p:bg>
      <p:bgRef idx="1001">
        <a:schemeClr val="bg1"/>
      </p:bgRef>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xmlns="" id="{5C09FBE9-A303-4A97-A792-D6075DECCCE6}"/>
              </a:ext>
            </a:extLst>
          </p:cNvPr>
          <p:cNvSpPr>
            <a:spLocks noGrp="1"/>
          </p:cNvSpPr>
          <p:nvPr>
            <p:ph type="pic" sz="quarter" idx="12"/>
          </p:nvPr>
        </p:nvSpPr>
        <p:spPr>
          <a:xfrm>
            <a:off x="5417611" y="0"/>
            <a:ext cx="6764798" cy="6858000"/>
          </a:xfrm>
        </p:spPr>
        <p:txBody>
          <a:bodyPr/>
          <a:lstStyle/>
          <a:p>
            <a:endParaRPr lang="en-US" dirty="0"/>
          </a:p>
        </p:txBody>
      </p:sp>
      <p:sp>
        <p:nvSpPr>
          <p:cNvPr id="2" name="Title 1">
            <a:extLst>
              <a:ext uri="{FF2B5EF4-FFF2-40B4-BE49-F238E27FC236}">
                <a16:creationId xmlns:a16="http://schemas.microsoft.com/office/drawing/2014/main" xmlns="" id="{A5CB2C8C-BBC3-4CB4-A679-24462238F407}"/>
              </a:ext>
            </a:extLst>
          </p:cNvPr>
          <p:cNvSpPr>
            <a:spLocks noGrp="1"/>
          </p:cNvSpPr>
          <p:nvPr>
            <p:ph type="title" hasCustomPrompt="1"/>
          </p:nvPr>
        </p:nvSpPr>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xmlns="" id="{ED0EAC1D-C901-4858-A756-4CE03BC3568E}"/>
              </a:ext>
            </a:extLst>
          </p:cNvPr>
          <p:cNvSpPr>
            <a:spLocks noGrp="1"/>
          </p:cNvSpPr>
          <p:nvPr>
            <p:ph type="body" sz="quarter" idx="10" hasCustomPrompt="1"/>
          </p:nvPr>
        </p:nvSpPr>
        <p:spPr>
          <a:xfrm>
            <a:off x="457081" y="1508760"/>
            <a:ext cx="4479393" cy="737729"/>
          </a:xfrm>
        </p:spPr>
        <p:txBody>
          <a:bodyPr/>
          <a:lstStyle>
            <a:lvl1pPr marL="0" indent="0">
              <a:buNone/>
              <a:defRPr sz="2399">
                <a:solidFill>
                  <a:schemeClr val="accent1"/>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xmlns=""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12" name="TextBox 11">
            <a:extLst>
              <a:ext uri="{FF2B5EF4-FFF2-40B4-BE49-F238E27FC236}">
                <a16:creationId xmlns:a16="http://schemas.microsoft.com/office/drawing/2014/main" xmlns="" id="{C029F865-C323-4E1F-9E89-FB35E5524111}"/>
              </a:ext>
            </a:extLst>
          </p:cNvPr>
          <p:cNvSpPr txBox="1"/>
          <p:nvPr userDrawn="1"/>
        </p:nvSpPr>
        <p:spPr>
          <a:xfrm>
            <a:off x="5417611" y="2113479"/>
            <a:ext cx="6764798"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7.4”w</a:t>
            </a:r>
          </a:p>
        </p:txBody>
      </p:sp>
      <p:sp>
        <p:nvSpPr>
          <p:cNvPr id="13" name="AutoShape 4">
            <a:extLst>
              <a:ext uri="{FF2B5EF4-FFF2-40B4-BE49-F238E27FC236}">
                <a16:creationId xmlns:a16="http://schemas.microsoft.com/office/drawing/2014/main" xmlns="" id="{3A3AD4D7-FC6D-4D62-8B0A-987E74EA3CA3}"/>
              </a:ext>
            </a:extLst>
          </p:cNvPr>
          <p:cNvSpPr>
            <a:spLocks noChangeAspect="1" noChangeArrowheads="1"/>
          </p:cNvSpPr>
          <p:nvPr userDrawn="1"/>
        </p:nvSpPr>
        <p:spPr bwMode="auto">
          <a:xfrm flipH="1">
            <a:off x="3049640" y="5486400"/>
            <a:ext cx="2367971" cy="137160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latin typeface="Arial" panose="020B0604020202020204"/>
              <a:ea typeface="MS PGothic" pitchFamily="34" charset="-128"/>
              <a:cs typeface="+mn-cs"/>
            </a:endParaRPr>
          </a:p>
        </p:txBody>
      </p:sp>
      <p:sp>
        <p:nvSpPr>
          <p:cNvPr id="10" name="Slide Number Placeholder 2">
            <a:extLst>
              <a:ext uri="{FF2B5EF4-FFF2-40B4-BE49-F238E27FC236}">
                <a16:creationId xmlns:a16="http://schemas.microsoft.com/office/drawing/2014/main" xmlns="" id="{0CE16DF2-2647-48FF-82B1-15B260573D41}"/>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FFFFFF"/>
                </a:solidFill>
                <a:latin typeface="Arial" panose="020B0604020202020204"/>
                <a:ea typeface="+mn-ea"/>
              </a:rPr>
              <a:pPr defTabSz="914126" fontAlgn="auto">
                <a:spcBef>
                  <a:spcPts val="0"/>
                </a:spcBef>
                <a:spcAft>
                  <a:spcPts val="0"/>
                </a:spcAft>
              </a:pPr>
              <a:t>‹#›</a:t>
            </a:fld>
            <a:endParaRPr lang="en-US" dirty="0">
              <a:solidFill>
                <a:srgbClr val="FFFFFF"/>
              </a:solidFill>
              <a:latin typeface="Arial" panose="020B0604020202020204"/>
              <a:ea typeface="+mn-ea"/>
            </a:endParaRPr>
          </a:p>
        </p:txBody>
      </p:sp>
      <p:sp>
        <p:nvSpPr>
          <p:cNvPr id="8" name="Text Placeholder 7">
            <a:extLst>
              <a:ext uri="{FF2B5EF4-FFF2-40B4-BE49-F238E27FC236}">
                <a16:creationId xmlns:a16="http://schemas.microsoft.com/office/drawing/2014/main" xmlns="" id="{956EBFC5-062A-47A1-98D2-2F030F007AF6}"/>
              </a:ext>
            </a:extLst>
          </p:cNvPr>
          <p:cNvSpPr>
            <a:spLocks noGrp="1"/>
          </p:cNvSpPr>
          <p:nvPr>
            <p:ph type="body" sz="quarter" idx="13"/>
          </p:nvPr>
        </p:nvSpPr>
        <p:spPr>
          <a:xfrm>
            <a:off x="457200" y="2606040"/>
            <a:ext cx="4479925" cy="2871216"/>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520793976"/>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ver 1 Whi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xmlns="" id="{61FD817B-144E-4496-8C23-977C7BE2599C}"/>
              </a:ext>
            </a:extLst>
          </p:cNvPr>
          <p:cNvSpPr>
            <a:spLocks noGrp="1"/>
          </p:cNvSpPr>
          <p:nvPr>
            <p:ph type="pic" sz="quarter" idx="11"/>
          </p:nvPr>
        </p:nvSpPr>
        <p:spPr>
          <a:xfrm>
            <a:off x="6692335" y="0"/>
            <a:ext cx="5484971" cy="6858000"/>
          </a:xfrm>
          <a:prstGeom prst="rect">
            <a:avLst/>
          </a:prstGeom>
        </p:spPr>
        <p:txBody>
          <a:bodyPr/>
          <a:lstStyle/>
          <a:p>
            <a:r>
              <a:rPr lang="en-US" dirty="0"/>
              <a:t>Click icon to add picture</a:t>
            </a:r>
          </a:p>
        </p:txBody>
      </p:sp>
      <p:sp>
        <p:nvSpPr>
          <p:cNvPr id="2" name="Title 1">
            <a:extLst>
              <a:ext uri="{FF2B5EF4-FFF2-40B4-BE49-F238E27FC236}">
                <a16:creationId xmlns:a16="http://schemas.microsoft.com/office/drawing/2014/main" xmlns="" id="{043E19B4-84A1-47DD-B01B-CCD8F85664F9}"/>
              </a:ext>
            </a:extLst>
          </p:cNvPr>
          <p:cNvSpPr>
            <a:spLocks noGrp="1"/>
          </p:cNvSpPr>
          <p:nvPr>
            <p:ph type="title" hasCustomPrompt="1"/>
          </p:nvPr>
        </p:nvSpPr>
        <p:spPr>
          <a:xfrm>
            <a:off x="603347" y="1517904"/>
            <a:ext cx="4067767" cy="868680"/>
          </a:xfrm>
        </p:spPr>
        <p:txBody>
          <a:bodyPr/>
          <a:lstStyle>
            <a:lvl1pPr>
              <a:defRPr/>
            </a:lvl1pPr>
          </a:lstStyle>
          <a:p>
            <a:r>
              <a:rPr lang="en-US" dirty="0"/>
              <a:t>Click to enter presentation title</a:t>
            </a:r>
          </a:p>
        </p:txBody>
      </p:sp>
      <p:sp>
        <p:nvSpPr>
          <p:cNvPr id="5" name="TextBox 4">
            <a:extLst>
              <a:ext uri="{FF2B5EF4-FFF2-40B4-BE49-F238E27FC236}">
                <a16:creationId xmlns:a16="http://schemas.microsoft.com/office/drawing/2014/main" xmlns="" id="{0626840D-5953-45D6-A00B-7F5EB3E4D1DA}"/>
              </a:ext>
            </a:extLst>
          </p:cNvPr>
          <p:cNvSpPr txBox="1"/>
          <p:nvPr/>
        </p:nvSpPr>
        <p:spPr>
          <a:xfrm>
            <a:off x="6692335" y="1087017"/>
            <a:ext cx="5496490" cy="861774"/>
          </a:xfrm>
          <a:prstGeom prst="rect">
            <a:avLst/>
          </a:prstGeom>
        </p:spPr>
        <p:txBody>
          <a:bodyPr wrap="square" lIns="0" tIns="0" rIns="0" bIns="0" rtlCol="0">
            <a:spAutoFit/>
          </a:bodyPr>
          <a:lstStyle/>
          <a:p>
            <a:pPr marL="0" indent="0" algn="ctr">
              <a:spcBef>
                <a:spcPct val="0"/>
              </a:spcBef>
              <a:buNone/>
            </a:pPr>
            <a:r>
              <a:rPr lang="en-US" sz="2799" b="0" kern="1200" dirty="0">
                <a:solidFill>
                  <a:schemeClr val="accent6"/>
                </a:solidFill>
                <a:ea typeface="ＭＳ Ｐゴシック"/>
              </a:rPr>
              <a:t>IMAGE AREA</a:t>
            </a:r>
            <a:br>
              <a:rPr lang="en-US" sz="2799" b="0" kern="1200" dirty="0">
                <a:solidFill>
                  <a:schemeClr val="accent6"/>
                </a:solidFill>
                <a:ea typeface="ＭＳ Ｐゴシック"/>
              </a:rPr>
            </a:br>
            <a:r>
              <a:rPr lang="en-US" sz="2799" b="0" kern="1200" dirty="0">
                <a:solidFill>
                  <a:schemeClr val="accent6"/>
                </a:solidFill>
                <a:ea typeface="ＭＳ Ｐゴシック"/>
              </a:rPr>
              <a:t>7.5” h x 6” w</a:t>
            </a:r>
          </a:p>
        </p:txBody>
      </p:sp>
      <p:sp>
        <p:nvSpPr>
          <p:cNvPr id="12" name="Text Placeholder 11">
            <a:extLst>
              <a:ext uri="{FF2B5EF4-FFF2-40B4-BE49-F238E27FC236}">
                <a16:creationId xmlns:a16="http://schemas.microsoft.com/office/drawing/2014/main" xmlns="" id="{88319E07-9352-4F02-AAEE-A1442A295E26}"/>
              </a:ext>
            </a:extLst>
          </p:cNvPr>
          <p:cNvSpPr>
            <a:spLocks noGrp="1"/>
          </p:cNvSpPr>
          <p:nvPr>
            <p:ph type="body" sz="quarter" idx="12" hasCustomPrompt="1"/>
          </p:nvPr>
        </p:nvSpPr>
        <p:spPr>
          <a:xfrm>
            <a:off x="603094" y="2894013"/>
            <a:ext cx="4067703" cy="989012"/>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xmlns="" id="{D21CB855-D148-4D9C-B2EB-999FD9DB8A65}"/>
              </a:ext>
            </a:extLst>
          </p:cNvPr>
          <p:cNvSpPr>
            <a:spLocks noGrp="1"/>
          </p:cNvSpPr>
          <p:nvPr>
            <p:ph type="body" sz="quarter" idx="13" hasCustomPrompt="1"/>
          </p:nvPr>
        </p:nvSpPr>
        <p:spPr>
          <a:xfrm>
            <a:off x="603347" y="5175504"/>
            <a:ext cx="2961884"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sp>
        <p:nvSpPr>
          <p:cNvPr id="11" name="AutoShape 4">
            <a:extLst>
              <a:ext uri="{FF2B5EF4-FFF2-40B4-BE49-F238E27FC236}">
                <a16:creationId xmlns:a16="http://schemas.microsoft.com/office/drawing/2014/main" xmlns="" id="{C462858A-FCAA-4E18-A708-842561456E26}"/>
              </a:ext>
            </a:extLst>
          </p:cNvPr>
          <p:cNvSpPr>
            <a:spLocks noChangeAspect="1" noChangeArrowheads="1"/>
          </p:cNvSpPr>
          <p:nvPr/>
        </p:nvSpPr>
        <p:spPr bwMode="auto">
          <a:xfrm flipH="1">
            <a:off x="3849798" y="5212080"/>
            <a:ext cx="2841565" cy="164592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pic>
        <p:nvPicPr>
          <p:cNvPr id="13" name="Picture 12">
            <a:extLst>
              <a:ext uri="{FF2B5EF4-FFF2-40B4-BE49-F238E27FC236}">
                <a16:creationId xmlns:a16="http://schemas.microsoft.com/office/drawing/2014/main" xmlns="" id="{1A031F72-9475-4396-AAE5-D1103FE9DDB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442" y="562226"/>
            <a:ext cx="1603262" cy="517886"/>
          </a:xfrm>
          <a:prstGeom prst="rect">
            <a:avLst/>
          </a:prstGeom>
          <a:noFill/>
        </p:spPr>
      </p:pic>
    </p:spTree>
    <p:extLst>
      <p:ext uri="{BB962C8B-B14F-4D97-AF65-F5344CB8AC3E}">
        <p14:creationId xmlns:p14="http://schemas.microsoft.com/office/powerpoint/2010/main" val="38170544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Image 1-Whit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xmlns="" id="{5C09FBE9-A303-4A97-A792-D6075DECCCE6}"/>
              </a:ext>
            </a:extLst>
          </p:cNvPr>
          <p:cNvSpPr>
            <a:spLocks noGrp="1"/>
          </p:cNvSpPr>
          <p:nvPr>
            <p:ph type="pic" sz="quarter" idx="12"/>
          </p:nvPr>
        </p:nvSpPr>
        <p:spPr>
          <a:xfrm>
            <a:off x="5417611" y="0"/>
            <a:ext cx="6764798" cy="6858000"/>
          </a:xfrm>
        </p:spPr>
        <p:txBody>
          <a:bodyPr/>
          <a:lstStyle/>
          <a:p>
            <a:endParaRPr lang="en-US" dirty="0"/>
          </a:p>
        </p:txBody>
      </p:sp>
      <p:sp>
        <p:nvSpPr>
          <p:cNvPr id="2" name="Title 1">
            <a:extLst>
              <a:ext uri="{FF2B5EF4-FFF2-40B4-BE49-F238E27FC236}">
                <a16:creationId xmlns:a16="http://schemas.microsoft.com/office/drawing/2014/main" xmlns="" id="{A5CB2C8C-BBC3-4CB4-A679-24462238F407}"/>
              </a:ext>
            </a:extLst>
          </p:cNvPr>
          <p:cNvSpPr>
            <a:spLocks noGrp="1"/>
          </p:cNvSpPr>
          <p:nvPr>
            <p:ph type="title" hasCustomPrompt="1"/>
          </p:nvPr>
        </p:nvSpPr>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xmlns="" id="{ED0EAC1D-C901-4858-A756-4CE03BC3568E}"/>
              </a:ext>
            </a:extLst>
          </p:cNvPr>
          <p:cNvSpPr>
            <a:spLocks noGrp="1"/>
          </p:cNvSpPr>
          <p:nvPr>
            <p:ph type="body" sz="quarter" idx="10" hasCustomPrompt="1"/>
          </p:nvPr>
        </p:nvSpPr>
        <p:spPr>
          <a:xfrm>
            <a:off x="457081" y="1508760"/>
            <a:ext cx="4479393" cy="737729"/>
          </a:xfrm>
        </p:spPr>
        <p:txBody>
          <a:bodyPr/>
          <a:lstStyle>
            <a:lvl1pPr marL="0" indent="0">
              <a:buNone/>
              <a:defRPr sz="2399">
                <a:solidFill>
                  <a:schemeClr val="accent1"/>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xmlns=""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12" name="TextBox 11">
            <a:extLst>
              <a:ext uri="{FF2B5EF4-FFF2-40B4-BE49-F238E27FC236}">
                <a16:creationId xmlns:a16="http://schemas.microsoft.com/office/drawing/2014/main" xmlns="" id="{C029F865-C323-4E1F-9E89-FB35E5524111}"/>
              </a:ext>
            </a:extLst>
          </p:cNvPr>
          <p:cNvSpPr txBox="1"/>
          <p:nvPr userDrawn="1"/>
        </p:nvSpPr>
        <p:spPr>
          <a:xfrm>
            <a:off x="5326195" y="2312313"/>
            <a:ext cx="6856214"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7.4”w</a:t>
            </a:r>
          </a:p>
        </p:txBody>
      </p:sp>
      <p:sp>
        <p:nvSpPr>
          <p:cNvPr id="13" name="AutoShape 4">
            <a:extLst>
              <a:ext uri="{FF2B5EF4-FFF2-40B4-BE49-F238E27FC236}">
                <a16:creationId xmlns:a16="http://schemas.microsoft.com/office/drawing/2014/main" xmlns="" id="{3A3AD4D7-FC6D-4D62-8B0A-987E74EA3CA3}"/>
              </a:ext>
            </a:extLst>
          </p:cNvPr>
          <p:cNvSpPr>
            <a:spLocks noChangeAspect="1" noChangeArrowheads="1"/>
          </p:cNvSpPr>
          <p:nvPr userDrawn="1"/>
        </p:nvSpPr>
        <p:spPr bwMode="auto">
          <a:xfrm flipH="1">
            <a:off x="3049640" y="5486400"/>
            <a:ext cx="2367971" cy="137160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latin typeface="Arial" panose="020B0604020202020204"/>
              <a:ea typeface="MS PGothic" pitchFamily="34" charset="-128"/>
              <a:cs typeface="+mn-cs"/>
            </a:endParaRPr>
          </a:p>
        </p:txBody>
      </p:sp>
      <p:sp>
        <p:nvSpPr>
          <p:cNvPr id="16" name="Slide Number Placeholder 2">
            <a:extLst>
              <a:ext uri="{FF2B5EF4-FFF2-40B4-BE49-F238E27FC236}">
                <a16:creationId xmlns:a16="http://schemas.microsoft.com/office/drawing/2014/main" xmlns="" id="{8DE86CAA-FCF2-4490-897B-F9A069E52FCD}"/>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dirty="0">
              <a:solidFill>
                <a:srgbClr val="000000"/>
              </a:solidFill>
              <a:latin typeface="Arial" panose="020B0604020202020204"/>
              <a:ea typeface="+mn-ea"/>
            </a:endParaRPr>
          </a:p>
        </p:txBody>
      </p:sp>
      <p:sp>
        <p:nvSpPr>
          <p:cNvPr id="5" name="Text Placeholder 4">
            <a:extLst>
              <a:ext uri="{FF2B5EF4-FFF2-40B4-BE49-F238E27FC236}">
                <a16:creationId xmlns:a16="http://schemas.microsoft.com/office/drawing/2014/main" xmlns="" id="{F4BAADE2-0CA9-4B9A-8279-B953E8FD3DAD}"/>
              </a:ext>
            </a:extLst>
          </p:cNvPr>
          <p:cNvSpPr>
            <a:spLocks noGrp="1"/>
          </p:cNvSpPr>
          <p:nvPr>
            <p:ph type="body" sz="quarter" idx="13"/>
          </p:nvPr>
        </p:nvSpPr>
        <p:spPr>
          <a:xfrm>
            <a:off x="457200" y="2601913"/>
            <a:ext cx="4479925" cy="2871216"/>
          </a:xfrm>
        </p:spPr>
        <p:txBody>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6859056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Image 1-Secondary">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xmlns="" id="{5C09FBE9-A303-4A97-A792-D6075DECCCE6}"/>
              </a:ext>
            </a:extLst>
          </p:cNvPr>
          <p:cNvSpPr>
            <a:spLocks noGrp="1"/>
          </p:cNvSpPr>
          <p:nvPr>
            <p:ph type="pic" sz="quarter" idx="12"/>
          </p:nvPr>
        </p:nvSpPr>
        <p:spPr>
          <a:xfrm>
            <a:off x="5417611" y="0"/>
            <a:ext cx="6764798" cy="6858000"/>
          </a:xfrm>
        </p:spPr>
        <p:txBody>
          <a:bodyPr/>
          <a:lstStyle/>
          <a:p>
            <a:endParaRPr lang="en-US" dirty="0"/>
          </a:p>
        </p:txBody>
      </p:sp>
      <p:sp>
        <p:nvSpPr>
          <p:cNvPr id="2" name="Title 1">
            <a:extLst>
              <a:ext uri="{FF2B5EF4-FFF2-40B4-BE49-F238E27FC236}">
                <a16:creationId xmlns:a16="http://schemas.microsoft.com/office/drawing/2014/main" xmlns="" id="{A5CB2C8C-BBC3-4CB4-A679-24462238F407}"/>
              </a:ext>
            </a:extLst>
          </p:cNvPr>
          <p:cNvSpPr>
            <a:spLocks noGrp="1"/>
          </p:cNvSpPr>
          <p:nvPr>
            <p:ph type="title" hasCustomPrompt="1"/>
          </p:nvPr>
        </p:nvSpPr>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xmlns="" id="{ED0EAC1D-C901-4858-A756-4CE03BC3568E}"/>
              </a:ext>
            </a:extLst>
          </p:cNvPr>
          <p:cNvSpPr>
            <a:spLocks noGrp="1"/>
          </p:cNvSpPr>
          <p:nvPr>
            <p:ph type="body" sz="quarter" idx="10" hasCustomPrompt="1"/>
          </p:nvPr>
        </p:nvSpPr>
        <p:spPr>
          <a:xfrm>
            <a:off x="457081" y="1508760"/>
            <a:ext cx="4479393" cy="737729"/>
          </a:xfrm>
        </p:spPr>
        <p:txBody>
          <a:bodyPr/>
          <a:lstStyle>
            <a:lvl1pPr marL="0" indent="0">
              <a:buNone/>
              <a:defRPr sz="2399">
                <a:solidFill>
                  <a:schemeClr val="accent1"/>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xmlns=""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ZEBRA TECHNOLOGIES</a:t>
            </a:r>
          </a:p>
        </p:txBody>
      </p:sp>
      <p:sp>
        <p:nvSpPr>
          <p:cNvPr id="12" name="TextBox 11">
            <a:extLst>
              <a:ext uri="{FF2B5EF4-FFF2-40B4-BE49-F238E27FC236}">
                <a16:creationId xmlns:a16="http://schemas.microsoft.com/office/drawing/2014/main" xmlns="" id="{C029F865-C323-4E1F-9E89-FB35E5524111}"/>
              </a:ext>
            </a:extLst>
          </p:cNvPr>
          <p:cNvSpPr txBox="1"/>
          <p:nvPr userDrawn="1"/>
        </p:nvSpPr>
        <p:spPr>
          <a:xfrm>
            <a:off x="5326195" y="2312313"/>
            <a:ext cx="6856214"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7.4”w</a:t>
            </a:r>
          </a:p>
        </p:txBody>
      </p:sp>
      <p:sp>
        <p:nvSpPr>
          <p:cNvPr id="16" name="Slide Number Placeholder 2">
            <a:extLst>
              <a:ext uri="{FF2B5EF4-FFF2-40B4-BE49-F238E27FC236}">
                <a16:creationId xmlns:a16="http://schemas.microsoft.com/office/drawing/2014/main" xmlns="" id="{8DE86CAA-FCF2-4490-897B-F9A069E52FCD}"/>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dirty="0">
              <a:solidFill>
                <a:srgbClr val="000000"/>
              </a:solidFill>
              <a:latin typeface="Arial" panose="020B0604020202020204"/>
              <a:ea typeface="+mn-ea"/>
            </a:endParaRPr>
          </a:p>
        </p:txBody>
      </p:sp>
      <p:sp>
        <p:nvSpPr>
          <p:cNvPr id="5" name="Text Placeholder 4">
            <a:extLst>
              <a:ext uri="{FF2B5EF4-FFF2-40B4-BE49-F238E27FC236}">
                <a16:creationId xmlns:a16="http://schemas.microsoft.com/office/drawing/2014/main" xmlns="" id="{F4BAADE2-0CA9-4B9A-8279-B953E8FD3DAD}"/>
              </a:ext>
            </a:extLst>
          </p:cNvPr>
          <p:cNvSpPr>
            <a:spLocks noGrp="1"/>
          </p:cNvSpPr>
          <p:nvPr>
            <p:ph type="body" sz="quarter" idx="13"/>
          </p:nvPr>
        </p:nvSpPr>
        <p:spPr>
          <a:xfrm>
            <a:off x="457200" y="2601913"/>
            <a:ext cx="4479925" cy="2871216"/>
          </a:xfrm>
        </p:spPr>
        <p:txBody>
          <a:bodyPr/>
          <a:lstStyle/>
          <a:p>
            <a:pPr lvl="0"/>
            <a:r>
              <a:rPr lang="en-US" dirty="0"/>
              <a:t>Edit Master text styles</a:t>
            </a:r>
          </a:p>
          <a:p>
            <a:pPr lvl="1"/>
            <a:r>
              <a:rPr lang="en-US" dirty="0"/>
              <a:t>Second level</a:t>
            </a:r>
          </a:p>
          <a:p>
            <a:pPr lvl="2"/>
            <a:r>
              <a:rPr lang="en-US" dirty="0"/>
              <a:t>Third level</a:t>
            </a:r>
          </a:p>
        </p:txBody>
      </p:sp>
      <p:sp>
        <p:nvSpPr>
          <p:cNvPr id="10" name="AutoShape 4">
            <a:extLst>
              <a:ext uri="{FF2B5EF4-FFF2-40B4-BE49-F238E27FC236}">
                <a16:creationId xmlns:a16="http://schemas.microsoft.com/office/drawing/2014/main" xmlns="" id="{3F16F3C2-732D-4E96-B59D-49E093B54482}"/>
              </a:ext>
            </a:extLst>
          </p:cNvPr>
          <p:cNvSpPr>
            <a:spLocks noChangeAspect="1" noChangeArrowheads="1"/>
          </p:cNvSpPr>
          <p:nvPr userDrawn="1"/>
        </p:nvSpPr>
        <p:spPr bwMode="auto">
          <a:xfrm flipH="1">
            <a:off x="3049640" y="5486400"/>
            <a:ext cx="2367971" cy="1371600"/>
          </a:xfrm>
          <a:prstGeom prst="rtTriangle">
            <a:avLst/>
          </a:prstGeom>
          <a:solidFill>
            <a:schemeClr val="accent5"/>
          </a:soli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latin typeface="Arial" panose="020B0604020202020204"/>
              <a:ea typeface="MS PGothic" pitchFamily="34" charset="-128"/>
              <a:cs typeface="+mn-cs"/>
            </a:endParaRPr>
          </a:p>
        </p:txBody>
      </p:sp>
    </p:spTree>
    <p:extLst>
      <p:ext uri="{BB962C8B-B14F-4D97-AF65-F5344CB8AC3E}">
        <p14:creationId xmlns:p14="http://schemas.microsoft.com/office/powerpoint/2010/main" val="10204102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Image 2-Black">
    <p:bg>
      <p:bgRef idx="1001">
        <a:schemeClr val="bg1"/>
      </p:bgRef>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xmlns="" id="{5C09FBE9-A303-4A97-A792-D6075DECCCE6}"/>
              </a:ext>
            </a:extLst>
          </p:cNvPr>
          <p:cNvSpPr>
            <a:spLocks noGrp="1"/>
          </p:cNvSpPr>
          <p:nvPr>
            <p:ph type="pic" sz="quarter" idx="12"/>
          </p:nvPr>
        </p:nvSpPr>
        <p:spPr>
          <a:xfrm>
            <a:off x="5871245" y="0"/>
            <a:ext cx="6307717" cy="6858000"/>
          </a:xfrm>
        </p:spPr>
        <p:txBody>
          <a:bodyPr/>
          <a:lstStyle/>
          <a:p>
            <a:endParaRPr lang="en-US" dirty="0"/>
          </a:p>
        </p:txBody>
      </p:sp>
      <p:sp>
        <p:nvSpPr>
          <p:cNvPr id="2" name="Title 1">
            <a:extLst>
              <a:ext uri="{FF2B5EF4-FFF2-40B4-BE49-F238E27FC236}">
                <a16:creationId xmlns:a16="http://schemas.microsoft.com/office/drawing/2014/main" xmlns="" id="{A5CB2C8C-BBC3-4CB4-A679-24462238F407}"/>
              </a:ext>
            </a:extLst>
          </p:cNvPr>
          <p:cNvSpPr>
            <a:spLocks noGrp="1"/>
          </p:cNvSpPr>
          <p:nvPr>
            <p:ph type="title" hasCustomPrompt="1"/>
          </p:nvPr>
        </p:nvSpPr>
        <p:spPr>
          <a:xfrm>
            <a:off x="457081" y="457200"/>
            <a:ext cx="4936474" cy="86868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xmlns="" id="{ED0EAC1D-C901-4858-A756-4CE03BC3568E}"/>
              </a:ext>
            </a:extLst>
          </p:cNvPr>
          <p:cNvSpPr>
            <a:spLocks noGrp="1"/>
          </p:cNvSpPr>
          <p:nvPr>
            <p:ph type="body" sz="quarter" idx="10" hasCustomPrompt="1"/>
          </p:nvPr>
        </p:nvSpPr>
        <p:spPr>
          <a:xfrm>
            <a:off x="457081" y="1508760"/>
            <a:ext cx="4936474" cy="737729"/>
          </a:xfrm>
        </p:spPr>
        <p:txBody>
          <a:bodyPr/>
          <a:lstStyle>
            <a:lvl1pPr marL="0" indent="0">
              <a:buNone/>
              <a:defRPr sz="2399">
                <a:solidFill>
                  <a:schemeClr val="accent1"/>
                </a:solidFill>
              </a:defRPr>
            </a:lvl1pPr>
          </a:lstStyle>
          <a:p>
            <a:pPr lvl="0"/>
            <a:r>
              <a:rPr lang="en-US" dirty="0"/>
              <a:t>Click to enter subhead</a:t>
            </a:r>
          </a:p>
        </p:txBody>
      </p:sp>
      <p:sp>
        <p:nvSpPr>
          <p:cNvPr id="12" name="TextBox 11">
            <a:extLst>
              <a:ext uri="{FF2B5EF4-FFF2-40B4-BE49-F238E27FC236}">
                <a16:creationId xmlns:a16="http://schemas.microsoft.com/office/drawing/2014/main" xmlns="" id="{C029F865-C323-4E1F-9E89-FB35E5524111}"/>
              </a:ext>
            </a:extLst>
          </p:cNvPr>
          <p:cNvSpPr txBox="1"/>
          <p:nvPr userDrawn="1"/>
        </p:nvSpPr>
        <p:spPr>
          <a:xfrm>
            <a:off x="5871245" y="2175153"/>
            <a:ext cx="6307717"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6.9”w</a:t>
            </a:r>
          </a:p>
        </p:txBody>
      </p:sp>
      <p:sp>
        <p:nvSpPr>
          <p:cNvPr id="5" name="Text Placeholder 4">
            <a:extLst>
              <a:ext uri="{FF2B5EF4-FFF2-40B4-BE49-F238E27FC236}">
                <a16:creationId xmlns:a16="http://schemas.microsoft.com/office/drawing/2014/main" xmlns="" id="{074812CD-CBAB-4528-A1CA-9F9DFCC1A7EC}"/>
              </a:ext>
            </a:extLst>
          </p:cNvPr>
          <p:cNvSpPr>
            <a:spLocks noGrp="1"/>
          </p:cNvSpPr>
          <p:nvPr>
            <p:ph type="body" sz="quarter" idx="13"/>
          </p:nvPr>
        </p:nvSpPr>
        <p:spPr>
          <a:xfrm>
            <a:off x="457200" y="2606040"/>
            <a:ext cx="4937125" cy="3017520"/>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pic>
        <p:nvPicPr>
          <p:cNvPr id="9" name="Picture 8">
            <a:extLst>
              <a:ext uri="{FF2B5EF4-FFF2-40B4-BE49-F238E27FC236}">
                <a16:creationId xmlns:a16="http://schemas.microsoft.com/office/drawing/2014/main" xmlns="" id="{59ABC0B4-DC58-447E-8E1C-BD3B2F6AB724}"/>
              </a:ext>
            </a:extLst>
          </p:cNvPr>
          <p:cNvPicPr>
            <a:picLocks noChangeAspect="1"/>
          </p:cNvPicPr>
          <p:nvPr userDrawn="1"/>
        </p:nvPicPr>
        <p:blipFill rotWithShape="1">
          <a:blip r:embed="rId2"/>
          <a:srcRect l="45498"/>
          <a:stretch/>
        </p:blipFill>
        <p:spPr>
          <a:xfrm>
            <a:off x="-11665" y="5943560"/>
            <a:ext cx="5871246" cy="914479"/>
          </a:xfrm>
          <a:prstGeom prst="rect">
            <a:avLst/>
          </a:prstGeom>
        </p:spPr>
      </p:pic>
      <p:sp>
        <p:nvSpPr>
          <p:cNvPr id="10" name="Slide Number Placeholder 2">
            <a:extLst>
              <a:ext uri="{FF2B5EF4-FFF2-40B4-BE49-F238E27FC236}">
                <a16:creationId xmlns:a16="http://schemas.microsoft.com/office/drawing/2014/main" xmlns="" id="{2712EBCA-A9C1-40C0-9B05-A1A4848966D0}"/>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FFFFFF"/>
                </a:solidFill>
                <a:latin typeface="Arial" panose="020B0604020202020204"/>
                <a:ea typeface="+mn-ea"/>
              </a:rPr>
              <a:pPr defTabSz="914126" fontAlgn="auto">
                <a:spcBef>
                  <a:spcPts val="0"/>
                </a:spcBef>
                <a:spcAft>
                  <a:spcPts val="0"/>
                </a:spcAft>
              </a:pPr>
              <a:t>‹#›</a:t>
            </a:fld>
            <a:endParaRPr lang="en-US" dirty="0">
              <a:solidFill>
                <a:srgbClr val="FFFFFF"/>
              </a:solidFill>
              <a:latin typeface="Arial" panose="020B0604020202020204"/>
              <a:ea typeface="+mn-ea"/>
            </a:endParaRPr>
          </a:p>
        </p:txBody>
      </p:sp>
    </p:spTree>
    <p:extLst>
      <p:ext uri="{BB962C8B-B14F-4D97-AF65-F5344CB8AC3E}">
        <p14:creationId xmlns:p14="http://schemas.microsoft.com/office/powerpoint/2010/main" val="469260733"/>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Image 2-Whit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xmlns="" id="{5C09FBE9-A303-4A97-A792-D6075DECCCE6}"/>
              </a:ext>
            </a:extLst>
          </p:cNvPr>
          <p:cNvSpPr>
            <a:spLocks noGrp="1"/>
          </p:cNvSpPr>
          <p:nvPr>
            <p:ph type="pic" sz="quarter" idx="12"/>
          </p:nvPr>
        </p:nvSpPr>
        <p:spPr>
          <a:xfrm>
            <a:off x="5875254" y="0"/>
            <a:ext cx="6307717" cy="6858000"/>
          </a:xfrm>
        </p:spPr>
        <p:txBody>
          <a:bodyPr/>
          <a:lstStyle/>
          <a:p>
            <a:endParaRPr lang="en-US" dirty="0"/>
          </a:p>
        </p:txBody>
      </p:sp>
      <p:sp>
        <p:nvSpPr>
          <p:cNvPr id="2" name="Title 1">
            <a:extLst>
              <a:ext uri="{FF2B5EF4-FFF2-40B4-BE49-F238E27FC236}">
                <a16:creationId xmlns:a16="http://schemas.microsoft.com/office/drawing/2014/main" xmlns="" id="{A5CB2C8C-BBC3-4CB4-A679-24462238F407}"/>
              </a:ext>
            </a:extLst>
          </p:cNvPr>
          <p:cNvSpPr>
            <a:spLocks noGrp="1"/>
          </p:cNvSpPr>
          <p:nvPr>
            <p:ph type="title" hasCustomPrompt="1"/>
          </p:nvPr>
        </p:nvSpPr>
        <p:spPr>
          <a:xfrm>
            <a:off x="457081" y="457200"/>
            <a:ext cx="4936474" cy="86868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xmlns="" id="{ED0EAC1D-C901-4858-A756-4CE03BC3568E}"/>
              </a:ext>
            </a:extLst>
          </p:cNvPr>
          <p:cNvSpPr>
            <a:spLocks noGrp="1"/>
          </p:cNvSpPr>
          <p:nvPr>
            <p:ph type="body" sz="quarter" idx="10" hasCustomPrompt="1"/>
          </p:nvPr>
        </p:nvSpPr>
        <p:spPr>
          <a:xfrm>
            <a:off x="457081" y="1508760"/>
            <a:ext cx="4936474" cy="737729"/>
          </a:xfrm>
        </p:spPr>
        <p:txBody>
          <a:bodyPr/>
          <a:lstStyle>
            <a:lvl1pPr marL="0" indent="0">
              <a:buNone/>
              <a:defRPr sz="2399">
                <a:solidFill>
                  <a:schemeClr val="accent1"/>
                </a:solidFill>
              </a:defRPr>
            </a:lvl1pPr>
          </a:lstStyle>
          <a:p>
            <a:pPr lvl="0"/>
            <a:r>
              <a:rPr lang="en-US" dirty="0"/>
              <a:t>Click to enter subhead</a:t>
            </a:r>
          </a:p>
        </p:txBody>
      </p:sp>
      <p:sp>
        <p:nvSpPr>
          <p:cNvPr id="10" name="TextBox 9">
            <a:extLst>
              <a:ext uri="{FF2B5EF4-FFF2-40B4-BE49-F238E27FC236}">
                <a16:creationId xmlns:a16="http://schemas.microsoft.com/office/drawing/2014/main" xmlns="" id="{D22C126B-3F41-45BA-995D-D0CEA8DC8DDC}"/>
              </a:ext>
            </a:extLst>
          </p:cNvPr>
          <p:cNvSpPr txBox="1"/>
          <p:nvPr userDrawn="1"/>
        </p:nvSpPr>
        <p:spPr>
          <a:xfrm>
            <a:off x="5871245" y="2175153"/>
            <a:ext cx="6307717"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6.9”w</a:t>
            </a:r>
          </a:p>
        </p:txBody>
      </p:sp>
      <p:sp>
        <p:nvSpPr>
          <p:cNvPr id="8" name="Text Placeholder 7">
            <a:extLst>
              <a:ext uri="{FF2B5EF4-FFF2-40B4-BE49-F238E27FC236}">
                <a16:creationId xmlns:a16="http://schemas.microsoft.com/office/drawing/2014/main" xmlns="" id="{FFF151E9-C4FB-46F4-89E8-FA4221CF253D}"/>
              </a:ext>
            </a:extLst>
          </p:cNvPr>
          <p:cNvSpPr>
            <a:spLocks noGrp="1"/>
          </p:cNvSpPr>
          <p:nvPr>
            <p:ph type="body" sz="quarter" idx="13"/>
          </p:nvPr>
        </p:nvSpPr>
        <p:spPr>
          <a:xfrm>
            <a:off x="457200" y="2606040"/>
            <a:ext cx="4937125" cy="3017520"/>
          </a:xfrm>
        </p:spPr>
        <p:txBody>
          <a:bodyPr/>
          <a:lstStyle/>
          <a:p>
            <a:pPr lvl="0"/>
            <a:r>
              <a:rPr lang="en-US" dirty="0"/>
              <a:t>Edit Master text styles</a:t>
            </a:r>
          </a:p>
          <a:p>
            <a:pPr lvl="1"/>
            <a:r>
              <a:rPr lang="en-US" dirty="0"/>
              <a:t>Second level</a:t>
            </a:r>
          </a:p>
          <a:p>
            <a:pPr lvl="2"/>
            <a:r>
              <a:rPr lang="en-US" dirty="0"/>
              <a:t>Third level</a:t>
            </a:r>
          </a:p>
        </p:txBody>
      </p:sp>
      <p:pic>
        <p:nvPicPr>
          <p:cNvPr id="11" name="Picture 10">
            <a:extLst>
              <a:ext uri="{FF2B5EF4-FFF2-40B4-BE49-F238E27FC236}">
                <a16:creationId xmlns:a16="http://schemas.microsoft.com/office/drawing/2014/main" xmlns="" id="{7706770A-14CD-44B1-8F29-02C59158376D}"/>
              </a:ext>
            </a:extLst>
          </p:cNvPr>
          <p:cNvPicPr>
            <a:picLocks noChangeAspect="1"/>
          </p:cNvPicPr>
          <p:nvPr userDrawn="1"/>
        </p:nvPicPr>
        <p:blipFill rotWithShape="1">
          <a:blip r:embed="rId2"/>
          <a:srcRect l="45498"/>
          <a:stretch/>
        </p:blipFill>
        <p:spPr>
          <a:xfrm>
            <a:off x="-11665" y="5943560"/>
            <a:ext cx="5871246" cy="914479"/>
          </a:xfrm>
          <a:prstGeom prst="rect">
            <a:avLst/>
          </a:prstGeom>
        </p:spPr>
      </p:pic>
      <p:sp>
        <p:nvSpPr>
          <p:cNvPr id="9" name="Slide Number Placeholder 2">
            <a:extLst>
              <a:ext uri="{FF2B5EF4-FFF2-40B4-BE49-F238E27FC236}">
                <a16:creationId xmlns:a16="http://schemas.microsoft.com/office/drawing/2014/main" xmlns="" id="{41B5482D-DDC7-43F9-9E21-B08F34834E2C}"/>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dirty="0">
              <a:solidFill>
                <a:srgbClr val="000000"/>
              </a:solidFill>
              <a:latin typeface="Arial" panose="020B0604020202020204"/>
              <a:ea typeface="+mn-ea"/>
            </a:endParaRPr>
          </a:p>
        </p:txBody>
      </p:sp>
    </p:spTree>
    <p:extLst>
      <p:ext uri="{BB962C8B-B14F-4D97-AF65-F5344CB8AC3E}">
        <p14:creationId xmlns:p14="http://schemas.microsoft.com/office/powerpoint/2010/main" val="20104881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ontent-Image 2-Secondar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D80E09C-59B1-4D29-93CE-A2A15A35393A}"/>
              </a:ext>
            </a:extLst>
          </p:cNvPr>
          <p:cNvPicPr>
            <a:picLocks noChangeAspect="1"/>
          </p:cNvPicPr>
          <p:nvPr userDrawn="1"/>
        </p:nvPicPr>
        <p:blipFill rotWithShape="1">
          <a:blip r:embed="rId2"/>
          <a:srcRect l="45379" r="1"/>
          <a:stretch/>
        </p:blipFill>
        <p:spPr>
          <a:xfrm>
            <a:off x="0" y="5943560"/>
            <a:ext cx="5887356" cy="914479"/>
          </a:xfrm>
          <a:prstGeom prst="rect">
            <a:avLst/>
          </a:prstGeom>
        </p:spPr>
      </p:pic>
      <p:sp>
        <p:nvSpPr>
          <p:cNvPr id="15" name="Picture Placeholder 14">
            <a:extLst>
              <a:ext uri="{FF2B5EF4-FFF2-40B4-BE49-F238E27FC236}">
                <a16:creationId xmlns:a16="http://schemas.microsoft.com/office/drawing/2014/main" xmlns="" id="{5C09FBE9-A303-4A97-A792-D6075DECCCE6}"/>
              </a:ext>
            </a:extLst>
          </p:cNvPr>
          <p:cNvSpPr>
            <a:spLocks noGrp="1"/>
          </p:cNvSpPr>
          <p:nvPr>
            <p:ph type="pic" sz="quarter" idx="12"/>
          </p:nvPr>
        </p:nvSpPr>
        <p:spPr>
          <a:xfrm>
            <a:off x="5871245" y="0"/>
            <a:ext cx="6307717" cy="6858000"/>
          </a:xfrm>
        </p:spPr>
        <p:txBody>
          <a:bodyPr/>
          <a:lstStyle/>
          <a:p>
            <a:endParaRPr lang="en-US" dirty="0"/>
          </a:p>
        </p:txBody>
      </p:sp>
      <p:sp>
        <p:nvSpPr>
          <p:cNvPr id="2" name="Title 1">
            <a:extLst>
              <a:ext uri="{FF2B5EF4-FFF2-40B4-BE49-F238E27FC236}">
                <a16:creationId xmlns:a16="http://schemas.microsoft.com/office/drawing/2014/main" xmlns="" id="{A5CB2C8C-BBC3-4CB4-A679-24462238F407}"/>
              </a:ext>
            </a:extLst>
          </p:cNvPr>
          <p:cNvSpPr>
            <a:spLocks noGrp="1"/>
          </p:cNvSpPr>
          <p:nvPr>
            <p:ph type="title" hasCustomPrompt="1"/>
          </p:nvPr>
        </p:nvSpPr>
        <p:spPr>
          <a:xfrm>
            <a:off x="457081" y="457200"/>
            <a:ext cx="4936474" cy="86868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xmlns="" id="{ED0EAC1D-C901-4858-A756-4CE03BC3568E}"/>
              </a:ext>
            </a:extLst>
          </p:cNvPr>
          <p:cNvSpPr>
            <a:spLocks noGrp="1"/>
          </p:cNvSpPr>
          <p:nvPr>
            <p:ph type="body" sz="quarter" idx="10" hasCustomPrompt="1"/>
          </p:nvPr>
        </p:nvSpPr>
        <p:spPr>
          <a:xfrm>
            <a:off x="457081" y="1508760"/>
            <a:ext cx="4936474" cy="737729"/>
          </a:xfrm>
        </p:spPr>
        <p:txBody>
          <a:bodyPr/>
          <a:lstStyle>
            <a:lvl1pPr marL="0" indent="0">
              <a:buNone/>
              <a:defRPr sz="2399">
                <a:solidFill>
                  <a:schemeClr val="accent1"/>
                </a:solidFill>
              </a:defRPr>
            </a:lvl1pPr>
          </a:lstStyle>
          <a:p>
            <a:pPr lvl="0"/>
            <a:r>
              <a:rPr lang="en-US" dirty="0"/>
              <a:t>Click to enter subhead</a:t>
            </a:r>
          </a:p>
        </p:txBody>
      </p:sp>
      <p:sp>
        <p:nvSpPr>
          <p:cNvPr id="10" name="TextBox 9">
            <a:extLst>
              <a:ext uri="{FF2B5EF4-FFF2-40B4-BE49-F238E27FC236}">
                <a16:creationId xmlns:a16="http://schemas.microsoft.com/office/drawing/2014/main" xmlns="" id="{E6CC98AD-9516-47DF-849E-3F8F61DFDB6C}"/>
              </a:ext>
            </a:extLst>
          </p:cNvPr>
          <p:cNvSpPr txBox="1"/>
          <p:nvPr userDrawn="1"/>
        </p:nvSpPr>
        <p:spPr>
          <a:xfrm>
            <a:off x="5871245" y="2175153"/>
            <a:ext cx="6307717"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6.9”w</a:t>
            </a:r>
          </a:p>
        </p:txBody>
      </p:sp>
      <p:sp>
        <p:nvSpPr>
          <p:cNvPr id="8" name="Text Placeholder 7">
            <a:extLst>
              <a:ext uri="{FF2B5EF4-FFF2-40B4-BE49-F238E27FC236}">
                <a16:creationId xmlns:a16="http://schemas.microsoft.com/office/drawing/2014/main" xmlns="" id="{6F16B11D-7BDE-4AFD-85A4-2FF35DDBC2A4}"/>
              </a:ext>
            </a:extLst>
          </p:cNvPr>
          <p:cNvSpPr>
            <a:spLocks noGrp="1"/>
          </p:cNvSpPr>
          <p:nvPr>
            <p:ph type="body" sz="quarter" idx="13"/>
          </p:nvPr>
        </p:nvSpPr>
        <p:spPr>
          <a:xfrm>
            <a:off x="457200" y="2606040"/>
            <a:ext cx="4937125" cy="3017520"/>
          </a:xfrm>
        </p:spPr>
        <p:txBody>
          <a:bodyPr/>
          <a:lstStyle/>
          <a:p>
            <a:pPr lvl="0"/>
            <a:r>
              <a:rPr lang="en-US" dirty="0"/>
              <a:t>Edit Master text styles</a:t>
            </a:r>
          </a:p>
          <a:p>
            <a:pPr lvl="1"/>
            <a:r>
              <a:rPr lang="en-US" dirty="0"/>
              <a:t>Second level</a:t>
            </a:r>
          </a:p>
          <a:p>
            <a:pPr lvl="2"/>
            <a:r>
              <a:rPr lang="en-US" dirty="0"/>
              <a:t>Third level</a:t>
            </a:r>
          </a:p>
        </p:txBody>
      </p:sp>
      <p:sp>
        <p:nvSpPr>
          <p:cNvPr id="9" name="Slide Number Placeholder 2">
            <a:extLst>
              <a:ext uri="{FF2B5EF4-FFF2-40B4-BE49-F238E27FC236}">
                <a16:creationId xmlns:a16="http://schemas.microsoft.com/office/drawing/2014/main" xmlns="" id="{DCB7244F-F8F2-423D-90D1-C4931FB4595B}"/>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dirty="0">
              <a:solidFill>
                <a:srgbClr val="000000"/>
              </a:solidFill>
              <a:latin typeface="Arial" panose="020B0604020202020204"/>
              <a:ea typeface="+mn-ea"/>
            </a:endParaRPr>
          </a:p>
        </p:txBody>
      </p:sp>
    </p:spTree>
    <p:extLst>
      <p:ext uri="{BB962C8B-B14F-4D97-AF65-F5344CB8AC3E}">
        <p14:creationId xmlns:p14="http://schemas.microsoft.com/office/powerpoint/2010/main" val="34289442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ntent-Image 1-Black">
    <p:bg>
      <p:bgRef idx="1001">
        <a:schemeClr val="bg1"/>
      </p:bgRef>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xmlns="" id="{5C09FBE9-A303-4A97-A792-D6075DECCCE6}"/>
              </a:ext>
            </a:extLst>
          </p:cNvPr>
          <p:cNvSpPr>
            <a:spLocks noGrp="1"/>
          </p:cNvSpPr>
          <p:nvPr>
            <p:ph type="pic" sz="quarter" idx="12"/>
          </p:nvPr>
        </p:nvSpPr>
        <p:spPr>
          <a:xfrm>
            <a:off x="5417611" y="0"/>
            <a:ext cx="6764798" cy="6858000"/>
          </a:xfrm>
        </p:spPr>
        <p:txBody>
          <a:bodyPr/>
          <a:lstStyle/>
          <a:p>
            <a:endParaRPr lang="en-US" dirty="0"/>
          </a:p>
        </p:txBody>
      </p:sp>
      <p:sp>
        <p:nvSpPr>
          <p:cNvPr id="2" name="Title 1">
            <a:extLst>
              <a:ext uri="{FF2B5EF4-FFF2-40B4-BE49-F238E27FC236}">
                <a16:creationId xmlns:a16="http://schemas.microsoft.com/office/drawing/2014/main" xmlns="" id="{A5CB2C8C-BBC3-4CB4-A679-24462238F407}"/>
              </a:ext>
            </a:extLst>
          </p:cNvPr>
          <p:cNvSpPr>
            <a:spLocks noGrp="1"/>
          </p:cNvSpPr>
          <p:nvPr>
            <p:ph type="title" hasCustomPrompt="1"/>
          </p:nvPr>
        </p:nvSpPr>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xmlns="" id="{ED0EAC1D-C901-4858-A756-4CE03BC3568E}"/>
              </a:ext>
            </a:extLst>
          </p:cNvPr>
          <p:cNvSpPr>
            <a:spLocks noGrp="1"/>
          </p:cNvSpPr>
          <p:nvPr>
            <p:ph type="body" sz="quarter" idx="10" hasCustomPrompt="1"/>
          </p:nvPr>
        </p:nvSpPr>
        <p:spPr>
          <a:xfrm>
            <a:off x="457081" y="1508760"/>
            <a:ext cx="4479393" cy="737729"/>
          </a:xfrm>
        </p:spPr>
        <p:txBody>
          <a:bodyPr/>
          <a:lstStyle>
            <a:lvl1pPr marL="0" indent="0">
              <a:buNone/>
              <a:defRPr sz="2399">
                <a:solidFill>
                  <a:schemeClr val="accent1"/>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xmlns=""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10" name="Slide Number Placeholder 2">
            <a:extLst>
              <a:ext uri="{FF2B5EF4-FFF2-40B4-BE49-F238E27FC236}">
                <a16:creationId xmlns:a16="http://schemas.microsoft.com/office/drawing/2014/main" xmlns="" id="{0CE16DF2-2647-48FF-82B1-15B260573D41}"/>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FFFFFF"/>
                </a:solidFill>
                <a:latin typeface="Arial" panose="020B0604020202020204"/>
                <a:ea typeface="+mn-ea"/>
              </a:rPr>
              <a:pPr defTabSz="914126" fontAlgn="auto">
                <a:spcBef>
                  <a:spcPts val="0"/>
                </a:spcBef>
                <a:spcAft>
                  <a:spcPts val="0"/>
                </a:spcAft>
              </a:pPr>
              <a:t>‹#›</a:t>
            </a:fld>
            <a:endParaRPr lang="en-US" dirty="0">
              <a:solidFill>
                <a:srgbClr val="FFFFFF"/>
              </a:solidFill>
              <a:latin typeface="Arial" panose="020B0604020202020204"/>
              <a:ea typeface="+mn-ea"/>
            </a:endParaRPr>
          </a:p>
        </p:txBody>
      </p:sp>
      <p:sp>
        <p:nvSpPr>
          <p:cNvPr id="8" name="Text Placeholder 7">
            <a:extLst>
              <a:ext uri="{FF2B5EF4-FFF2-40B4-BE49-F238E27FC236}">
                <a16:creationId xmlns:a16="http://schemas.microsoft.com/office/drawing/2014/main" xmlns="" id="{956EBFC5-062A-47A1-98D2-2F030F007AF6}"/>
              </a:ext>
            </a:extLst>
          </p:cNvPr>
          <p:cNvSpPr>
            <a:spLocks noGrp="1"/>
          </p:cNvSpPr>
          <p:nvPr>
            <p:ph type="body" sz="quarter" idx="13"/>
          </p:nvPr>
        </p:nvSpPr>
        <p:spPr>
          <a:xfrm>
            <a:off x="457200" y="2606040"/>
            <a:ext cx="4479925" cy="2871216"/>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17932721"/>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ntent-Image 1-Whit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xmlns="" id="{5C09FBE9-A303-4A97-A792-D6075DECCCE6}"/>
              </a:ext>
            </a:extLst>
          </p:cNvPr>
          <p:cNvSpPr>
            <a:spLocks noGrp="1"/>
          </p:cNvSpPr>
          <p:nvPr>
            <p:ph type="pic" sz="quarter" idx="12"/>
          </p:nvPr>
        </p:nvSpPr>
        <p:spPr>
          <a:xfrm>
            <a:off x="5417611" y="0"/>
            <a:ext cx="6764798" cy="6858000"/>
          </a:xfrm>
        </p:spPr>
        <p:txBody>
          <a:bodyPr/>
          <a:lstStyle/>
          <a:p>
            <a:endParaRPr lang="en-US" dirty="0"/>
          </a:p>
        </p:txBody>
      </p:sp>
      <p:sp>
        <p:nvSpPr>
          <p:cNvPr id="2" name="Title 1">
            <a:extLst>
              <a:ext uri="{FF2B5EF4-FFF2-40B4-BE49-F238E27FC236}">
                <a16:creationId xmlns:a16="http://schemas.microsoft.com/office/drawing/2014/main" xmlns="" id="{A5CB2C8C-BBC3-4CB4-A679-24462238F407}"/>
              </a:ext>
            </a:extLst>
          </p:cNvPr>
          <p:cNvSpPr>
            <a:spLocks noGrp="1"/>
          </p:cNvSpPr>
          <p:nvPr>
            <p:ph type="title" hasCustomPrompt="1"/>
          </p:nvPr>
        </p:nvSpPr>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xmlns="" id="{ED0EAC1D-C901-4858-A756-4CE03BC3568E}"/>
              </a:ext>
            </a:extLst>
          </p:cNvPr>
          <p:cNvSpPr>
            <a:spLocks noGrp="1"/>
          </p:cNvSpPr>
          <p:nvPr>
            <p:ph type="body" sz="quarter" idx="10" hasCustomPrompt="1"/>
          </p:nvPr>
        </p:nvSpPr>
        <p:spPr>
          <a:xfrm>
            <a:off x="457081" y="1508760"/>
            <a:ext cx="4479393" cy="737729"/>
          </a:xfrm>
        </p:spPr>
        <p:txBody>
          <a:bodyPr/>
          <a:lstStyle>
            <a:lvl1pPr marL="0" indent="0">
              <a:buNone/>
              <a:defRPr sz="2399">
                <a:solidFill>
                  <a:schemeClr val="accent1"/>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xmlns=""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12" name="TextBox 11">
            <a:extLst>
              <a:ext uri="{FF2B5EF4-FFF2-40B4-BE49-F238E27FC236}">
                <a16:creationId xmlns:a16="http://schemas.microsoft.com/office/drawing/2014/main" xmlns="" id="{C029F865-C323-4E1F-9E89-FB35E5524111}"/>
              </a:ext>
            </a:extLst>
          </p:cNvPr>
          <p:cNvSpPr txBox="1"/>
          <p:nvPr userDrawn="1"/>
        </p:nvSpPr>
        <p:spPr>
          <a:xfrm>
            <a:off x="5326195" y="2312313"/>
            <a:ext cx="6856214" cy="861774"/>
          </a:xfrm>
          <a:prstGeom prst="rect">
            <a:avLst/>
          </a:prstGeom>
        </p:spPr>
        <p:txBody>
          <a:bodyPr wrap="square" lIns="0" tIns="0" rIns="0" bIns="0" rtlCol="0">
            <a:spAutoFit/>
          </a:bodyPr>
          <a:lstStyle/>
          <a:p>
            <a:pPr marL="0" marR="0" lvl="0" indent="0" algn="ctr" defTabSz="914126" rtl="0" eaLnBrk="1" fontAlgn="base" latinLnBrk="0" hangingPunct="1">
              <a:lnSpc>
                <a:spcPct val="100000"/>
              </a:lnSpc>
              <a:spcBef>
                <a:spcPct val="0"/>
              </a:spcBef>
              <a:spcAft>
                <a:spcPct val="0"/>
              </a:spcAft>
              <a:buClrTx/>
              <a:buSzTx/>
              <a:buFontTx/>
              <a:buNone/>
              <a:tabLst/>
              <a:defRPr/>
            </a:pP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IMAGE AREA</a:t>
            </a:r>
            <a:b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br>
            <a:r>
              <a:rPr kumimoji="0" lang="en-US" sz="2799" b="0" i="0" u="none" strike="noStrike" kern="1200" cap="none" spc="0" normalizeH="0" baseline="0" noProof="0" dirty="0">
                <a:ln>
                  <a:noFill/>
                </a:ln>
                <a:solidFill>
                  <a:srgbClr val="CCCCCC"/>
                </a:solidFill>
                <a:effectLst/>
                <a:uLnTx/>
                <a:uFillTx/>
                <a:latin typeface="Arial" panose="020B0604020202020204"/>
                <a:ea typeface="ＭＳ Ｐゴシック"/>
                <a:cs typeface="+mn-cs"/>
              </a:rPr>
              <a:t>7.5” h x 7.4”w</a:t>
            </a:r>
          </a:p>
        </p:txBody>
      </p:sp>
      <p:sp>
        <p:nvSpPr>
          <p:cNvPr id="16" name="Slide Number Placeholder 2">
            <a:extLst>
              <a:ext uri="{FF2B5EF4-FFF2-40B4-BE49-F238E27FC236}">
                <a16:creationId xmlns:a16="http://schemas.microsoft.com/office/drawing/2014/main" xmlns="" id="{8DE86CAA-FCF2-4490-897B-F9A069E52FCD}"/>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dirty="0">
              <a:solidFill>
                <a:srgbClr val="000000"/>
              </a:solidFill>
              <a:latin typeface="Arial" panose="020B0604020202020204"/>
              <a:ea typeface="+mn-ea"/>
            </a:endParaRPr>
          </a:p>
        </p:txBody>
      </p:sp>
      <p:sp>
        <p:nvSpPr>
          <p:cNvPr id="5" name="Text Placeholder 4">
            <a:extLst>
              <a:ext uri="{FF2B5EF4-FFF2-40B4-BE49-F238E27FC236}">
                <a16:creationId xmlns:a16="http://schemas.microsoft.com/office/drawing/2014/main" xmlns="" id="{F4BAADE2-0CA9-4B9A-8279-B953E8FD3DAD}"/>
              </a:ext>
            </a:extLst>
          </p:cNvPr>
          <p:cNvSpPr>
            <a:spLocks noGrp="1"/>
          </p:cNvSpPr>
          <p:nvPr>
            <p:ph type="body" sz="quarter" idx="13"/>
          </p:nvPr>
        </p:nvSpPr>
        <p:spPr>
          <a:xfrm>
            <a:off x="457200" y="2601913"/>
            <a:ext cx="4479925" cy="2871216"/>
          </a:xfrm>
        </p:spPr>
        <p:txBody>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615861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1col-5D-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CB2C8C-BBC3-4CB4-A679-24462238F407}"/>
              </a:ext>
            </a:extLst>
          </p:cNvPr>
          <p:cNvSpPr>
            <a:spLocks noGrp="1"/>
          </p:cNvSpPr>
          <p:nvPr>
            <p:ph type="title" hasCustomPrompt="1"/>
          </p:nvPr>
        </p:nvSpPr>
        <p:spPr>
          <a:xfrm>
            <a:off x="457081" y="457200"/>
            <a:ext cx="11225908"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xmlns="" id="{ED0EAC1D-C901-4858-A756-4CE03BC3568E}"/>
              </a:ext>
            </a:extLst>
          </p:cNvPr>
          <p:cNvSpPr>
            <a:spLocks noGrp="1"/>
          </p:cNvSpPr>
          <p:nvPr>
            <p:ph type="body" sz="quarter" idx="10" hasCustomPrompt="1"/>
          </p:nvPr>
        </p:nvSpPr>
        <p:spPr>
          <a:xfrm>
            <a:off x="457081" y="932688"/>
            <a:ext cx="11225908" cy="365760"/>
          </a:xfrm>
        </p:spPr>
        <p:txBody>
          <a:bodyPr/>
          <a:lstStyle>
            <a:lvl1pPr marL="0" indent="0">
              <a:buNone/>
              <a:defRPr sz="2399">
                <a:solidFill>
                  <a:schemeClr val="accent1"/>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xmlns=""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7" name="AutoShape 2">
            <a:extLst>
              <a:ext uri="{FF2B5EF4-FFF2-40B4-BE49-F238E27FC236}">
                <a16:creationId xmlns:a16="http://schemas.microsoft.com/office/drawing/2014/main" xmlns="" id="{3CBA71D9-675A-4F40-94DA-6A30D93681D6}"/>
              </a:ext>
            </a:extLst>
          </p:cNvPr>
          <p:cNvSpPr>
            <a:spLocks noChangeAspect="1" noChangeArrowheads="1"/>
          </p:cNvSpPr>
          <p:nvPr userDrawn="1"/>
        </p:nvSpPr>
        <p:spPr bwMode="auto">
          <a:xfrm flipH="1">
            <a:off x="6092825" y="6340476"/>
            <a:ext cx="6096000" cy="517525"/>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xmlns="" id="{C70F6B58-4984-4C3A-A106-EA6C4686C946}"/>
              </a:ext>
            </a:extLst>
          </p:cNvPr>
          <p:cNvSpPr>
            <a:spLocks noGrp="1"/>
          </p:cNvSpPr>
          <p:nvPr>
            <p:ph type="body" sz="quarter" idx="11"/>
          </p:nvPr>
        </p:nvSpPr>
        <p:spPr>
          <a:xfrm>
            <a:off x="457199" y="1691640"/>
            <a:ext cx="11274552" cy="405079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88502675"/>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1col-5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CB2C8C-BBC3-4CB4-A679-24462238F407}"/>
              </a:ext>
            </a:extLst>
          </p:cNvPr>
          <p:cNvSpPr>
            <a:spLocks noGrp="1"/>
          </p:cNvSpPr>
          <p:nvPr>
            <p:ph type="title" hasCustomPrompt="1"/>
          </p:nvPr>
        </p:nvSpPr>
        <p:spPr>
          <a:xfrm>
            <a:off x="457081" y="457200"/>
            <a:ext cx="11225908"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xmlns="" id="{ED0EAC1D-C901-4858-A756-4CE03BC3568E}"/>
              </a:ext>
            </a:extLst>
          </p:cNvPr>
          <p:cNvSpPr>
            <a:spLocks noGrp="1"/>
          </p:cNvSpPr>
          <p:nvPr>
            <p:ph type="body" sz="quarter" idx="10" hasCustomPrompt="1"/>
          </p:nvPr>
        </p:nvSpPr>
        <p:spPr>
          <a:xfrm>
            <a:off x="457081" y="932688"/>
            <a:ext cx="11225908" cy="365760"/>
          </a:xfrm>
        </p:spPr>
        <p:txBody>
          <a:bodyPr/>
          <a:lstStyle>
            <a:lvl1pPr marL="0" indent="0">
              <a:buNone/>
              <a:defRPr sz="2399">
                <a:solidFill>
                  <a:schemeClr val="accent1"/>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xmlns=""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7" name="AutoShape 2">
            <a:extLst>
              <a:ext uri="{FF2B5EF4-FFF2-40B4-BE49-F238E27FC236}">
                <a16:creationId xmlns:a16="http://schemas.microsoft.com/office/drawing/2014/main" xmlns="" id="{3CBA71D9-675A-4F40-94DA-6A30D93681D6}"/>
              </a:ext>
            </a:extLst>
          </p:cNvPr>
          <p:cNvSpPr>
            <a:spLocks noChangeAspect="1" noChangeArrowheads="1"/>
          </p:cNvSpPr>
          <p:nvPr userDrawn="1"/>
        </p:nvSpPr>
        <p:spPr bwMode="auto">
          <a:xfrm flipH="1">
            <a:off x="6092825" y="6340476"/>
            <a:ext cx="6096000" cy="517525"/>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xmlns="" id="{84936000-FC78-4C5F-9205-2DC965F81096}"/>
              </a:ext>
            </a:extLst>
          </p:cNvPr>
          <p:cNvSpPr>
            <a:spLocks noGrp="1"/>
          </p:cNvSpPr>
          <p:nvPr>
            <p:ph type="body" sz="quarter" idx="11"/>
          </p:nvPr>
        </p:nvSpPr>
        <p:spPr>
          <a:xfrm>
            <a:off x="457199" y="1691640"/>
            <a:ext cx="11274552" cy="4050792"/>
          </a:xfrm>
        </p:spPr>
        <p:txBody>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7187599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1col-5D-Second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CB2C8C-BBC3-4CB4-A679-24462238F407}"/>
              </a:ext>
            </a:extLst>
          </p:cNvPr>
          <p:cNvSpPr>
            <a:spLocks noGrp="1"/>
          </p:cNvSpPr>
          <p:nvPr>
            <p:ph type="title" hasCustomPrompt="1"/>
          </p:nvPr>
        </p:nvSpPr>
        <p:spPr>
          <a:xfrm>
            <a:off x="457081" y="457200"/>
            <a:ext cx="11225908"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xmlns="" id="{ED0EAC1D-C901-4858-A756-4CE03BC3568E}"/>
              </a:ext>
            </a:extLst>
          </p:cNvPr>
          <p:cNvSpPr>
            <a:spLocks noGrp="1"/>
          </p:cNvSpPr>
          <p:nvPr>
            <p:ph type="body" sz="quarter" idx="10" hasCustomPrompt="1"/>
          </p:nvPr>
        </p:nvSpPr>
        <p:spPr>
          <a:xfrm>
            <a:off x="457081" y="932688"/>
            <a:ext cx="11225908" cy="365760"/>
          </a:xfrm>
        </p:spPr>
        <p:txBody>
          <a:bodyPr/>
          <a:lstStyle>
            <a:lvl1pPr marL="0" indent="0">
              <a:buNone/>
              <a:defRPr sz="2399">
                <a:solidFill>
                  <a:schemeClr val="accent1"/>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xmlns=""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7" name="AutoShape 2">
            <a:extLst>
              <a:ext uri="{FF2B5EF4-FFF2-40B4-BE49-F238E27FC236}">
                <a16:creationId xmlns:a16="http://schemas.microsoft.com/office/drawing/2014/main" xmlns="" id="{3CBA71D9-675A-4F40-94DA-6A30D93681D6}"/>
              </a:ext>
            </a:extLst>
          </p:cNvPr>
          <p:cNvSpPr>
            <a:spLocks noChangeAspect="1" noChangeArrowheads="1"/>
          </p:cNvSpPr>
          <p:nvPr userDrawn="1"/>
        </p:nvSpPr>
        <p:spPr bwMode="auto">
          <a:xfrm flipH="1">
            <a:off x="6092825" y="6340476"/>
            <a:ext cx="6096000" cy="517525"/>
          </a:xfrm>
          <a:prstGeom prst="rtTriangle">
            <a:avLst/>
          </a:prstGeom>
          <a:solidFill>
            <a:schemeClr val="accent5"/>
          </a:soli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FFFFFF"/>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xmlns="" id="{BEC7686B-F935-4F84-9AD2-7F9747A8F8F2}"/>
              </a:ext>
            </a:extLst>
          </p:cNvPr>
          <p:cNvSpPr>
            <a:spLocks noGrp="1"/>
          </p:cNvSpPr>
          <p:nvPr>
            <p:ph type="body" sz="quarter" idx="11"/>
          </p:nvPr>
        </p:nvSpPr>
        <p:spPr>
          <a:xfrm>
            <a:off x="457199" y="1691640"/>
            <a:ext cx="11274552" cy="4050792"/>
          </a:xfrm>
        </p:spPr>
        <p:txBody>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8778069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ver 2 Black">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xmlns="" id="{61FD817B-144E-4496-8C23-977C7BE2599C}"/>
              </a:ext>
            </a:extLst>
          </p:cNvPr>
          <p:cNvSpPr>
            <a:spLocks noGrp="1"/>
          </p:cNvSpPr>
          <p:nvPr>
            <p:ph type="pic" sz="quarter" idx="11"/>
          </p:nvPr>
        </p:nvSpPr>
        <p:spPr>
          <a:xfrm>
            <a:off x="5437672" y="-11046"/>
            <a:ext cx="6764798" cy="6858000"/>
          </a:xfrm>
          <a:prstGeom prst="rect">
            <a:avLst/>
          </a:prstGeom>
        </p:spPr>
        <p:txBody>
          <a:bodyPr/>
          <a:lstStyle>
            <a:lvl1pPr>
              <a:defRPr>
                <a:solidFill>
                  <a:schemeClr val="bg2"/>
                </a:solidFill>
              </a:defRPr>
            </a:lvl1pPr>
          </a:lstStyle>
          <a:p>
            <a:r>
              <a:rPr lang="en-US" dirty="0"/>
              <a:t>Click icon to add picture</a:t>
            </a:r>
          </a:p>
        </p:txBody>
      </p:sp>
      <p:sp>
        <p:nvSpPr>
          <p:cNvPr id="2" name="Title 1">
            <a:extLst>
              <a:ext uri="{FF2B5EF4-FFF2-40B4-BE49-F238E27FC236}">
                <a16:creationId xmlns:a16="http://schemas.microsoft.com/office/drawing/2014/main" xmlns="" id="{043E19B4-84A1-47DD-B01B-CCD8F85664F9}"/>
              </a:ext>
            </a:extLst>
          </p:cNvPr>
          <p:cNvSpPr>
            <a:spLocks noGrp="1"/>
          </p:cNvSpPr>
          <p:nvPr>
            <p:ph type="title" hasCustomPrompt="1"/>
          </p:nvPr>
        </p:nvSpPr>
        <p:spPr>
          <a:xfrm>
            <a:off x="603347" y="1517904"/>
            <a:ext cx="4067767" cy="868680"/>
          </a:xfrm>
        </p:spPr>
        <p:txBody>
          <a:bodyPr/>
          <a:lstStyle>
            <a:lvl1pPr>
              <a:defRPr>
                <a:solidFill>
                  <a:schemeClr val="bg1"/>
                </a:solidFill>
              </a:defRPr>
            </a:lvl1pPr>
          </a:lstStyle>
          <a:p>
            <a:r>
              <a:rPr lang="en-US" dirty="0"/>
              <a:t>Click to enter presentation title</a:t>
            </a:r>
          </a:p>
        </p:txBody>
      </p:sp>
      <p:sp>
        <p:nvSpPr>
          <p:cNvPr id="12" name="Text Placeholder 11">
            <a:extLst>
              <a:ext uri="{FF2B5EF4-FFF2-40B4-BE49-F238E27FC236}">
                <a16:creationId xmlns:a16="http://schemas.microsoft.com/office/drawing/2014/main" xmlns="" id="{88319E07-9352-4F02-AAEE-A1442A295E26}"/>
              </a:ext>
            </a:extLst>
          </p:cNvPr>
          <p:cNvSpPr>
            <a:spLocks noGrp="1"/>
          </p:cNvSpPr>
          <p:nvPr>
            <p:ph type="body" sz="quarter" idx="12" hasCustomPrompt="1"/>
          </p:nvPr>
        </p:nvSpPr>
        <p:spPr>
          <a:xfrm>
            <a:off x="603094" y="2894013"/>
            <a:ext cx="4067703" cy="989012"/>
          </a:xfrm>
        </p:spPr>
        <p:txBody>
          <a:bodyPr/>
          <a:lstStyle>
            <a:lvl1pPr marL="0" indent="0">
              <a:buNone/>
              <a:defRPr>
                <a:solidFill>
                  <a:schemeClr val="bg1"/>
                </a:solidFill>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xmlns="" id="{D21CB855-D148-4D9C-B2EB-999FD9DB8A65}"/>
              </a:ext>
            </a:extLst>
          </p:cNvPr>
          <p:cNvSpPr>
            <a:spLocks noGrp="1"/>
          </p:cNvSpPr>
          <p:nvPr>
            <p:ph type="body" sz="quarter" idx="13" hasCustomPrompt="1"/>
          </p:nvPr>
        </p:nvSpPr>
        <p:spPr>
          <a:xfrm>
            <a:off x="603347" y="5175504"/>
            <a:ext cx="2961884" cy="512064"/>
          </a:xfrm>
        </p:spPr>
        <p:txBody>
          <a:bodyPr/>
          <a:lstStyle>
            <a:lvl1pPr marL="0" indent="0">
              <a:lnSpc>
                <a:spcPct val="100000"/>
              </a:lnSpc>
              <a:spcBef>
                <a:spcPts val="0"/>
              </a:spcBef>
              <a:buNone/>
              <a:defRPr sz="1600">
                <a:solidFill>
                  <a:schemeClr val="bg1"/>
                </a:solidFill>
              </a:defRPr>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sp>
        <p:nvSpPr>
          <p:cNvPr id="8" name="TextBox 7">
            <a:extLst>
              <a:ext uri="{FF2B5EF4-FFF2-40B4-BE49-F238E27FC236}">
                <a16:creationId xmlns:a16="http://schemas.microsoft.com/office/drawing/2014/main" xmlns="" id="{584F1B0C-DEB0-476A-96C8-9E9AABC64221}"/>
              </a:ext>
            </a:extLst>
          </p:cNvPr>
          <p:cNvSpPr txBox="1"/>
          <p:nvPr/>
        </p:nvSpPr>
        <p:spPr>
          <a:xfrm>
            <a:off x="5424027" y="1706021"/>
            <a:ext cx="6764798" cy="1231106"/>
          </a:xfrm>
          <a:prstGeom prst="rect">
            <a:avLst/>
          </a:prstGeom>
        </p:spPr>
        <p:txBody>
          <a:bodyPr wrap="square" lIns="0" tIns="0" rIns="0" bIns="0" rtlCol="0">
            <a:spAutoFit/>
          </a:bodyPr>
          <a:lstStyle/>
          <a:p>
            <a:pPr algn="ctr" fontAlgn="base">
              <a:spcBef>
                <a:spcPct val="0"/>
              </a:spcBef>
              <a:spcAft>
                <a:spcPct val="0"/>
              </a:spcAft>
            </a:pPr>
            <a:r>
              <a:rPr lang="en-US" sz="2799" dirty="0">
                <a:solidFill>
                  <a:schemeClr val="accent6"/>
                </a:solidFill>
                <a:ea typeface="ＭＳ Ｐゴシック"/>
              </a:rPr>
              <a:t>IMAGE AREA</a:t>
            </a:r>
            <a:br>
              <a:rPr lang="en-US" sz="2799" dirty="0">
                <a:solidFill>
                  <a:schemeClr val="accent6"/>
                </a:solidFill>
                <a:ea typeface="ＭＳ Ｐゴシック"/>
              </a:rPr>
            </a:br>
            <a:r>
              <a:rPr lang="en-US" sz="2799" dirty="0">
                <a:solidFill>
                  <a:schemeClr val="accent6"/>
                </a:solidFill>
                <a:ea typeface="ＭＳ Ｐゴシック"/>
              </a:rPr>
              <a:t>7.5” h x 7.4”w</a:t>
            </a:r>
            <a:br>
              <a:rPr lang="en-US" sz="2799" dirty="0">
                <a:solidFill>
                  <a:schemeClr val="accent6"/>
                </a:solidFill>
                <a:ea typeface="ＭＳ Ｐゴシック"/>
              </a:rPr>
            </a:br>
            <a:r>
              <a:rPr lang="en-US" sz="2399" dirty="0">
                <a:solidFill>
                  <a:srgbClr val="FF0000"/>
                </a:solidFill>
                <a:ea typeface="ＭＳ Ｐゴシック"/>
              </a:rPr>
              <a:t>Apply Overlay 1 after adding picture</a:t>
            </a:r>
            <a:endParaRPr lang="en-US" sz="2799" dirty="0">
              <a:solidFill>
                <a:srgbClr val="FF0000"/>
              </a:solidFill>
              <a:ea typeface="ＭＳ Ｐゴシック"/>
            </a:endParaRPr>
          </a:p>
        </p:txBody>
      </p:sp>
      <p:pic>
        <p:nvPicPr>
          <p:cNvPr id="13" name="Picture 12">
            <a:extLst>
              <a:ext uri="{FF2B5EF4-FFF2-40B4-BE49-F238E27FC236}">
                <a16:creationId xmlns:a16="http://schemas.microsoft.com/office/drawing/2014/main" xmlns="" id="{A184811B-1EE5-4176-A599-720E3587332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442" y="562226"/>
            <a:ext cx="1603262" cy="517886"/>
          </a:xfrm>
          <a:prstGeom prst="rect">
            <a:avLst/>
          </a:prstGeom>
          <a:noFill/>
        </p:spPr>
      </p:pic>
      <p:pic>
        <p:nvPicPr>
          <p:cNvPr id="9" name="Picture 8">
            <a:extLst>
              <a:ext uri="{FF2B5EF4-FFF2-40B4-BE49-F238E27FC236}">
                <a16:creationId xmlns:a16="http://schemas.microsoft.com/office/drawing/2014/main" xmlns="" id="{5BA1F587-69D3-4CE4-A42B-B5D92C6AB30C}"/>
              </a:ext>
            </a:extLst>
          </p:cNvPr>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605442" y="563225"/>
            <a:ext cx="1603262" cy="515889"/>
          </a:xfrm>
          <a:prstGeom prst="rect">
            <a:avLst/>
          </a:prstGeom>
          <a:noFill/>
        </p:spPr>
      </p:pic>
    </p:spTree>
    <p:extLst>
      <p:ext uri="{BB962C8B-B14F-4D97-AF65-F5344CB8AC3E}">
        <p14:creationId xmlns:p14="http://schemas.microsoft.com/office/powerpoint/2010/main" val="17182275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1col-30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CB2C8C-BBC3-4CB4-A679-24462238F407}"/>
              </a:ext>
            </a:extLst>
          </p:cNvPr>
          <p:cNvSpPr>
            <a:spLocks noGrp="1"/>
          </p:cNvSpPr>
          <p:nvPr>
            <p:ph type="title" hasCustomPrompt="1"/>
          </p:nvPr>
        </p:nvSpPr>
        <p:spPr>
          <a:xfrm>
            <a:off x="457081" y="457200"/>
            <a:ext cx="10503719"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xmlns="" id="{ED0EAC1D-C901-4858-A756-4CE03BC3568E}"/>
              </a:ext>
            </a:extLst>
          </p:cNvPr>
          <p:cNvSpPr>
            <a:spLocks noGrp="1"/>
          </p:cNvSpPr>
          <p:nvPr>
            <p:ph type="body" sz="quarter" idx="10" hasCustomPrompt="1"/>
          </p:nvPr>
        </p:nvSpPr>
        <p:spPr>
          <a:xfrm>
            <a:off x="457081" y="932688"/>
            <a:ext cx="10503719" cy="365760"/>
          </a:xfrm>
        </p:spPr>
        <p:txBody>
          <a:bodyPr/>
          <a:lstStyle>
            <a:lvl1pPr marL="0" indent="0">
              <a:buNone/>
              <a:defRPr sz="2399">
                <a:solidFill>
                  <a:schemeClr val="accent1"/>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xmlns=""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10" name="AutoShape 2">
            <a:extLst>
              <a:ext uri="{FF2B5EF4-FFF2-40B4-BE49-F238E27FC236}">
                <a16:creationId xmlns:a16="http://schemas.microsoft.com/office/drawing/2014/main" xmlns="" id="{99445445-8A29-4B9B-97F3-0F882A167FD3}"/>
              </a:ext>
            </a:extLst>
          </p:cNvPr>
          <p:cNvSpPr>
            <a:spLocks noChangeAspect="1" noChangeArrowheads="1"/>
          </p:cNvSpPr>
          <p:nvPr userDrawn="1"/>
        </p:nvSpPr>
        <p:spPr bwMode="auto">
          <a:xfrm flipH="1">
            <a:off x="10131433" y="5669280"/>
            <a:ext cx="2057392" cy="1188720"/>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S PGothic" pitchFamily="34" charset="-128"/>
              <a:cs typeface="+mn-cs"/>
            </a:endParaRPr>
          </a:p>
        </p:txBody>
      </p:sp>
      <p:sp>
        <p:nvSpPr>
          <p:cNvPr id="5" name="Text Placeholder 4">
            <a:extLst>
              <a:ext uri="{FF2B5EF4-FFF2-40B4-BE49-F238E27FC236}">
                <a16:creationId xmlns:a16="http://schemas.microsoft.com/office/drawing/2014/main" xmlns="" id="{84DE6931-D60C-45BF-B727-81EF40C1D8E5}"/>
              </a:ext>
            </a:extLst>
          </p:cNvPr>
          <p:cNvSpPr>
            <a:spLocks noGrp="1"/>
          </p:cNvSpPr>
          <p:nvPr>
            <p:ph type="body" sz="quarter" idx="11"/>
          </p:nvPr>
        </p:nvSpPr>
        <p:spPr>
          <a:xfrm>
            <a:off x="457200" y="1691640"/>
            <a:ext cx="10506456" cy="4050792"/>
          </a:xfrm>
        </p:spPr>
        <p:txBody>
          <a:bodyPr/>
          <a:lstStyle>
            <a:lvl3pPr>
              <a:defRPr/>
            </a:lvl3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0406177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1col-30D-Second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CB2C8C-BBC3-4CB4-A679-24462238F407}"/>
              </a:ext>
            </a:extLst>
          </p:cNvPr>
          <p:cNvSpPr>
            <a:spLocks noGrp="1"/>
          </p:cNvSpPr>
          <p:nvPr>
            <p:ph type="title" hasCustomPrompt="1"/>
          </p:nvPr>
        </p:nvSpPr>
        <p:spPr>
          <a:xfrm>
            <a:off x="457081" y="457200"/>
            <a:ext cx="10503719"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xmlns="" id="{ED0EAC1D-C901-4858-A756-4CE03BC3568E}"/>
              </a:ext>
            </a:extLst>
          </p:cNvPr>
          <p:cNvSpPr>
            <a:spLocks noGrp="1"/>
          </p:cNvSpPr>
          <p:nvPr>
            <p:ph type="body" sz="quarter" idx="10" hasCustomPrompt="1"/>
          </p:nvPr>
        </p:nvSpPr>
        <p:spPr>
          <a:xfrm>
            <a:off x="457081" y="932688"/>
            <a:ext cx="10503719" cy="365760"/>
          </a:xfrm>
        </p:spPr>
        <p:txBody>
          <a:bodyPr/>
          <a:lstStyle>
            <a:lvl1pPr marL="0" indent="0">
              <a:buNone/>
              <a:defRPr sz="2399">
                <a:solidFill>
                  <a:schemeClr val="accent1"/>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xmlns=""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10" name="AutoShape 2">
            <a:extLst>
              <a:ext uri="{FF2B5EF4-FFF2-40B4-BE49-F238E27FC236}">
                <a16:creationId xmlns:a16="http://schemas.microsoft.com/office/drawing/2014/main" xmlns="" id="{99445445-8A29-4B9B-97F3-0F882A167FD3}"/>
              </a:ext>
            </a:extLst>
          </p:cNvPr>
          <p:cNvSpPr>
            <a:spLocks noChangeAspect="1" noChangeArrowheads="1"/>
          </p:cNvSpPr>
          <p:nvPr userDrawn="1"/>
        </p:nvSpPr>
        <p:spPr bwMode="auto">
          <a:xfrm flipH="1">
            <a:off x="10131433" y="5669280"/>
            <a:ext cx="2057392" cy="1188720"/>
          </a:xfrm>
          <a:prstGeom prst="rtTriangle">
            <a:avLst/>
          </a:prstGeom>
          <a:solidFill>
            <a:schemeClr val="accent5"/>
          </a:soli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S PGothic" pitchFamily="34" charset="-128"/>
              <a:cs typeface="+mn-cs"/>
            </a:endParaRPr>
          </a:p>
        </p:txBody>
      </p:sp>
      <p:sp>
        <p:nvSpPr>
          <p:cNvPr id="5" name="Text Placeholder 4">
            <a:extLst>
              <a:ext uri="{FF2B5EF4-FFF2-40B4-BE49-F238E27FC236}">
                <a16:creationId xmlns:a16="http://schemas.microsoft.com/office/drawing/2014/main" xmlns="" id="{2CCA6439-752F-4EAE-BA36-A9DA45D5B2DB}"/>
              </a:ext>
            </a:extLst>
          </p:cNvPr>
          <p:cNvSpPr>
            <a:spLocks noGrp="1"/>
          </p:cNvSpPr>
          <p:nvPr>
            <p:ph type="body" sz="quarter" idx="11"/>
          </p:nvPr>
        </p:nvSpPr>
        <p:spPr>
          <a:xfrm>
            <a:off x="457200" y="1691640"/>
            <a:ext cx="10502900" cy="4050792"/>
          </a:xfrm>
        </p:spPr>
        <p:txBody>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297455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1col-Graphics-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E05120B3-A679-4361-BBE5-B44731CBB86A}"/>
              </a:ext>
            </a:extLst>
          </p:cNvPr>
          <p:cNvSpPr/>
          <p:nvPr userDrawn="1"/>
        </p:nvSpPr>
        <p:spPr>
          <a:xfrm>
            <a:off x="-1" y="-8249"/>
            <a:ext cx="4205145" cy="686535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121867" tIns="0" rIns="121867" bIns="0" rtlCol="0" anchor="ctr"/>
          <a:lstStyle/>
          <a:p>
            <a:pPr marL="0" marR="0" lvl="0" indent="0" algn="ctr" defTabSz="914126" rtl="0" eaLnBrk="1" fontAlgn="auto" latinLnBrk="0" hangingPunct="1">
              <a:lnSpc>
                <a:spcPct val="80000"/>
              </a:lnSpc>
              <a:spcBef>
                <a:spcPts val="0"/>
              </a:spcBef>
              <a:spcAft>
                <a:spcPts val="0"/>
              </a:spcAft>
              <a:buClrTx/>
              <a:buSzTx/>
              <a:buFontTx/>
              <a:buNone/>
              <a:tabLst/>
              <a:defRPr/>
            </a:pPr>
            <a:endParaRPr kumimoji="0" lang="en-US" sz="1799" b="1" i="0" u="none" strike="noStrike" kern="1200" cap="none" spc="0" normalizeH="0" baseline="0" noProof="0" dirty="0">
              <a:ln>
                <a:noFill/>
              </a:ln>
              <a:solidFill>
                <a:srgbClr val="FFFFFF"/>
              </a:solidFill>
              <a:effectLst/>
              <a:uLnTx/>
              <a:uFillTx/>
              <a:latin typeface="Arial" panose="020B0604020202020204"/>
              <a:ea typeface="+mn-ea"/>
              <a:cs typeface="Arial" charset="0"/>
            </a:endParaRPr>
          </a:p>
        </p:txBody>
      </p:sp>
      <p:sp>
        <p:nvSpPr>
          <p:cNvPr id="13" name="AutoShape 4">
            <a:extLst>
              <a:ext uri="{FF2B5EF4-FFF2-40B4-BE49-F238E27FC236}">
                <a16:creationId xmlns:a16="http://schemas.microsoft.com/office/drawing/2014/main" xmlns="" id="{44C61FA3-B671-4289-9759-F226A4D71C0B}"/>
              </a:ext>
            </a:extLst>
          </p:cNvPr>
          <p:cNvSpPr>
            <a:spLocks noChangeAspect="1" noChangeArrowheads="1"/>
          </p:cNvSpPr>
          <p:nvPr userDrawn="1"/>
        </p:nvSpPr>
        <p:spPr bwMode="auto">
          <a:xfrm flipH="1">
            <a:off x="2102571" y="5639234"/>
            <a:ext cx="2102572" cy="1217873"/>
          </a:xfrm>
          <a:prstGeom prst="rtTriangle">
            <a:avLst/>
          </a:prstGeom>
          <a:solidFill>
            <a:schemeClr val="bg1"/>
          </a:solidFill>
          <a:ln>
            <a:solidFill>
              <a:schemeClr val="bg1"/>
            </a:solid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 name="Text Placeholder 3">
            <a:extLst>
              <a:ext uri="{FF2B5EF4-FFF2-40B4-BE49-F238E27FC236}">
                <a16:creationId xmlns:a16="http://schemas.microsoft.com/office/drawing/2014/main" xmlns="" id="{ED0EAC1D-C901-4858-A756-4CE03BC3568E}"/>
              </a:ext>
            </a:extLst>
          </p:cNvPr>
          <p:cNvSpPr>
            <a:spLocks noGrp="1"/>
          </p:cNvSpPr>
          <p:nvPr>
            <p:ph type="body" sz="quarter" idx="10" hasCustomPrompt="1"/>
          </p:nvPr>
        </p:nvSpPr>
        <p:spPr>
          <a:xfrm>
            <a:off x="4726025" y="1401318"/>
            <a:ext cx="6965913" cy="365760"/>
          </a:xfrm>
        </p:spPr>
        <p:txBody>
          <a:bodyPr/>
          <a:lstStyle>
            <a:lvl1pPr marL="0" indent="0">
              <a:buNone/>
              <a:defRPr sz="2399">
                <a:solidFill>
                  <a:schemeClr val="accent1"/>
                </a:solidFill>
              </a:defRPr>
            </a:lvl1pPr>
          </a:lstStyle>
          <a:p>
            <a:pPr lvl="0"/>
            <a:r>
              <a:rPr lang="en-US" dirty="0"/>
              <a:t>Click to enter subhead</a:t>
            </a:r>
          </a:p>
        </p:txBody>
      </p:sp>
      <p:sp>
        <p:nvSpPr>
          <p:cNvPr id="2" name="Title 1">
            <a:extLst>
              <a:ext uri="{FF2B5EF4-FFF2-40B4-BE49-F238E27FC236}">
                <a16:creationId xmlns:a16="http://schemas.microsoft.com/office/drawing/2014/main" xmlns="" id="{A5CB2C8C-BBC3-4CB4-A679-24462238F407}"/>
              </a:ext>
            </a:extLst>
          </p:cNvPr>
          <p:cNvSpPr>
            <a:spLocks noGrp="1"/>
          </p:cNvSpPr>
          <p:nvPr>
            <p:ph type="title" hasCustomPrompt="1"/>
          </p:nvPr>
        </p:nvSpPr>
        <p:spPr>
          <a:xfrm>
            <a:off x="457080" y="457200"/>
            <a:ext cx="3135575" cy="795528"/>
          </a:xfrm>
        </p:spPr>
        <p:txBody>
          <a:bodyPr/>
          <a:lstStyle>
            <a:lvl1pPr>
              <a:defRPr>
                <a:solidFill>
                  <a:schemeClr val="bg2"/>
                </a:solidFill>
              </a:defRPr>
            </a:lvl1pPr>
          </a:lstStyle>
          <a:p>
            <a:r>
              <a:rPr lang="en-US" dirty="0"/>
              <a:t>Click to enter headline</a:t>
            </a:r>
          </a:p>
        </p:txBody>
      </p:sp>
      <p:sp>
        <p:nvSpPr>
          <p:cNvPr id="9" name="Date Placeholder 3">
            <a:extLst>
              <a:ext uri="{FF2B5EF4-FFF2-40B4-BE49-F238E27FC236}">
                <a16:creationId xmlns:a16="http://schemas.microsoft.com/office/drawing/2014/main" xmlns=""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ZEBRA TECHNOLOGIES</a:t>
            </a:r>
          </a:p>
        </p:txBody>
      </p:sp>
      <p:sp>
        <p:nvSpPr>
          <p:cNvPr id="8" name="Slide Number Placeholder 2">
            <a:extLst>
              <a:ext uri="{FF2B5EF4-FFF2-40B4-BE49-F238E27FC236}">
                <a16:creationId xmlns:a16="http://schemas.microsoft.com/office/drawing/2014/main" xmlns="" id="{99C08C2D-7CCE-4A11-B9EC-7E9749E86557}"/>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dirty="0">
              <a:solidFill>
                <a:srgbClr val="000000"/>
              </a:solidFill>
              <a:latin typeface="Arial" panose="020B0604020202020204"/>
              <a:ea typeface="+mn-ea"/>
            </a:endParaRPr>
          </a:p>
        </p:txBody>
      </p:sp>
      <p:sp>
        <p:nvSpPr>
          <p:cNvPr id="5" name="Text Placeholder 4">
            <a:extLst>
              <a:ext uri="{FF2B5EF4-FFF2-40B4-BE49-F238E27FC236}">
                <a16:creationId xmlns:a16="http://schemas.microsoft.com/office/drawing/2014/main" xmlns="" id="{E0C5763B-C6C4-4101-B565-E3A3353174B6}"/>
              </a:ext>
            </a:extLst>
          </p:cNvPr>
          <p:cNvSpPr>
            <a:spLocks noGrp="1"/>
          </p:cNvSpPr>
          <p:nvPr>
            <p:ph type="body" sz="quarter" idx="12" hasCustomPrompt="1"/>
          </p:nvPr>
        </p:nvSpPr>
        <p:spPr>
          <a:xfrm>
            <a:off x="4726154" y="457200"/>
            <a:ext cx="6965913" cy="795528"/>
          </a:xfrm>
        </p:spPr>
        <p:txBody>
          <a:bodyPr/>
          <a:lstStyle>
            <a:lvl1pPr marL="0" indent="0">
              <a:buNone/>
              <a:defRPr sz="2799"/>
            </a:lvl1pPr>
          </a:lstStyle>
          <a:p>
            <a:pPr lvl="0"/>
            <a:r>
              <a:rPr lang="en-US" dirty="0"/>
              <a:t>Click to enter headline</a:t>
            </a:r>
          </a:p>
        </p:txBody>
      </p:sp>
      <p:sp>
        <p:nvSpPr>
          <p:cNvPr id="14" name="Date Placeholder 3">
            <a:extLst>
              <a:ext uri="{FF2B5EF4-FFF2-40B4-BE49-F238E27FC236}">
                <a16:creationId xmlns:a16="http://schemas.microsoft.com/office/drawing/2014/main" xmlns="" id="{DDD45756-9F9A-4024-8679-58D406BDF8AF}"/>
              </a:ext>
            </a:extLst>
          </p:cNvPr>
          <p:cNvSpPr txBox="1">
            <a:spLocks/>
          </p:cNvSpPr>
          <p:nvPr userDrawn="1"/>
        </p:nvSpPr>
        <p:spPr>
          <a:xfrm>
            <a:off x="-1580" y="6400918"/>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7" name="Text Placeholder 6">
            <a:extLst>
              <a:ext uri="{FF2B5EF4-FFF2-40B4-BE49-F238E27FC236}">
                <a16:creationId xmlns:a16="http://schemas.microsoft.com/office/drawing/2014/main" xmlns="" id="{D1C78788-8B9F-401C-8E79-E3B3BD414267}"/>
              </a:ext>
            </a:extLst>
          </p:cNvPr>
          <p:cNvSpPr>
            <a:spLocks noGrp="1"/>
          </p:cNvSpPr>
          <p:nvPr>
            <p:ph type="body" sz="quarter" idx="13"/>
          </p:nvPr>
        </p:nvSpPr>
        <p:spPr>
          <a:xfrm>
            <a:off x="4725988" y="2304288"/>
            <a:ext cx="6965950" cy="4096512"/>
          </a:xfrm>
        </p:spPr>
        <p:txBody>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7463138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ontent-1col-Graphics-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E05120B3-A679-4361-BBE5-B44731CBB86A}"/>
              </a:ext>
            </a:extLst>
          </p:cNvPr>
          <p:cNvSpPr/>
          <p:nvPr userDrawn="1"/>
        </p:nvSpPr>
        <p:spPr>
          <a:xfrm>
            <a:off x="-1" y="3326"/>
            <a:ext cx="4205145" cy="6865356"/>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121867" tIns="0" rIns="121867" bIns="0" rtlCol="0" anchor="ctr"/>
          <a:lstStyle/>
          <a:p>
            <a:pPr marL="0" marR="0" lvl="0" indent="0" algn="ctr" defTabSz="914126" rtl="0" eaLnBrk="1" fontAlgn="auto" latinLnBrk="0" hangingPunct="1">
              <a:lnSpc>
                <a:spcPct val="80000"/>
              </a:lnSpc>
              <a:spcBef>
                <a:spcPts val="0"/>
              </a:spcBef>
              <a:spcAft>
                <a:spcPts val="0"/>
              </a:spcAft>
              <a:buClrTx/>
              <a:buSzTx/>
              <a:buFontTx/>
              <a:buNone/>
              <a:tabLst/>
              <a:defRPr/>
            </a:pPr>
            <a:endParaRPr kumimoji="0" lang="en-US" sz="1799" b="1" i="0" u="none" strike="noStrike" kern="1200" cap="none" spc="0" normalizeH="0" baseline="0" noProof="0" dirty="0">
              <a:ln>
                <a:noFill/>
              </a:ln>
              <a:solidFill>
                <a:srgbClr val="FFFFFF"/>
              </a:solidFill>
              <a:effectLst/>
              <a:uLnTx/>
              <a:uFillTx/>
              <a:latin typeface="Arial" panose="020B0604020202020204"/>
              <a:ea typeface="+mn-ea"/>
              <a:cs typeface="Arial" charset="0"/>
            </a:endParaRPr>
          </a:p>
        </p:txBody>
      </p:sp>
      <p:sp>
        <p:nvSpPr>
          <p:cNvPr id="13" name="AutoShape 4">
            <a:extLst>
              <a:ext uri="{FF2B5EF4-FFF2-40B4-BE49-F238E27FC236}">
                <a16:creationId xmlns:a16="http://schemas.microsoft.com/office/drawing/2014/main" xmlns="" id="{44C61FA3-B671-4289-9759-F226A4D71C0B}"/>
              </a:ext>
            </a:extLst>
          </p:cNvPr>
          <p:cNvSpPr>
            <a:spLocks noChangeAspect="1" noChangeArrowheads="1"/>
          </p:cNvSpPr>
          <p:nvPr userDrawn="1"/>
        </p:nvSpPr>
        <p:spPr bwMode="auto">
          <a:xfrm flipH="1">
            <a:off x="2097955" y="5636801"/>
            <a:ext cx="2102572" cy="1217873"/>
          </a:xfrm>
          <a:prstGeom prst="rtTriangle">
            <a:avLst/>
          </a:prstGeom>
          <a:solidFill>
            <a:schemeClr val="bg1"/>
          </a:solidFill>
          <a:ln>
            <a:solidFill>
              <a:schemeClr val="bg1"/>
            </a:solid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 name="Text Placeholder 3">
            <a:extLst>
              <a:ext uri="{FF2B5EF4-FFF2-40B4-BE49-F238E27FC236}">
                <a16:creationId xmlns:a16="http://schemas.microsoft.com/office/drawing/2014/main" xmlns="" id="{ED0EAC1D-C901-4858-A756-4CE03BC3568E}"/>
              </a:ext>
            </a:extLst>
          </p:cNvPr>
          <p:cNvSpPr>
            <a:spLocks noGrp="1"/>
          </p:cNvSpPr>
          <p:nvPr>
            <p:ph type="body" sz="quarter" idx="10" hasCustomPrompt="1"/>
          </p:nvPr>
        </p:nvSpPr>
        <p:spPr>
          <a:xfrm>
            <a:off x="4726217" y="1389888"/>
            <a:ext cx="6965913" cy="365760"/>
          </a:xfrm>
        </p:spPr>
        <p:txBody>
          <a:bodyPr/>
          <a:lstStyle>
            <a:lvl1pPr marL="0" indent="0">
              <a:buNone/>
              <a:defRPr sz="2399">
                <a:solidFill>
                  <a:schemeClr val="accent1"/>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xmlns=""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ZEBRA TECHNOLOGIES</a:t>
            </a:r>
          </a:p>
        </p:txBody>
      </p:sp>
      <p:sp>
        <p:nvSpPr>
          <p:cNvPr id="8" name="Slide Number Placeholder 2">
            <a:extLst>
              <a:ext uri="{FF2B5EF4-FFF2-40B4-BE49-F238E27FC236}">
                <a16:creationId xmlns:a16="http://schemas.microsoft.com/office/drawing/2014/main" xmlns="" id="{99C08C2D-7CCE-4A11-B9EC-7E9749E86557}"/>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dirty="0">
              <a:solidFill>
                <a:srgbClr val="000000"/>
              </a:solidFill>
              <a:latin typeface="Arial" panose="020B0604020202020204"/>
              <a:ea typeface="+mn-ea"/>
            </a:endParaRPr>
          </a:p>
        </p:txBody>
      </p:sp>
      <p:sp>
        <p:nvSpPr>
          <p:cNvPr id="5" name="Text Placeholder 4">
            <a:extLst>
              <a:ext uri="{FF2B5EF4-FFF2-40B4-BE49-F238E27FC236}">
                <a16:creationId xmlns:a16="http://schemas.microsoft.com/office/drawing/2014/main" xmlns="" id="{E0C5763B-C6C4-4101-B565-E3A3353174B6}"/>
              </a:ext>
            </a:extLst>
          </p:cNvPr>
          <p:cNvSpPr>
            <a:spLocks noGrp="1"/>
          </p:cNvSpPr>
          <p:nvPr>
            <p:ph type="body" sz="quarter" idx="12" hasCustomPrompt="1"/>
          </p:nvPr>
        </p:nvSpPr>
        <p:spPr>
          <a:xfrm>
            <a:off x="4726154" y="457200"/>
            <a:ext cx="6965913" cy="795528"/>
          </a:xfrm>
        </p:spPr>
        <p:txBody>
          <a:bodyPr/>
          <a:lstStyle>
            <a:lvl1pPr marL="0" indent="0">
              <a:buNone/>
              <a:defRPr sz="2799"/>
            </a:lvl1pPr>
          </a:lstStyle>
          <a:p>
            <a:pPr lvl="0"/>
            <a:r>
              <a:rPr lang="en-US" dirty="0"/>
              <a:t>Click to enter headline</a:t>
            </a:r>
          </a:p>
        </p:txBody>
      </p:sp>
      <p:sp>
        <p:nvSpPr>
          <p:cNvPr id="14" name="Date Placeholder 3">
            <a:extLst>
              <a:ext uri="{FF2B5EF4-FFF2-40B4-BE49-F238E27FC236}">
                <a16:creationId xmlns:a16="http://schemas.microsoft.com/office/drawing/2014/main" xmlns="" id="{DDD45756-9F9A-4024-8679-58D406BDF8AF}"/>
              </a:ext>
            </a:extLst>
          </p:cNvPr>
          <p:cNvSpPr txBox="1">
            <a:spLocks/>
          </p:cNvSpPr>
          <p:nvPr userDrawn="1"/>
        </p:nvSpPr>
        <p:spPr>
          <a:xfrm>
            <a:off x="-1580" y="6400918"/>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7" name="Text Placeholder 6">
            <a:extLst>
              <a:ext uri="{FF2B5EF4-FFF2-40B4-BE49-F238E27FC236}">
                <a16:creationId xmlns:a16="http://schemas.microsoft.com/office/drawing/2014/main" xmlns="" id="{D1C78788-8B9F-401C-8E79-E3B3BD414267}"/>
              </a:ext>
            </a:extLst>
          </p:cNvPr>
          <p:cNvSpPr>
            <a:spLocks noGrp="1"/>
          </p:cNvSpPr>
          <p:nvPr>
            <p:ph type="body" sz="quarter" idx="13"/>
          </p:nvPr>
        </p:nvSpPr>
        <p:spPr>
          <a:xfrm>
            <a:off x="4725988" y="2304288"/>
            <a:ext cx="6965950" cy="4096512"/>
          </a:xfrm>
        </p:spPr>
        <p:txBody>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1469711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Content-1col-Graphics-1">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E05120B3-A679-4361-BBE5-B44731CBB86A}"/>
              </a:ext>
            </a:extLst>
          </p:cNvPr>
          <p:cNvSpPr/>
          <p:nvPr userDrawn="1"/>
        </p:nvSpPr>
        <p:spPr>
          <a:xfrm>
            <a:off x="-1" y="3326"/>
            <a:ext cx="4205145" cy="6865356"/>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lIns="121867" tIns="0" rIns="121867" bIns="0" rtlCol="0" anchor="ctr"/>
          <a:lstStyle/>
          <a:p>
            <a:pPr marL="0" marR="0" lvl="0" indent="0" algn="ctr" defTabSz="914126" rtl="0" eaLnBrk="1" fontAlgn="auto" latinLnBrk="0" hangingPunct="1">
              <a:lnSpc>
                <a:spcPct val="80000"/>
              </a:lnSpc>
              <a:spcBef>
                <a:spcPts val="0"/>
              </a:spcBef>
              <a:spcAft>
                <a:spcPts val="0"/>
              </a:spcAft>
              <a:buClrTx/>
              <a:buSzTx/>
              <a:buFontTx/>
              <a:buNone/>
              <a:tabLst/>
              <a:defRPr/>
            </a:pPr>
            <a:endParaRPr kumimoji="0" lang="en-US" sz="1799" b="1" i="0" u="none" strike="noStrike" kern="1200" cap="none" spc="0" normalizeH="0" baseline="0" noProof="0" dirty="0">
              <a:ln>
                <a:noFill/>
              </a:ln>
              <a:solidFill>
                <a:schemeClr val="bg2"/>
              </a:solidFill>
              <a:effectLst/>
              <a:uLnTx/>
              <a:uFillTx/>
              <a:latin typeface="Arial" panose="020B0604020202020204"/>
              <a:ea typeface="+mn-ea"/>
              <a:cs typeface="Arial" charset="0"/>
            </a:endParaRPr>
          </a:p>
        </p:txBody>
      </p:sp>
      <p:sp>
        <p:nvSpPr>
          <p:cNvPr id="13" name="AutoShape 4">
            <a:extLst>
              <a:ext uri="{FF2B5EF4-FFF2-40B4-BE49-F238E27FC236}">
                <a16:creationId xmlns:a16="http://schemas.microsoft.com/office/drawing/2014/main" xmlns="" id="{44C61FA3-B671-4289-9759-F226A4D71C0B}"/>
              </a:ext>
            </a:extLst>
          </p:cNvPr>
          <p:cNvSpPr>
            <a:spLocks noChangeAspect="1" noChangeArrowheads="1"/>
          </p:cNvSpPr>
          <p:nvPr userDrawn="1"/>
        </p:nvSpPr>
        <p:spPr bwMode="auto">
          <a:xfrm flipH="1">
            <a:off x="2099296" y="5636801"/>
            <a:ext cx="2102572" cy="1217873"/>
          </a:xfrm>
          <a:prstGeom prst="rtTriangle">
            <a:avLst/>
          </a:prstGeom>
          <a:solidFill>
            <a:schemeClr val="bg1"/>
          </a:solidFill>
          <a:ln>
            <a:solidFill>
              <a:schemeClr val="bg1"/>
            </a:solid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4" name="Text Placeholder 3">
            <a:extLst>
              <a:ext uri="{FF2B5EF4-FFF2-40B4-BE49-F238E27FC236}">
                <a16:creationId xmlns:a16="http://schemas.microsoft.com/office/drawing/2014/main" xmlns="" id="{ED0EAC1D-C901-4858-A756-4CE03BC3568E}"/>
              </a:ext>
            </a:extLst>
          </p:cNvPr>
          <p:cNvSpPr>
            <a:spLocks noGrp="1"/>
          </p:cNvSpPr>
          <p:nvPr>
            <p:ph type="body" sz="quarter" idx="10" hasCustomPrompt="1"/>
          </p:nvPr>
        </p:nvSpPr>
        <p:spPr>
          <a:xfrm>
            <a:off x="4726217" y="1389888"/>
            <a:ext cx="6965913" cy="365760"/>
          </a:xfrm>
        </p:spPr>
        <p:txBody>
          <a:bodyPr/>
          <a:lstStyle>
            <a:lvl1pPr marL="0" indent="0">
              <a:buNone/>
              <a:defRPr sz="2399">
                <a:solidFill>
                  <a:schemeClr val="accent1"/>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xmlns=""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rPr>
              <a:t>ZEBRA TECHNOLOGIES</a:t>
            </a:r>
          </a:p>
        </p:txBody>
      </p:sp>
      <p:sp>
        <p:nvSpPr>
          <p:cNvPr id="8" name="Slide Number Placeholder 2">
            <a:extLst>
              <a:ext uri="{FF2B5EF4-FFF2-40B4-BE49-F238E27FC236}">
                <a16:creationId xmlns:a16="http://schemas.microsoft.com/office/drawing/2014/main" xmlns="" id="{99C08C2D-7CCE-4A11-B9EC-7E9749E86557}"/>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latin typeface="Arial" panose="020B0604020202020204"/>
                <a:ea typeface="+mn-ea"/>
              </a:rPr>
              <a:pPr defTabSz="914126" fontAlgn="auto">
                <a:spcBef>
                  <a:spcPts val="0"/>
                </a:spcBef>
                <a:spcAft>
                  <a:spcPts val="0"/>
                </a:spcAft>
              </a:pPr>
              <a:t>‹#›</a:t>
            </a:fld>
            <a:endParaRPr lang="en-US" dirty="0">
              <a:latin typeface="Arial" panose="020B0604020202020204"/>
              <a:ea typeface="+mn-ea"/>
            </a:endParaRPr>
          </a:p>
        </p:txBody>
      </p:sp>
      <p:sp>
        <p:nvSpPr>
          <p:cNvPr id="5" name="Text Placeholder 4">
            <a:extLst>
              <a:ext uri="{FF2B5EF4-FFF2-40B4-BE49-F238E27FC236}">
                <a16:creationId xmlns:a16="http://schemas.microsoft.com/office/drawing/2014/main" xmlns="" id="{E0C5763B-C6C4-4101-B565-E3A3353174B6}"/>
              </a:ext>
            </a:extLst>
          </p:cNvPr>
          <p:cNvSpPr>
            <a:spLocks noGrp="1"/>
          </p:cNvSpPr>
          <p:nvPr>
            <p:ph type="body" sz="quarter" idx="12" hasCustomPrompt="1"/>
          </p:nvPr>
        </p:nvSpPr>
        <p:spPr>
          <a:xfrm>
            <a:off x="4726154" y="457200"/>
            <a:ext cx="6965913" cy="795528"/>
          </a:xfrm>
        </p:spPr>
        <p:txBody>
          <a:bodyPr/>
          <a:lstStyle>
            <a:lvl1pPr marL="0" indent="0">
              <a:buNone/>
              <a:defRPr sz="2799"/>
            </a:lvl1pPr>
          </a:lstStyle>
          <a:p>
            <a:pPr lvl="0"/>
            <a:r>
              <a:rPr lang="en-US" dirty="0"/>
              <a:t>Click to enter headline</a:t>
            </a:r>
          </a:p>
        </p:txBody>
      </p:sp>
      <p:sp>
        <p:nvSpPr>
          <p:cNvPr id="14" name="Date Placeholder 3">
            <a:extLst>
              <a:ext uri="{FF2B5EF4-FFF2-40B4-BE49-F238E27FC236}">
                <a16:creationId xmlns:a16="http://schemas.microsoft.com/office/drawing/2014/main" xmlns="" id="{DDD45756-9F9A-4024-8679-58D406BDF8AF}"/>
              </a:ext>
            </a:extLst>
          </p:cNvPr>
          <p:cNvSpPr txBox="1">
            <a:spLocks/>
          </p:cNvSpPr>
          <p:nvPr userDrawn="1"/>
        </p:nvSpPr>
        <p:spPr>
          <a:xfrm>
            <a:off x="-1580" y="6400918"/>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7" name="Text Placeholder 6">
            <a:extLst>
              <a:ext uri="{FF2B5EF4-FFF2-40B4-BE49-F238E27FC236}">
                <a16:creationId xmlns:a16="http://schemas.microsoft.com/office/drawing/2014/main" xmlns="" id="{D1C78788-8B9F-401C-8E79-E3B3BD414267}"/>
              </a:ext>
            </a:extLst>
          </p:cNvPr>
          <p:cNvSpPr>
            <a:spLocks noGrp="1"/>
          </p:cNvSpPr>
          <p:nvPr>
            <p:ph type="body" sz="quarter" idx="13"/>
          </p:nvPr>
        </p:nvSpPr>
        <p:spPr>
          <a:xfrm>
            <a:off x="4725988" y="2304288"/>
            <a:ext cx="6965950" cy="4096512"/>
          </a:xfrm>
        </p:spPr>
        <p:txBody>
          <a:bodyPr/>
          <a:lstStyle/>
          <a:p>
            <a:pPr lvl="0"/>
            <a:r>
              <a:rPr lang="en-US" dirty="0"/>
              <a:t>Edit Master text styles</a:t>
            </a:r>
          </a:p>
          <a:p>
            <a:pPr lvl="1"/>
            <a:r>
              <a:rPr lang="en-US" dirty="0"/>
              <a:t>Second level</a:t>
            </a:r>
          </a:p>
          <a:p>
            <a:pPr lvl="2"/>
            <a:r>
              <a:rPr lang="en-US" dirty="0"/>
              <a:t>Third level</a:t>
            </a:r>
          </a:p>
        </p:txBody>
      </p:sp>
      <p:sp>
        <p:nvSpPr>
          <p:cNvPr id="10" name="Text Placeholder 4">
            <a:extLst>
              <a:ext uri="{FF2B5EF4-FFF2-40B4-BE49-F238E27FC236}">
                <a16:creationId xmlns:a16="http://schemas.microsoft.com/office/drawing/2014/main" xmlns="" id="{E6DD18A6-062E-46C5-BB17-D8BFFE03BEA4}"/>
              </a:ext>
            </a:extLst>
          </p:cNvPr>
          <p:cNvSpPr>
            <a:spLocks noGrp="1"/>
          </p:cNvSpPr>
          <p:nvPr>
            <p:ph type="body" sz="quarter" idx="14" hasCustomPrompt="1"/>
          </p:nvPr>
        </p:nvSpPr>
        <p:spPr>
          <a:xfrm>
            <a:off x="457201" y="457200"/>
            <a:ext cx="3235124" cy="795528"/>
          </a:xfrm>
        </p:spPr>
        <p:txBody>
          <a:bodyPr/>
          <a:lstStyle>
            <a:lvl1pPr marL="0" indent="0">
              <a:buNone/>
              <a:defRPr sz="2799">
                <a:solidFill>
                  <a:schemeClr val="bg2"/>
                </a:solidFill>
              </a:defRPr>
            </a:lvl1pPr>
          </a:lstStyle>
          <a:p>
            <a:pPr lvl="0"/>
            <a:r>
              <a:rPr lang="en-US" dirty="0"/>
              <a:t>Click to enter headline</a:t>
            </a:r>
          </a:p>
        </p:txBody>
      </p:sp>
    </p:spTree>
    <p:extLst>
      <p:ext uri="{BB962C8B-B14F-4D97-AF65-F5344CB8AC3E}">
        <p14:creationId xmlns:p14="http://schemas.microsoft.com/office/powerpoint/2010/main" val="2187473153"/>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1col-Graphics-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CB2C8C-BBC3-4CB4-A679-24462238F407}"/>
              </a:ext>
            </a:extLst>
          </p:cNvPr>
          <p:cNvSpPr>
            <a:spLocks noGrp="1"/>
          </p:cNvSpPr>
          <p:nvPr>
            <p:ph type="title" hasCustomPrompt="1"/>
          </p:nvPr>
        </p:nvSpPr>
        <p:spPr>
          <a:xfrm>
            <a:off x="457081" y="457200"/>
            <a:ext cx="8574838"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xmlns="" id="{ED0EAC1D-C901-4858-A756-4CE03BC3568E}"/>
              </a:ext>
            </a:extLst>
          </p:cNvPr>
          <p:cNvSpPr>
            <a:spLocks noGrp="1"/>
          </p:cNvSpPr>
          <p:nvPr>
            <p:ph type="body" sz="quarter" idx="10" hasCustomPrompt="1"/>
          </p:nvPr>
        </p:nvSpPr>
        <p:spPr>
          <a:xfrm>
            <a:off x="457081" y="932688"/>
            <a:ext cx="8574838" cy="365760"/>
          </a:xfrm>
        </p:spPr>
        <p:txBody>
          <a:bodyPr/>
          <a:lstStyle>
            <a:lvl1pPr marL="0" indent="0">
              <a:buNone/>
              <a:defRPr sz="2399">
                <a:solidFill>
                  <a:schemeClr val="accent1"/>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xmlns=""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7" name="Rectangle 6">
            <a:extLst>
              <a:ext uri="{FF2B5EF4-FFF2-40B4-BE49-F238E27FC236}">
                <a16:creationId xmlns:a16="http://schemas.microsoft.com/office/drawing/2014/main" xmlns="" id="{49205721-C91A-437D-9E47-2408E1F72CAE}"/>
              </a:ext>
            </a:extLst>
          </p:cNvPr>
          <p:cNvSpPr/>
          <p:nvPr userDrawn="1"/>
        </p:nvSpPr>
        <p:spPr>
          <a:xfrm>
            <a:off x="10281372" y="457201"/>
            <a:ext cx="1904279" cy="6400800"/>
          </a:xfrm>
          <a:prstGeom prst="rect">
            <a:avLst/>
          </a:prstGeom>
          <a:solidFill>
            <a:srgbClr val="000000"/>
          </a:solidFill>
          <a:ln w="9525" cap="flat" cmpd="sng" algn="ctr">
            <a:noFill/>
            <a:prstDash val="solid"/>
          </a:ln>
          <a:effectLst/>
        </p:spPr>
        <p:txBody>
          <a:bodyPr lIns="121867" tIns="0" rIns="121867" bIns="0" rtlCol="0" anchor="ctr"/>
          <a:lstStyle/>
          <a:p>
            <a:pPr marL="0" marR="0" lvl="0" indent="0" algn="ctr" defTabSz="914126" rtl="0"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11" name="AutoShape 4">
            <a:extLst>
              <a:ext uri="{FF2B5EF4-FFF2-40B4-BE49-F238E27FC236}">
                <a16:creationId xmlns:a16="http://schemas.microsoft.com/office/drawing/2014/main" xmlns="" id="{A993D291-07E9-4C4D-A516-DFA6210DB7A2}"/>
              </a:ext>
            </a:extLst>
          </p:cNvPr>
          <p:cNvSpPr>
            <a:spLocks noChangeAspect="1" noChangeArrowheads="1"/>
          </p:cNvSpPr>
          <p:nvPr userDrawn="1"/>
        </p:nvSpPr>
        <p:spPr bwMode="auto">
          <a:xfrm flipH="1">
            <a:off x="7913401" y="5486400"/>
            <a:ext cx="2367971" cy="1371600"/>
          </a:xfrm>
          <a:prstGeom prst="rtTriangle">
            <a:avLst/>
          </a:prstGeom>
          <a:solidFill>
            <a:srgbClr val="CCCCCD"/>
          </a:solidFill>
          <a:ln>
            <a:no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S PGothic" pitchFamily="34" charset="-128"/>
              <a:cs typeface="+mn-cs"/>
            </a:endParaRPr>
          </a:p>
        </p:txBody>
      </p:sp>
      <p:sp>
        <p:nvSpPr>
          <p:cNvPr id="12" name="AutoShape 4">
            <a:extLst>
              <a:ext uri="{FF2B5EF4-FFF2-40B4-BE49-F238E27FC236}">
                <a16:creationId xmlns:a16="http://schemas.microsoft.com/office/drawing/2014/main" xmlns="" id="{99E04FAB-E76C-4262-B9A3-5A1C48CC15BE}"/>
              </a:ext>
            </a:extLst>
          </p:cNvPr>
          <p:cNvSpPr>
            <a:spLocks noChangeAspect="1" noChangeArrowheads="1"/>
          </p:cNvSpPr>
          <p:nvPr userDrawn="1"/>
        </p:nvSpPr>
        <p:spPr bwMode="auto">
          <a:xfrm flipV="1">
            <a:off x="10270489" y="456074"/>
            <a:ext cx="1919740" cy="1111971"/>
          </a:xfrm>
          <a:prstGeom prst="rtTriangle">
            <a:avLst/>
          </a:prstGeom>
          <a:solidFill>
            <a:schemeClr val="bg1"/>
          </a:solidFill>
          <a:ln>
            <a:solidFill>
              <a:schemeClr val="bg1"/>
            </a:solidFill>
          </a:ln>
          <a:effectLst/>
        </p:spPr>
        <p:txBody>
          <a:bodyPr vert="horz" wrap="square" lIns="36556" tIns="36556" rIns="36556" bIns="36556" numCol="1" anchor="t" anchorCtr="0" compatLnSpc="1">
            <a:prstTxWarp prst="textNoShape">
              <a:avLst/>
            </a:prstTxWarp>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 name="Text Placeholder 4">
            <a:extLst>
              <a:ext uri="{FF2B5EF4-FFF2-40B4-BE49-F238E27FC236}">
                <a16:creationId xmlns:a16="http://schemas.microsoft.com/office/drawing/2014/main" xmlns="" id="{4F4EBE60-5CC1-4AA0-8D1C-B0A0F5DF748D}"/>
              </a:ext>
            </a:extLst>
          </p:cNvPr>
          <p:cNvSpPr>
            <a:spLocks noGrp="1"/>
          </p:cNvSpPr>
          <p:nvPr>
            <p:ph type="body" sz="quarter" idx="11"/>
          </p:nvPr>
        </p:nvSpPr>
        <p:spPr>
          <a:xfrm>
            <a:off x="457200" y="1691640"/>
            <a:ext cx="8577072" cy="4050792"/>
          </a:xfrm>
        </p:spPr>
        <p:txBody>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3943213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1col-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CB2C8C-BBC3-4CB4-A679-24462238F407}"/>
              </a:ext>
            </a:extLst>
          </p:cNvPr>
          <p:cNvSpPr>
            <a:spLocks noGrp="1"/>
          </p:cNvSpPr>
          <p:nvPr>
            <p:ph type="title" hasCustomPrompt="1"/>
          </p:nvPr>
        </p:nvSpPr>
        <p:spPr>
          <a:xfrm>
            <a:off x="457081" y="457200"/>
            <a:ext cx="11225908"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xmlns="" id="{ED0EAC1D-C901-4858-A756-4CE03BC3568E}"/>
              </a:ext>
            </a:extLst>
          </p:cNvPr>
          <p:cNvSpPr>
            <a:spLocks noGrp="1"/>
          </p:cNvSpPr>
          <p:nvPr>
            <p:ph type="body" sz="quarter" idx="10" hasCustomPrompt="1"/>
          </p:nvPr>
        </p:nvSpPr>
        <p:spPr>
          <a:xfrm>
            <a:off x="457081" y="932688"/>
            <a:ext cx="11225908" cy="365760"/>
          </a:xfrm>
        </p:spPr>
        <p:txBody>
          <a:bodyPr/>
          <a:lstStyle>
            <a:lvl1pPr marL="0" indent="0">
              <a:buNone/>
              <a:defRPr sz="2399">
                <a:solidFill>
                  <a:schemeClr val="accent1"/>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xmlns=""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8" name="Slide Number Placeholder 2">
            <a:extLst>
              <a:ext uri="{FF2B5EF4-FFF2-40B4-BE49-F238E27FC236}">
                <a16:creationId xmlns:a16="http://schemas.microsoft.com/office/drawing/2014/main" xmlns="" id="{99C08C2D-7CCE-4A11-B9EC-7E9749E86557}"/>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FFFFFF"/>
                </a:solidFill>
                <a:latin typeface="Arial" panose="020B0604020202020204"/>
                <a:ea typeface="+mn-ea"/>
              </a:rPr>
              <a:pPr defTabSz="914126" fontAlgn="auto">
                <a:spcBef>
                  <a:spcPts val="0"/>
                </a:spcBef>
                <a:spcAft>
                  <a:spcPts val="0"/>
                </a:spcAft>
              </a:pPr>
              <a:t>‹#›</a:t>
            </a:fld>
            <a:endParaRPr lang="en-US" dirty="0">
              <a:solidFill>
                <a:srgbClr val="FFFFFF"/>
              </a:solidFill>
              <a:latin typeface="Arial" panose="020B0604020202020204"/>
              <a:ea typeface="+mn-ea"/>
            </a:endParaRPr>
          </a:p>
        </p:txBody>
      </p:sp>
      <p:sp>
        <p:nvSpPr>
          <p:cNvPr id="5" name="Text Placeholder 4">
            <a:extLst>
              <a:ext uri="{FF2B5EF4-FFF2-40B4-BE49-F238E27FC236}">
                <a16:creationId xmlns:a16="http://schemas.microsoft.com/office/drawing/2014/main" xmlns="" id="{A619DAAC-A724-45DF-B432-52FDA19FFE93}"/>
              </a:ext>
            </a:extLst>
          </p:cNvPr>
          <p:cNvSpPr>
            <a:spLocks noGrp="1"/>
          </p:cNvSpPr>
          <p:nvPr>
            <p:ph type="body" sz="quarter" idx="11"/>
          </p:nvPr>
        </p:nvSpPr>
        <p:spPr>
          <a:xfrm>
            <a:off x="457199" y="1692275"/>
            <a:ext cx="11274552" cy="464515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952529052"/>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1col-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CB2C8C-BBC3-4CB4-A679-24462238F407}"/>
              </a:ext>
            </a:extLst>
          </p:cNvPr>
          <p:cNvSpPr>
            <a:spLocks noGrp="1"/>
          </p:cNvSpPr>
          <p:nvPr>
            <p:ph type="title" hasCustomPrompt="1"/>
          </p:nvPr>
        </p:nvSpPr>
        <p:spPr>
          <a:xfrm>
            <a:off x="457081" y="457200"/>
            <a:ext cx="11225908"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xmlns="" id="{ED0EAC1D-C901-4858-A756-4CE03BC3568E}"/>
              </a:ext>
            </a:extLst>
          </p:cNvPr>
          <p:cNvSpPr>
            <a:spLocks noGrp="1"/>
          </p:cNvSpPr>
          <p:nvPr>
            <p:ph type="body" sz="quarter" idx="10" hasCustomPrompt="1"/>
          </p:nvPr>
        </p:nvSpPr>
        <p:spPr>
          <a:xfrm>
            <a:off x="457081" y="932688"/>
            <a:ext cx="11225908" cy="365760"/>
          </a:xfrm>
        </p:spPr>
        <p:txBody>
          <a:bodyPr/>
          <a:lstStyle>
            <a:lvl1pPr marL="0" indent="0">
              <a:buNone/>
              <a:defRPr sz="2399">
                <a:solidFill>
                  <a:schemeClr val="accent1"/>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xmlns=""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8" name="Slide Number Placeholder 2">
            <a:extLst>
              <a:ext uri="{FF2B5EF4-FFF2-40B4-BE49-F238E27FC236}">
                <a16:creationId xmlns:a16="http://schemas.microsoft.com/office/drawing/2014/main" xmlns="" id="{99C08C2D-7CCE-4A11-B9EC-7E9749E86557}"/>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dirty="0">
              <a:solidFill>
                <a:srgbClr val="000000"/>
              </a:solidFill>
              <a:latin typeface="Arial" panose="020B0604020202020204"/>
              <a:ea typeface="+mn-ea"/>
            </a:endParaRPr>
          </a:p>
        </p:txBody>
      </p:sp>
      <p:sp>
        <p:nvSpPr>
          <p:cNvPr id="5" name="Text Placeholder 4">
            <a:extLst>
              <a:ext uri="{FF2B5EF4-FFF2-40B4-BE49-F238E27FC236}">
                <a16:creationId xmlns:a16="http://schemas.microsoft.com/office/drawing/2014/main" xmlns="" id="{92DE35B7-CA20-455C-8BD1-F0C6854E20BC}"/>
              </a:ext>
            </a:extLst>
          </p:cNvPr>
          <p:cNvSpPr>
            <a:spLocks noGrp="1"/>
          </p:cNvSpPr>
          <p:nvPr>
            <p:ph type="body" sz="quarter" idx="11"/>
          </p:nvPr>
        </p:nvSpPr>
        <p:spPr>
          <a:xfrm>
            <a:off x="457199" y="1606550"/>
            <a:ext cx="11274552" cy="4645152"/>
          </a:xfrm>
        </p:spPr>
        <p:txBody>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0695603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2col-5D-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CB2C8C-BBC3-4CB4-A679-24462238F407}"/>
              </a:ext>
            </a:extLst>
          </p:cNvPr>
          <p:cNvSpPr>
            <a:spLocks noGrp="1"/>
          </p:cNvSpPr>
          <p:nvPr>
            <p:ph type="title" hasCustomPrompt="1"/>
          </p:nvPr>
        </p:nvSpPr>
        <p:spPr>
          <a:xfrm>
            <a:off x="457081" y="457200"/>
            <a:ext cx="11061359"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xmlns="" id="{ED0EAC1D-C901-4858-A756-4CE03BC3568E}"/>
              </a:ext>
            </a:extLst>
          </p:cNvPr>
          <p:cNvSpPr>
            <a:spLocks noGrp="1"/>
          </p:cNvSpPr>
          <p:nvPr>
            <p:ph type="body" sz="quarter" idx="10" hasCustomPrompt="1"/>
          </p:nvPr>
        </p:nvSpPr>
        <p:spPr>
          <a:xfrm>
            <a:off x="457081" y="932688"/>
            <a:ext cx="11061359" cy="365760"/>
          </a:xfrm>
        </p:spPr>
        <p:txBody>
          <a:bodyPr/>
          <a:lstStyle>
            <a:lvl1pPr marL="0" indent="0">
              <a:buNone/>
              <a:defRPr sz="2399">
                <a:solidFill>
                  <a:schemeClr val="accent1"/>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xmlns=""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7" name="AutoShape 2">
            <a:extLst>
              <a:ext uri="{FF2B5EF4-FFF2-40B4-BE49-F238E27FC236}">
                <a16:creationId xmlns:a16="http://schemas.microsoft.com/office/drawing/2014/main" xmlns="" id="{3CBA71D9-675A-4F40-94DA-6A30D93681D6}"/>
              </a:ext>
            </a:extLst>
          </p:cNvPr>
          <p:cNvSpPr>
            <a:spLocks noChangeAspect="1" noChangeArrowheads="1"/>
          </p:cNvSpPr>
          <p:nvPr userDrawn="1"/>
        </p:nvSpPr>
        <p:spPr bwMode="auto">
          <a:xfrm flipH="1">
            <a:off x="6092825" y="6340476"/>
            <a:ext cx="6096000" cy="517525"/>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xmlns="" id="{F07CFF4E-29D2-4081-96CD-0F1A47C96F1C}"/>
              </a:ext>
            </a:extLst>
          </p:cNvPr>
          <p:cNvSpPr>
            <a:spLocks noGrp="1"/>
          </p:cNvSpPr>
          <p:nvPr>
            <p:ph type="body" sz="quarter" idx="13"/>
          </p:nvPr>
        </p:nvSpPr>
        <p:spPr>
          <a:xfrm>
            <a:off x="457200" y="1692275"/>
            <a:ext cx="5302250" cy="4306888"/>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12" name="Text Placeholder 11">
            <a:extLst>
              <a:ext uri="{FF2B5EF4-FFF2-40B4-BE49-F238E27FC236}">
                <a16:creationId xmlns:a16="http://schemas.microsoft.com/office/drawing/2014/main" xmlns="" id="{5A7BC684-A3EE-4191-B972-A2D34DC5A202}"/>
              </a:ext>
            </a:extLst>
          </p:cNvPr>
          <p:cNvSpPr>
            <a:spLocks noGrp="1"/>
          </p:cNvSpPr>
          <p:nvPr>
            <p:ph type="body" sz="quarter" idx="14"/>
          </p:nvPr>
        </p:nvSpPr>
        <p:spPr>
          <a:xfrm>
            <a:off x="6217920" y="1692274"/>
            <a:ext cx="5303520" cy="4306887"/>
          </a:xfrm>
        </p:spPr>
        <p:txBody>
          <a:bodyPr/>
          <a:lstStyle>
            <a:lvl1pPr>
              <a:buClr>
                <a:schemeClr val="accent1"/>
              </a:buClr>
              <a:defRPr/>
            </a:lvl1pPr>
            <a:lvl4pPr marL="1371189" indent="0">
              <a:buNone/>
              <a:defRPr/>
            </a:lvl4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292206883"/>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2col-5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CB2C8C-BBC3-4CB4-A679-24462238F407}"/>
              </a:ext>
            </a:extLst>
          </p:cNvPr>
          <p:cNvSpPr>
            <a:spLocks noGrp="1"/>
          </p:cNvSpPr>
          <p:nvPr>
            <p:ph type="title" hasCustomPrompt="1"/>
          </p:nvPr>
        </p:nvSpPr>
        <p:spPr>
          <a:xfrm>
            <a:off x="457081" y="457200"/>
            <a:ext cx="11061359"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xmlns="" id="{ED0EAC1D-C901-4858-A756-4CE03BC3568E}"/>
              </a:ext>
            </a:extLst>
          </p:cNvPr>
          <p:cNvSpPr>
            <a:spLocks noGrp="1"/>
          </p:cNvSpPr>
          <p:nvPr>
            <p:ph type="body" sz="quarter" idx="10" hasCustomPrompt="1"/>
          </p:nvPr>
        </p:nvSpPr>
        <p:spPr>
          <a:xfrm>
            <a:off x="457081" y="932688"/>
            <a:ext cx="11061359" cy="365760"/>
          </a:xfrm>
        </p:spPr>
        <p:txBody>
          <a:bodyPr/>
          <a:lstStyle>
            <a:lvl1pPr marL="0" indent="0">
              <a:buNone/>
              <a:defRPr sz="2399">
                <a:solidFill>
                  <a:schemeClr val="accent1"/>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xmlns=""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7" name="AutoShape 2">
            <a:extLst>
              <a:ext uri="{FF2B5EF4-FFF2-40B4-BE49-F238E27FC236}">
                <a16:creationId xmlns:a16="http://schemas.microsoft.com/office/drawing/2014/main" xmlns="" id="{3CBA71D9-675A-4F40-94DA-6A30D93681D6}"/>
              </a:ext>
            </a:extLst>
          </p:cNvPr>
          <p:cNvSpPr>
            <a:spLocks noChangeAspect="1" noChangeArrowheads="1"/>
          </p:cNvSpPr>
          <p:nvPr userDrawn="1"/>
        </p:nvSpPr>
        <p:spPr bwMode="auto">
          <a:xfrm flipH="1">
            <a:off x="6092825" y="6340476"/>
            <a:ext cx="6096000" cy="517525"/>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xmlns="" id="{B04C270D-AC25-43F5-A58D-73B95D1738A7}"/>
              </a:ext>
            </a:extLst>
          </p:cNvPr>
          <p:cNvSpPr>
            <a:spLocks noGrp="1"/>
          </p:cNvSpPr>
          <p:nvPr>
            <p:ph type="body" sz="quarter" idx="12"/>
          </p:nvPr>
        </p:nvSpPr>
        <p:spPr>
          <a:xfrm>
            <a:off x="6217920" y="1692275"/>
            <a:ext cx="5303520" cy="4306888"/>
          </a:xfrm>
        </p:spPr>
        <p:txBody>
          <a:bodyPr/>
          <a:lstStyle/>
          <a:p>
            <a:pPr lvl="0"/>
            <a:r>
              <a:rPr lang="en-US" dirty="0"/>
              <a:t>Edit Master text styles</a:t>
            </a:r>
          </a:p>
          <a:p>
            <a:pPr lvl="1"/>
            <a:r>
              <a:rPr lang="en-US" dirty="0"/>
              <a:t>Second level</a:t>
            </a:r>
          </a:p>
          <a:p>
            <a:pPr lvl="2"/>
            <a:r>
              <a:rPr lang="en-US" dirty="0"/>
              <a:t>Third level</a:t>
            </a:r>
          </a:p>
        </p:txBody>
      </p:sp>
      <p:sp>
        <p:nvSpPr>
          <p:cNvPr id="12" name="Text Placeholder 11">
            <a:extLst>
              <a:ext uri="{FF2B5EF4-FFF2-40B4-BE49-F238E27FC236}">
                <a16:creationId xmlns:a16="http://schemas.microsoft.com/office/drawing/2014/main" xmlns="" id="{D4D5AFF0-5436-4506-9F1C-AB3E2DBA7D60}"/>
              </a:ext>
            </a:extLst>
          </p:cNvPr>
          <p:cNvSpPr>
            <a:spLocks noGrp="1"/>
          </p:cNvSpPr>
          <p:nvPr>
            <p:ph type="body" sz="quarter" idx="13"/>
          </p:nvPr>
        </p:nvSpPr>
        <p:spPr>
          <a:xfrm>
            <a:off x="457200" y="1692274"/>
            <a:ext cx="5303838" cy="4306824"/>
          </a:xfrm>
        </p:spPr>
        <p:txBody>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63598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ver 2 Whi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xmlns="" id="{61FD817B-144E-4496-8C23-977C7BE2599C}"/>
              </a:ext>
            </a:extLst>
          </p:cNvPr>
          <p:cNvSpPr>
            <a:spLocks noGrp="1"/>
          </p:cNvSpPr>
          <p:nvPr>
            <p:ph type="pic" sz="quarter" idx="11"/>
          </p:nvPr>
        </p:nvSpPr>
        <p:spPr>
          <a:xfrm>
            <a:off x="5437672" y="-11046"/>
            <a:ext cx="6764798" cy="6858000"/>
          </a:xfrm>
          <a:prstGeom prst="rect">
            <a:avLst/>
          </a:prstGeom>
        </p:spPr>
        <p:txBody>
          <a:bodyPr/>
          <a:lstStyle/>
          <a:p>
            <a:r>
              <a:rPr lang="en-US" dirty="0"/>
              <a:t>Click icon to add picture</a:t>
            </a:r>
          </a:p>
        </p:txBody>
      </p:sp>
      <p:sp>
        <p:nvSpPr>
          <p:cNvPr id="2" name="Title 1">
            <a:extLst>
              <a:ext uri="{FF2B5EF4-FFF2-40B4-BE49-F238E27FC236}">
                <a16:creationId xmlns:a16="http://schemas.microsoft.com/office/drawing/2014/main" xmlns="" id="{043E19B4-84A1-47DD-B01B-CCD8F85664F9}"/>
              </a:ext>
            </a:extLst>
          </p:cNvPr>
          <p:cNvSpPr>
            <a:spLocks noGrp="1"/>
          </p:cNvSpPr>
          <p:nvPr>
            <p:ph type="title" hasCustomPrompt="1"/>
          </p:nvPr>
        </p:nvSpPr>
        <p:spPr>
          <a:xfrm>
            <a:off x="603347" y="1517904"/>
            <a:ext cx="4067767" cy="868680"/>
          </a:xfr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xmlns="" id="{88319E07-9352-4F02-AAEE-A1442A295E26}"/>
              </a:ext>
            </a:extLst>
          </p:cNvPr>
          <p:cNvSpPr>
            <a:spLocks noGrp="1"/>
          </p:cNvSpPr>
          <p:nvPr>
            <p:ph type="body" sz="quarter" idx="12" hasCustomPrompt="1"/>
          </p:nvPr>
        </p:nvSpPr>
        <p:spPr>
          <a:xfrm>
            <a:off x="603094" y="2894013"/>
            <a:ext cx="4067703" cy="989012"/>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xmlns="" id="{D21CB855-D148-4D9C-B2EB-999FD9DB8A65}"/>
              </a:ext>
            </a:extLst>
          </p:cNvPr>
          <p:cNvSpPr>
            <a:spLocks noGrp="1"/>
          </p:cNvSpPr>
          <p:nvPr>
            <p:ph type="body" sz="quarter" idx="13" hasCustomPrompt="1"/>
          </p:nvPr>
        </p:nvSpPr>
        <p:spPr>
          <a:xfrm>
            <a:off x="603347" y="5175504"/>
            <a:ext cx="2961884"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sp>
        <p:nvSpPr>
          <p:cNvPr id="8" name="TextBox 7">
            <a:extLst>
              <a:ext uri="{FF2B5EF4-FFF2-40B4-BE49-F238E27FC236}">
                <a16:creationId xmlns:a16="http://schemas.microsoft.com/office/drawing/2014/main" xmlns="" id="{584F1B0C-DEB0-476A-96C8-9E9AABC64221}"/>
              </a:ext>
            </a:extLst>
          </p:cNvPr>
          <p:cNvSpPr txBox="1"/>
          <p:nvPr/>
        </p:nvSpPr>
        <p:spPr>
          <a:xfrm>
            <a:off x="5424027" y="1706021"/>
            <a:ext cx="6764798" cy="1231106"/>
          </a:xfrm>
          <a:prstGeom prst="rect">
            <a:avLst/>
          </a:prstGeom>
        </p:spPr>
        <p:txBody>
          <a:bodyPr wrap="square" lIns="0" tIns="0" rIns="0" bIns="0" rtlCol="0">
            <a:spAutoFit/>
          </a:bodyPr>
          <a:lstStyle/>
          <a:p>
            <a:pPr algn="ctr" fontAlgn="base">
              <a:spcBef>
                <a:spcPct val="0"/>
              </a:spcBef>
              <a:spcAft>
                <a:spcPct val="0"/>
              </a:spcAft>
            </a:pPr>
            <a:r>
              <a:rPr lang="en-US" sz="2799" dirty="0">
                <a:solidFill>
                  <a:schemeClr val="accent6"/>
                </a:solidFill>
                <a:ea typeface="ＭＳ Ｐゴシック"/>
              </a:rPr>
              <a:t>IMAGE AREA</a:t>
            </a:r>
            <a:br>
              <a:rPr lang="en-US" sz="2799" dirty="0">
                <a:solidFill>
                  <a:schemeClr val="accent6"/>
                </a:solidFill>
                <a:ea typeface="ＭＳ Ｐゴシック"/>
              </a:rPr>
            </a:br>
            <a:r>
              <a:rPr lang="en-US" sz="2799" dirty="0">
                <a:solidFill>
                  <a:schemeClr val="accent6"/>
                </a:solidFill>
                <a:ea typeface="ＭＳ Ｐゴシック"/>
              </a:rPr>
              <a:t>7.5” h x 7.4”w</a:t>
            </a:r>
            <a:br>
              <a:rPr lang="en-US" sz="2799" dirty="0">
                <a:solidFill>
                  <a:schemeClr val="accent6"/>
                </a:solidFill>
                <a:ea typeface="ＭＳ Ｐゴシック"/>
              </a:rPr>
            </a:br>
            <a:r>
              <a:rPr lang="en-US" sz="2399" dirty="0">
                <a:solidFill>
                  <a:srgbClr val="FF0000"/>
                </a:solidFill>
                <a:ea typeface="ＭＳ Ｐゴシック"/>
              </a:rPr>
              <a:t>Apply Overlay 1 after adding picture</a:t>
            </a:r>
            <a:endParaRPr lang="en-US" sz="2799" dirty="0">
              <a:solidFill>
                <a:srgbClr val="FF0000"/>
              </a:solidFill>
              <a:ea typeface="ＭＳ Ｐゴシック"/>
            </a:endParaRPr>
          </a:p>
        </p:txBody>
      </p:sp>
      <p:pic>
        <p:nvPicPr>
          <p:cNvPr id="13" name="Picture 12">
            <a:extLst>
              <a:ext uri="{FF2B5EF4-FFF2-40B4-BE49-F238E27FC236}">
                <a16:creationId xmlns:a16="http://schemas.microsoft.com/office/drawing/2014/main" xmlns="" id="{A184811B-1EE5-4176-A599-720E3587332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442" y="562226"/>
            <a:ext cx="1603262" cy="517886"/>
          </a:xfrm>
          <a:prstGeom prst="rect">
            <a:avLst/>
          </a:prstGeom>
          <a:noFill/>
        </p:spPr>
      </p:pic>
    </p:spTree>
    <p:extLst>
      <p:ext uri="{BB962C8B-B14F-4D97-AF65-F5344CB8AC3E}">
        <p14:creationId xmlns:p14="http://schemas.microsoft.com/office/powerpoint/2010/main" val="26412437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2col-30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CB2C8C-BBC3-4CB4-A679-24462238F407}"/>
              </a:ext>
            </a:extLst>
          </p:cNvPr>
          <p:cNvSpPr>
            <a:spLocks noGrp="1"/>
          </p:cNvSpPr>
          <p:nvPr>
            <p:ph type="title" hasCustomPrompt="1"/>
          </p:nvPr>
        </p:nvSpPr>
        <p:spPr>
          <a:xfrm>
            <a:off x="457081" y="457200"/>
            <a:ext cx="10330029"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xmlns="" id="{ED0EAC1D-C901-4858-A756-4CE03BC3568E}"/>
              </a:ext>
            </a:extLst>
          </p:cNvPr>
          <p:cNvSpPr>
            <a:spLocks noGrp="1"/>
          </p:cNvSpPr>
          <p:nvPr>
            <p:ph type="body" sz="quarter" idx="10" hasCustomPrompt="1"/>
          </p:nvPr>
        </p:nvSpPr>
        <p:spPr>
          <a:xfrm>
            <a:off x="457081" y="932688"/>
            <a:ext cx="10330029" cy="365760"/>
          </a:xfrm>
        </p:spPr>
        <p:txBody>
          <a:bodyPr/>
          <a:lstStyle>
            <a:lvl1pPr marL="0" indent="0">
              <a:buNone/>
              <a:defRPr sz="2399">
                <a:solidFill>
                  <a:schemeClr val="accent1"/>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xmlns=""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10" name="AutoShape 2">
            <a:extLst>
              <a:ext uri="{FF2B5EF4-FFF2-40B4-BE49-F238E27FC236}">
                <a16:creationId xmlns:a16="http://schemas.microsoft.com/office/drawing/2014/main" xmlns="" id="{99445445-8A29-4B9B-97F3-0F882A167FD3}"/>
              </a:ext>
            </a:extLst>
          </p:cNvPr>
          <p:cNvSpPr>
            <a:spLocks noChangeAspect="1" noChangeArrowheads="1"/>
          </p:cNvSpPr>
          <p:nvPr userDrawn="1"/>
        </p:nvSpPr>
        <p:spPr bwMode="auto">
          <a:xfrm flipH="1">
            <a:off x="10131433" y="5669280"/>
            <a:ext cx="2057392" cy="1188720"/>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S PGothic" pitchFamily="34" charset="-128"/>
              <a:cs typeface="+mn-cs"/>
            </a:endParaRPr>
          </a:p>
        </p:txBody>
      </p:sp>
      <p:sp>
        <p:nvSpPr>
          <p:cNvPr id="13" name="Text Placeholder 4">
            <a:extLst>
              <a:ext uri="{FF2B5EF4-FFF2-40B4-BE49-F238E27FC236}">
                <a16:creationId xmlns:a16="http://schemas.microsoft.com/office/drawing/2014/main" xmlns="" id="{E15AECED-93FB-4C85-97FD-8B5511DC21F9}"/>
              </a:ext>
            </a:extLst>
          </p:cNvPr>
          <p:cNvSpPr>
            <a:spLocks noGrp="1"/>
          </p:cNvSpPr>
          <p:nvPr>
            <p:ph type="body" sz="quarter" idx="12"/>
          </p:nvPr>
        </p:nvSpPr>
        <p:spPr>
          <a:xfrm>
            <a:off x="5852160" y="1692275"/>
            <a:ext cx="4937760" cy="4306888"/>
          </a:xfrm>
        </p:spPr>
        <p:txBody>
          <a:bodyPr/>
          <a:lstStyle/>
          <a:p>
            <a:pPr lvl="0"/>
            <a:r>
              <a:rPr lang="en-US" dirty="0"/>
              <a:t>Edit Master text styles</a:t>
            </a:r>
          </a:p>
          <a:p>
            <a:pPr lvl="1"/>
            <a:r>
              <a:rPr lang="en-US" dirty="0"/>
              <a:t>Second level</a:t>
            </a:r>
          </a:p>
          <a:p>
            <a:pPr lvl="2"/>
            <a:r>
              <a:rPr lang="en-US" dirty="0"/>
              <a:t>Third level</a:t>
            </a:r>
          </a:p>
        </p:txBody>
      </p:sp>
      <p:sp>
        <p:nvSpPr>
          <p:cNvPr id="14" name="Text Placeholder 11">
            <a:extLst>
              <a:ext uri="{FF2B5EF4-FFF2-40B4-BE49-F238E27FC236}">
                <a16:creationId xmlns:a16="http://schemas.microsoft.com/office/drawing/2014/main" xmlns="" id="{811F50AD-83AB-4F36-9502-62DE06E51343}"/>
              </a:ext>
            </a:extLst>
          </p:cNvPr>
          <p:cNvSpPr>
            <a:spLocks noGrp="1"/>
          </p:cNvSpPr>
          <p:nvPr>
            <p:ph type="body" sz="quarter" idx="13"/>
          </p:nvPr>
        </p:nvSpPr>
        <p:spPr>
          <a:xfrm>
            <a:off x="457200" y="1692274"/>
            <a:ext cx="4937760" cy="4306824"/>
          </a:xfrm>
        </p:spPr>
        <p:txBody>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2189705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2col-30D-Second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CB2C8C-BBC3-4CB4-A679-24462238F407}"/>
              </a:ext>
            </a:extLst>
          </p:cNvPr>
          <p:cNvSpPr>
            <a:spLocks noGrp="1"/>
          </p:cNvSpPr>
          <p:nvPr>
            <p:ph type="title" hasCustomPrompt="1"/>
          </p:nvPr>
        </p:nvSpPr>
        <p:spPr>
          <a:xfrm>
            <a:off x="457081" y="457200"/>
            <a:ext cx="10330029"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xmlns="" id="{ED0EAC1D-C901-4858-A756-4CE03BC3568E}"/>
              </a:ext>
            </a:extLst>
          </p:cNvPr>
          <p:cNvSpPr>
            <a:spLocks noGrp="1"/>
          </p:cNvSpPr>
          <p:nvPr>
            <p:ph type="body" sz="quarter" idx="10" hasCustomPrompt="1"/>
          </p:nvPr>
        </p:nvSpPr>
        <p:spPr>
          <a:xfrm>
            <a:off x="457081" y="932688"/>
            <a:ext cx="10330029" cy="365760"/>
          </a:xfrm>
        </p:spPr>
        <p:txBody>
          <a:bodyPr/>
          <a:lstStyle>
            <a:lvl1pPr marL="0" indent="0">
              <a:buNone/>
              <a:defRPr sz="2399">
                <a:solidFill>
                  <a:schemeClr val="accent1"/>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xmlns=""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10" name="AutoShape 2">
            <a:extLst>
              <a:ext uri="{FF2B5EF4-FFF2-40B4-BE49-F238E27FC236}">
                <a16:creationId xmlns:a16="http://schemas.microsoft.com/office/drawing/2014/main" xmlns="" id="{99445445-8A29-4B9B-97F3-0F882A167FD3}"/>
              </a:ext>
            </a:extLst>
          </p:cNvPr>
          <p:cNvSpPr>
            <a:spLocks noChangeAspect="1" noChangeArrowheads="1"/>
          </p:cNvSpPr>
          <p:nvPr userDrawn="1"/>
        </p:nvSpPr>
        <p:spPr bwMode="auto">
          <a:xfrm flipH="1">
            <a:off x="10131433" y="5669280"/>
            <a:ext cx="2057392" cy="1188720"/>
          </a:xfrm>
          <a:prstGeom prst="rtTriangle">
            <a:avLst/>
          </a:prstGeom>
          <a:solidFill>
            <a:schemeClr val="accent5"/>
          </a:soli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S PGothic" pitchFamily="34" charset="-128"/>
              <a:cs typeface="+mn-cs"/>
            </a:endParaRPr>
          </a:p>
        </p:txBody>
      </p:sp>
      <p:sp>
        <p:nvSpPr>
          <p:cNvPr id="11" name="Text Placeholder 4">
            <a:extLst>
              <a:ext uri="{FF2B5EF4-FFF2-40B4-BE49-F238E27FC236}">
                <a16:creationId xmlns:a16="http://schemas.microsoft.com/office/drawing/2014/main" xmlns="" id="{C2BBFFA9-CA8E-4B09-BFF4-09DF7AB40C5A}"/>
              </a:ext>
            </a:extLst>
          </p:cNvPr>
          <p:cNvSpPr>
            <a:spLocks noGrp="1"/>
          </p:cNvSpPr>
          <p:nvPr>
            <p:ph type="body" sz="quarter" idx="12"/>
          </p:nvPr>
        </p:nvSpPr>
        <p:spPr>
          <a:xfrm>
            <a:off x="5852160" y="1692275"/>
            <a:ext cx="4937760" cy="4306888"/>
          </a:xfrm>
        </p:spPr>
        <p:txBody>
          <a:bodyPr/>
          <a:lstStyle/>
          <a:p>
            <a:pPr lvl="0"/>
            <a:r>
              <a:rPr lang="en-US" dirty="0"/>
              <a:t>Edit Master text styles</a:t>
            </a:r>
          </a:p>
          <a:p>
            <a:pPr lvl="1"/>
            <a:r>
              <a:rPr lang="en-US" dirty="0"/>
              <a:t>Second level</a:t>
            </a:r>
          </a:p>
          <a:p>
            <a:pPr lvl="2"/>
            <a:r>
              <a:rPr lang="en-US" dirty="0"/>
              <a:t>Third level</a:t>
            </a:r>
          </a:p>
        </p:txBody>
      </p:sp>
      <p:sp>
        <p:nvSpPr>
          <p:cNvPr id="12" name="Text Placeholder 11">
            <a:extLst>
              <a:ext uri="{FF2B5EF4-FFF2-40B4-BE49-F238E27FC236}">
                <a16:creationId xmlns:a16="http://schemas.microsoft.com/office/drawing/2014/main" xmlns="" id="{E321BC78-03D5-48F3-8604-E931C7B34314}"/>
              </a:ext>
            </a:extLst>
          </p:cNvPr>
          <p:cNvSpPr>
            <a:spLocks noGrp="1"/>
          </p:cNvSpPr>
          <p:nvPr>
            <p:ph type="body" sz="quarter" idx="13"/>
          </p:nvPr>
        </p:nvSpPr>
        <p:spPr>
          <a:xfrm>
            <a:off x="457200" y="1692274"/>
            <a:ext cx="4937760" cy="4306824"/>
          </a:xfrm>
        </p:spPr>
        <p:txBody>
          <a:body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97732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2col-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CB2C8C-BBC3-4CB4-A679-24462238F407}"/>
              </a:ext>
            </a:extLst>
          </p:cNvPr>
          <p:cNvSpPr>
            <a:spLocks noGrp="1"/>
          </p:cNvSpPr>
          <p:nvPr>
            <p:ph type="title" hasCustomPrompt="1"/>
          </p:nvPr>
        </p:nvSpPr>
        <p:spPr>
          <a:xfrm>
            <a:off x="457081" y="457200"/>
            <a:ext cx="11271616"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xmlns="" id="{ED0EAC1D-C901-4858-A756-4CE03BC3568E}"/>
              </a:ext>
            </a:extLst>
          </p:cNvPr>
          <p:cNvSpPr>
            <a:spLocks noGrp="1"/>
          </p:cNvSpPr>
          <p:nvPr>
            <p:ph type="body" sz="quarter" idx="10" hasCustomPrompt="1"/>
          </p:nvPr>
        </p:nvSpPr>
        <p:spPr>
          <a:xfrm>
            <a:off x="457081" y="932688"/>
            <a:ext cx="11271616" cy="365760"/>
          </a:xfrm>
        </p:spPr>
        <p:txBody>
          <a:bodyPr/>
          <a:lstStyle>
            <a:lvl1pPr marL="0" indent="0">
              <a:buNone/>
              <a:defRPr sz="2399">
                <a:solidFill>
                  <a:schemeClr val="accent1"/>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xmlns=""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8" name="Slide Number Placeholder 2">
            <a:extLst>
              <a:ext uri="{FF2B5EF4-FFF2-40B4-BE49-F238E27FC236}">
                <a16:creationId xmlns:a16="http://schemas.microsoft.com/office/drawing/2014/main" xmlns="" id="{99C08C2D-7CCE-4A11-B9EC-7E9749E86557}"/>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FFFFFF"/>
                </a:solidFill>
                <a:latin typeface="Arial" panose="020B0604020202020204"/>
                <a:ea typeface="+mn-ea"/>
              </a:rPr>
              <a:pPr defTabSz="914126" fontAlgn="auto">
                <a:spcBef>
                  <a:spcPts val="0"/>
                </a:spcBef>
                <a:spcAft>
                  <a:spcPts val="0"/>
                </a:spcAft>
              </a:pPr>
              <a:t>‹#›</a:t>
            </a:fld>
            <a:endParaRPr lang="en-US" dirty="0">
              <a:solidFill>
                <a:srgbClr val="FFFFFF"/>
              </a:solidFill>
              <a:latin typeface="Arial" panose="020B0604020202020204"/>
              <a:ea typeface="+mn-ea"/>
            </a:endParaRPr>
          </a:p>
        </p:txBody>
      </p:sp>
      <p:sp>
        <p:nvSpPr>
          <p:cNvPr id="5" name="Text Placeholder 4">
            <a:extLst>
              <a:ext uri="{FF2B5EF4-FFF2-40B4-BE49-F238E27FC236}">
                <a16:creationId xmlns:a16="http://schemas.microsoft.com/office/drawing/2014/main" xmlns="" id="{14C3D063-A89E-4DB3-B89A-3D92F9D03E2A}"/>
              </a:ext>
            </a:extLst>
          </p:cNvPr>
          <p:cNvSpPr>
            <a:spLocks noGrp="1"/>
          </p:cNvSpPr>
          <p:nvPr>
            <p:ph type="body" sz="quarter" idx="13"/>
          </p:nvPr>
        </p:nvSpPr>
        <p:spPr>
          <a:xfrm>
            <a:off x="457200" y="1691640"/>
            <a:ext cx="5394960" cy="4572000"/>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11" name="Text Placeholder 4">
            <a:extLst>
              <a:ext uri="{FF2B5EF4-FFF2-40B4-BE49-F238E27FC236}">
                <a16:creationId xmlns:a16="http://schemas.microsoft.com/office/drawing/2014/main" xmlns="" id="{1F4A3A90-2A1F-4175-9803-9B943F7FD602}"/>
              </a:ext>
            </a:extLst>
          </p:cNvPr>
          <p:cNvSpPr>
            <a:spLocks noGrp="1"/>
          </p:cNvSpPr>
          <p:nvPr>
            <p:ph type="body" sz="quarter" idx="14"/>
          </p:nvPr>
        </p:nvSpPr>
        <p:spPr>
          <a:xfrm>
            <a:off x="6336666" y="1691640"/>
            <a:ext cx="5394960" cy="4572000"/>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829726492"/>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ontent-2col-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CB2C8C-BBC3-4CB4-A679-24462238F407}"/>
              </a:ext>
            </a:extLst>
          </p:cNvPr>
          <p:cNvSpPr>
            <a:spLocks noGrp="1"/>
          </p:cNvSpPr>
          <p:nvPr>
            <p:ph type="title" hasCustomPrompt="1"/>
          </p:nvPr>
        </p:nvSpPr>
        <p:spPr>
          <a:xfrm>
            <a:off x="457081" y="457200"/>
            <a:ext cx="11271616"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xmlns="" id="{ED0EAC1D-C901-4858-A756-4CE03BC3568E}"/>
              </a:ext>
            </a:extLst>
          </p:cNvPr>
          <p:cNvSpPr>
            <a:spLocks noGrp="1"/>
          </p:cNvSpPr>
          <p:nvPr>
            <p:ph type="body" sz="quarter" idx="10" hasCustomPrompt="1"/>
          </p:nvPr>
        </p:nvSpPr>
        <p:spPr>
          <a:xfrm>
            <a:off x="457081" y="932688"/>
            <a:ext cx="11271616" cy="365760"/>
          </a:xfrm>
        </p:spPr>
        <p:txBody>
          <a:bodyPr/>
          <a:lstStyle>
            <a:lvl1pPr marL="0" indent="0">
              <a:buNone/>
              <a:defRPr sz="2399">
                <a:solidFill>
                  <a:schemeClr val="accent1"/>
                </a:solidFill>
              </a:defRPr>
            </a:lvl1pPr>
          </a:lstStyle>
          <a:p>
            <a:pPr lvl="0"/>
            <a:r>
              <a:rPr lang="en-US" dirty="0"/>
              <a:t>Click to enter subhead</a:t>
            </a:r>
          </a:p>
        </p:txBody>
      </p:sp>
      <p:sp>
        <p:nvSpPr>
          <p:cNvPr id="9" name="Date Placeholder 3">
            <a:extLst>
              <a:ext uri="{FF2B5EF4-FFF2-40B4-BE49-F238E27FC236}">
                <a16:creationId xmlns:a16="http://schemas.microsoft.com/office/drawing/2014/main" xmlns="" id="{36C0A249-756A-47ED-8637-1125701A113E}"/>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8" name="Slide Number Placeholder 2">
            <a:extLst>
              <a:ext uri="{FF2B5EF4-FFF2-40B4-BE49-F238E27FC236}">
                <a16:creationId xmlns:a16="http://schemas.microsoft.com/office/drawing/2014/main" xmlns="" id="{99C08C2D-7CCE-4A11-B9EC-7E9749E86557}"/>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dirty="0">
              <a:solidFill>
                <a:srgbClr val="000000"/>
              </a:solidFill>
              <a:latin typeface="Arial" panose="020B0604020202020204"/>
              <a:ea typeface="+mn-ea"/>
            </a:endParaRPr>
          </a:p>
        </p:txBody>
      </p:sp>
      <p:sp>
        <p:nvSpPr>
          <p:cNvPr id="11" name="Text Placeholder 4">
            <a:extLst>
              <a:ext uri="{FF2B5EF4-FFF2-40B4-BE49-F238E27FC236}">
                <a16:creationId xmlns:a16="http://schemas.microsoft.com/office/drawing/2014/main" xmlns="" id="{98C45568-D590-4C4D-9115-1208D35B8413}"/>
              </a:ext>
            </a:extLst>
          </p:cNvPr>
          <p:cNvSpPr>
            <a:spLocks noGrp="1"/>
          </p:cNvSpPr>
          <p:nvPr>
            <p:ph type="body" sz="quarter" idx="13"/>
          </p:nvPr>
        </p:nvSpPr>
        <p:spPr>
          <a:xfrm>
            <a:off x="457200" y="1691640"/>
            <a:ext cx="5394960" cy="4572000"/>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12" name="Text Placeholder 4">
            <a:extLst>
              <a:ext uri="{FF2B5EF4-FFF2-40B4-BE49-F238E27FC236}">
                <a16:creationId xmlns:a16="http://schemas.microsoft.com/office/drawing/2014/main" xmlns="" id="{725F491D-E2FE-45FB-9524-7A230AF5730D}"/>
              </a:ext>
            </a:extLst>
          </p:cNvPr>
          <p:cNvSpPr>
            <a:spLocks noGrp="1"/>
          </p:cNvSpPr>
          <p:nvPr>
            <p:ph type="body" sz="quarter" idx="14"/>
          </p:nvPr>
        </p:nvSpPr>
        <p:spPr>
          <a:xfrm>
            <a:off x="6336666" y="1691640"/>
            <a:ext cx="5394960" cy="4572000"/>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849113089"/>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End 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F0AF30-2556-4ED9-8479-67138DAB9B8D}"/>
              </a:ext>
            </a:extLst>
          </p:cNvPr>
          <p:cNvSpPr>
            <a:spLocks noGrp="1"/>
          </p:cNvSpPr>
          <p:nvPr>
            <p:ph type="title" hasCustomPrompt="1"/>
          </p:nvPr>
        </p:nvSpPr>
        <p:spPr/>
        <p:txBody>
          <a:bodyPr/>
          <a:lstStyle>
            <a:lvl1pPr>
              <a:defRPr/>
            </a:lvl1pPr>
          </a:lstStyle>
          <a:p>
            <a:r>
              <a:rPr lang="en-US" dirty="0"/>
              <a:t>Click to enter text</a:t>
            </a:r>
          </a:p>
        </p:txBody>
      </p:sp>
      <p:sp>
        <p:nvSpPr>
          <p:cNvPr id="3" name="Rectangle 2">
            <a:extLst>
              <a:ext uri="{FF2B5EF4-FFF2-40B4-BE49-F238E27FC236}">
                <a16:creationId xmlns:a16="http://schemas.microsoft.com/office/drawing/2014/main" xmlns="" id="{7F884857-C0F4-44DA-B05D-4BF14E99F8CD}"/>
              </a:ext>
            </a:extLst>
          </p:cNvPr>
          <p:cNvSpPr/>
          <p:nvPr userDrawn="1"/>
        </p:nvSpPr>
        <p:spPr>
          <a:xfrm>
            <a:off x="10806948" y="-7004"/>
            <a:ext cx="1389589" cy="6865004"/>
          </a:xfrm>
          <a:prstGeom prst="rect">
            <a:avLst/>
          </a:prstGeom>
          <a:gradFill rotWithShape="1">
            <a:gsLst>
              <a:gs pos="0">
                <a:srgbClr val="0099FF"/>
              </a:gs>
              <a:gs pos="48000">
                <a:srgbClr val="00C9FF"/>
              </a:gs>
              <a:gs pos="97345">
                <a:srgbClr val="0099FF"/>
              </a:gs>
              <a:gs pos="0">
                <a:srgbClr val="00FFFF"/>
              </a:gs>
            </a:gsLst>
            <a:lin ang="0" scaled="1"/>
          </a:gra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pic>
        <p:nvPicPr>
          <p:cNvPr id="6" name="Picture 5">
            <a:extLst>
              <a:ext uri="{FF2B5EF4-FFF2-40B4-BE49-F238E27FC236}">
                <a16:creationId xmlns:a16="http://schemas.microsoft.com/office/drawing/2014/main" xmlns="" id="{D8292D95-0387-488A-9D1A-33EB8A0C0E8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0668" r="60155"/>
          <a:stretch/>
        </p:blipFill>
        <p:spPr>
          <a:xfrm>
            <a:off x="10805722" y="-7005"/>
            <a:ext cx="1393990" cy="1394861"/>
          </a:xfrm>
          <a:prstGeom prst="rect">
            <a:avLst/>
          </a:prstGeom>
        </p:spPr>
      </p:pic>
      <p:sp>
        <p:nvSpPr>
          <p:cNvPr id="7" name="Date Placeholder 3">
            <a:extLst>
              <a:ext uri="{FF2B5EF4-FFF2-40B4-BE49-F238E27FC236}">
                <a16:creationId xmlns:a16="http://schemas.microsoft.com/office/drawing/2014/main" xmlns="" id="{405C0588-F681-4CF4-9423-76D3A0178B8D}"/>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r>
              <a:rPr lang="en-US" sz="800" dirty="0">
                <a:solidFill>
                  <a:schemeClr val="accent5"/>
                </a:solidFill>
              </a:rPr>
              <a:t>ZEBRA TECHNOLOGIES</a:t>
            </a:r>
          </a:p>
        </p:txBody>
      </p:sp>
    </p:spTree>
    <p:extLst>
      <p:ext uri="{BB962C8B-B14F-4D97-AF65-F5344CB8AC3E}">
        <p14:creationId xmlns:p14="http://schemas.microsoft.com/office/powerpoint/2010/main" val="2473156738"/>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End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5D81BF-CF24-4516-95AB-94BC586BBD8C}"/>
              </a:ext>
            </a:extLst>
          </p:cNvPr>
          <p:cNvSpPr>
            <a:spLocks noGrp="1"/>
          </p:cNvSpPr>
          <p:nvPr>
            <p:ph type="title" hasCustomPrompt="1"/>
          </p:nvPr>
        </p:nvSpPr>
        <p:spPr/>
        <p:txBody>
          <a:bodyPr/>
          <a:lstStyle>
            <a:lvl1pPr>
              <a:defRPr/>
            </a:lvl1pPr>
          </a:lstStyle>
          <a:p>
            <a:r>
              <a:rPr lang="en-US" dirty="0"/>
              <a:t>Click to enter text</a:t>
            </a:r>
          </a:p>
        </p:txBody>
      </p:sp>
      <p:sp>
        <p:nvSpPr>
          <p:cNvPr id="3" name="Rectangle 2">
            <a:extLst>
              <a:ext uri="{FF2B5EF4-FFF2-40B4-BE49-F238E27FC236}">
                <a16:creationId xmlns:a16="http://schemas.microsoft.com/office/drawing/2014/main" xmlns="" id="{E8C29FBE-3774-44C4-AB21-0CC9A614B4CF}"/>
              </a:ext>
            </a:extLst>
          </p:cNvPr>
          <p:cNvSpPr/>
          <p:nvPr userDrawn="1"/>
        </p:nvSpPr>
        <p:spPr>
          <a:xfrm>
            <a:off x="10806948" y="-7004"/>
            <a:ext cx="1389589" cy="6865004"/>
          </a:xfrm>
          <a:prstGeom prst="rect">
            <a:avLst/>
          </a:prstGeom>
          <a:gradFill rotWithShape="1">
            <a:gsLst>
              <a:gs pos="0">
                <a:srgbClr val="0099FF"/>
              </a:gs>
              <a:gs pos="48000">
                <a:srgbClr val="00C9FF"/>
              </a:gs>
              <a:gs pos="97345">
                <a:srgbClr val="0099FF"/>
              </a:gs>
              <a:gs pos="0">
                <a:srgbClr val="00FFFF"/>
              </a:gs>
            </a:gsLst>
            <a:lin ang="0" scaled="1"/>
          </a:gra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pic>
        <p:nvPicPr>
          <p:cNvPr id="5" name="Picture 4">
            <a:extLst>
              <a:ext uri="{FF2B5EF4-FFF2-40B4-BE49-F238E27FC236}">
                <a16:creationId xmlns:a16="http://schemas.microsoft.com/office/drawing/2014/main" xmlns="" id="{5CD11E82-6336-4E41-91A8-CEAB5D68DC9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0677" r="60155"/>
          <a:stretch/>
        </p:blipFill>
        <p:spPr>
          <a:xfrm>
            <a:off x="10805722" y="-7005"/>
            <a:ext cx="1393990" cy="1394687"/>
          </a:xfrm>
          <a:prstGeom prst="rect">
            <a:avLst/>
          </a:prstGeom>
        </p:spPr>
      </p:pic>
      <p:sp>
        <p:nvSpPr>
          <p:cNvPr id="7" name="Date Placeholder 3">
            <a:extLst>
              <a:ext uri="{FF2B5EF4-FFF2-40B4-BE49-F238E27FC236}">
                <a16:creationId xmlns:a16="http://schemas.microsoft.com/office/drawing/2014/main" xmlns="" id="{BB2FC0DD-FA17-41AF-93D8-4297B4C9DA33}"/>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r>
              <a:rPr lang="en-US" sz="800" dirty="0">
                <a:solidFill>
                  <a:schemeClr val="accent5"/>
                </a:solidFill>
              </a:rPr>
              <a:t>ZEBRA TECHNOLOGIES</a:t>
            </a:r>
          </a:p>
        </p:txBody>
      </p:sp>
    </p:spTree>
    <p:extLst>
      <p:ext uri="{BB962C8B-B14F-4D97-AF65-F5344CB8AC3E}">
        <p14:creationId xmlns:p14="http://schemas.microsoft.com/office/powerpoint/2010/main" val="28468373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hank You Black">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7F884857-C0F4-44DA-B05D-4BF14E99F8CD}"/>
              </a:ext>
            </a:extLst>
          </p:cNvPr>
          <p:cNvSpPr/>
          <p:nvPr userDrawn="1"/>
        </p:nvSpPr>
        <p:spPr>
          <a:xfrm>
            <a:off x="10806948" y="-7004"/>
            <a:ext cx="1389589" cy="6865004"/>
          </a:xfrm>
          <a:prstGeom prst="rect">
            <a:avLst/>
          </a:prstGeom>
          <a:gradFill rotWithShape="1">
            <a:gsLst>
              <a:gs pos="0">
                <a:srgbClr val="0099FF"/>
              </a:gs>
              <a:gs pos="48000">
                <a:srgbClr val="00C9FF"/>
              </a:gs>
              <a:gs pos="97345">
                <a:srgbClr val="0099FF"/>
              </a:gs>
              <a:gs pos="0">
                <a:srgbClr val="00FFFF"/>
              </a:gs>
            </a:gsLst>
            <a:lin ang="0" scaled="1"/>
          </a:gradFill>
          <a:ln w="9525" cap="flat" cmpd="sng" algn="ctr">
            <a:noFill/>
            <a:prstDash val="solid"/>
          </a:ln>
          <a:effectLst/>
        </p:spPr>
        <p:txBody>
          <a:bodyPr lIns="121867" tIns="0" rIns="121867" bIns="0" rtlCol="0" anchor="ctr"/>
          <a:lstStyle/>
          <a:p>
            <a:pPr marL="0" marR="0" lvl="0" indent="0" algn="ctr" defTabSz="914126" rtl="0"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pic>
        <p:nvPicPr>
          <p:cNvPr id="6" name="Picture 5">
            <a:extLst>
              <a:ext uri="{FF2B5EF4-FFF2-40B4-BE49-F238E27FC236}">
                <a16:creationId xmlns:a16="http://schemas.microsoft.com/office/drawing/2014/main" xmlns="" id="{D8292D95-0387-488A-9D1A-33EB8A0C0E8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0668" r="60155"/>
          <a:stretch/>
        </p:blipFill>
        <p:spPr>
          <a:xfrm>
            <a:off x="10805722" y="-7005"/>
            <a:ext cx="1393990" cy="1394861"/>
          </a:xfrm>
          <a:prstGeom prst="rect">
            <a:avLst/>
          </a:prstGeom>
        </p:spPr>
      </p:pic>
      <p:sp>
        <p:nvSpPr>
          <p:cNvPr id="5" name="TextBox 4">
            <a:extLst>
              <a:ext uri="{FF2B5EF4-FFF2-40B4-BE49-F238E27FC236}">
                <a16:creationId xmlns:a16="http://schemas.microsoft.com/office/drawing/2014/main" xmlns="" id="{8D96526C-F98F-430F-83A5-D3D0E19A597C}"/>
              </a:ext>
            </a:extLst>
          </p:cNvPr>
          <p:cNvSpPr txBox="1"/>
          <p:nvPr userDrawn="1"/>
        </p:nvSpPr>
        <p:spPr>
          <a:xfrm>
            <a:off x="1226921" y="1239532"/>
            <a:ext cx="5522958" cy="640080"/>
          </a:xfrm>
          <a:prstGeom prst="rect">
            <a:avLst/>
          </a:prstGeom>
          <a:noFill/>
          <a:ln>
            <a:noFill/>
          </a:ln>
        </p:spPr>
        <p:txBody>
          <a:bodyPr wrap="square" lIns="0" tIns="0" rIns="0" bIns="0" rtlCol="0">
            <a:noAutofit/>
          </a:bodyPr>
          <a:lstStyle/>
          <a:p>
            <a:pPr marL="0" marR="0" lvl="0" indent="0" algn="l" defTabSz="914126" rtl="0" eaLnBrk="1" fontAlgn="auto" latinLnBrk="0" hangingPunct="1">
              <a:lnSpc>
                <a:spcPct val="100000"/>
              </a:lnSpc>
              <a:spcBef>
                <a:spcPct val="0"/>
              </a:spcBef>
              <a:spcAft>
                <a:spcPts val="0"/>
              </a:spcAft>
              <a:buClrTx/>
              <a:buSzTx/>
              <a:buFontTx/>
              <a:buNone/>
              <a:tabLst/>
              <a:defRPr/>
            </a:pPr>
            <a:r>
              <a:rPr kumimoji="0" lang="en-US" sz="4999" b="0" i="0" u="none" strike="noStrike" kern="1200" cap="none" spc="0" normalizeH="0" baseline="0" noProof="0" dirty="0">
                <a:ln>
                  <a:noFill/>
                </a:ln>
                <a:solidFill>
                  <a:srgbClr val="FFFFFF"/>
                </a:solidFill>
                <a:effectLst/>
                <a:uLnTx/>
                <a:uFillTx/>
                <a:latin typeface="Arial" panose="020B0604020202020204"/>
                <a:ea typeface="ＭＳ Ｐゴシック"/>
                <a:cs typeface="+mn-cs"/>
              </a:rPr>
              <a:t>Thank You</a:t>
            </a:r>
          </a:p>
        </p:txBody>
      </p:sp>
      <p:pic>
        <p:nvPicPr>
          <p:cNvPr id="7" name="Picture 6">
            <a:extLst>
              <a:ext uri="{FF2B5EF4-FFF2-40B4-BE49-F238E27FC236}">
                <a16:creationId xmlns:a16="http://schemas.microsoft.com/office/drawing/2014/main" xmlns="" id="{E2FD3634-09C7-44C5-9C9B-55D49FF6AD1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226921" y="4749117"/>
            <a:ext cx="2188141" cy="704088"/>
          </a:xfrm>
          <a:prstGeom prst="rect">
            <a:avLst/>
          </a:prstGeom>
          <a:noFill/>
        </p:spPr>
      </p:pic>
      <p:sp>
        <p:nvSpPr>
          <p:cNvPr id="8" name="Rectangle 7">
            <a:extLst>
              <a:ext uri="{FF2B5EF4-FFF2-40B4-BE49-F238E27FC236}">
                <a16:creationId xmlns:a16="http://schemas.microsoft.com/office/drawing/2014/main" xmlns="" id="{385A6CDA-286F-4BE6-985F-945EBBF1704C}"/>
              </a:ext>
            </a:extLst>
          </p:cNvPr>
          <p:cNvSpPr/>
          <p:nvPr userDrawn="1"/>
        </p:nvSpPr>
        <p:spPr>
          <a:xfrm>
            <a:off x="1226921" y="6203838"/>
            <a:ext cx="8108357" cy="338527"/>
          </a:xfrm>
          <a:prstGeom prst="rect">
            <a:avLst/>
          </a:prstGeom>
        </p:spPr>
        <p:txBody>
          <a:bodyPr wrap="square" lIns="0" tIns="0" rIns="121867" bIns="60933">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panose="020B0604020202020204"/>
                <a:ea typeface="+mn-ea"/>
                <a:cs typeface="+mn-cs"/>
              </a:rPr>
              <a:t>ZEBRA and the stylized Zebra head are trademarks of ZIH Corp, registered in many jurisdictions worldwide. All other trademarks are the property of their respective owners. ©2018 ZIH Corp and/or its affiliates. All rights reserved.</a:t>
            </a:r>
          </a:p>
        </p:txBody>
      </p:sp>
    </p:spTree>
    <p:extLst>
      <p:ext uri="{BB962C8B-B14F-4D97-AF65-F5344CB8AC3E}">
        <p14:creationId xmlns:p14="http://schemas.microsoft.com/office/powerpoint/2010/main" val="3105519445"/>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hank You Whi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E8C29FBE-3774-44C4-AB21-0CC9A614B4CF}"/>
              </a:ext>
            </a:extLst>
          </p:cNvPr>
          <p:cNvSpPr/>
          <p:nvPr userDrawn="1"/>
        </p:nvSpPr>
        <p:spPr>
          <a:xfrm>
            <a:off x="10806948" y="-7004"/>
            <a:ext cx="1389589" cy="6865004"/>
          </a:xfrm>
          <a:prstGeom prst="rect">
            <a:avLst/>
          </a:prstGeom>
          <a:gradFill rotWithShape="1">
            <a:gsLst>
              <a:gs pos="0">
                <a:srgbClr val="0099FF"/>
              </a:gs>
              <a:gs pos="48000">
                <a:srgbClr val="00C9FF"/>
              </a:gs>
              <a:gs pos="97345">
                <a:srgbClr val="0099FF"/>
              </a:gs>
              <a:gs pos="0">
                <a:srgbClr val="00FFFF"/>
              </a:gs>
            </a:gsLst>
            <a:lin ang="0" scaled="1"/>
          </a:gradFill>
          <a:ln w="9525" cap="flat" cmpd="sng" algn="ctr">
            <a:noFill/>
            <a:prstDash val="solid"/>
          </a:ln>
          <a:effectLst/>
        </p:spPr>
        <p:txBody>
          <a:bodyPr lIns="121867" tIns="0" rIns="121867" bIns="0" rtlCol="0" anchor="ctr"/>
          <a:lstStyle/>
          <a:p>
            <a:pPr marL="0" marR="0" lvl="0" indent="0" algn="ctr" defTabSz="914126" rtl="0"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pic>
        <p:nvPicPr>
          <p:cNvPr id="5" name="Picture 4">
            <a:extLst>
              <a:ext uri="{FF2B5EF4-FFF2-40B4-BE49-F238E27FC236}">
                <a16:creationId xmlns:a16="http://schemas.microsoft.com/office/drawing/2014/main" xmlns="" id="{5CD11E82-6336-4E41-91A8-CEAB5D68DC9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0677" r="60155"/>
          <a:stretch/>
        </p:blipFill>
        <p:spPr>
          <a:xfrm>
            <a:off x="10805722" y="-7005"/>
            <a:ext cx="1393990" cy="1394687"/>
          </a:xfrm>
          <a:prstGeom prst="rect">
            <a:avLst/>
          </a:prstGeom>
        </p:spPr>
      </p:pic>
      <p:pic>
        <p:nvPicPr>
          <p:cNvPr id="6" name="Picture 5">
            <a:extLst>
              <a:ext uri="{FF2B5EF4-FFF2-40B4-BE49-F238E27FC236}">
                <a16:creationId xmlns:a16="http://schemas.microsoft.com/office/drawing/2014/main" xmlns="" id="{38252121-F1EA-4FA6-A57D-D963C898C49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226920" y="4745736"/>
            <a:ext cx="2179703" cy="704088"/>
          </a:xfrm>
          <a:prstGeom prst="rect">
            <a:avLst/>
          </a:prstGeom>
          <a:noFill/>
        </p:spPr>
      </p:pic>
      <p:sp>
        <p:nvSpPr>
          <p:cNvPr id="7" name="TextBox 6">
            <a:extLst>
              <a:ext uri="{FF2B5EF4-FFF2-40B4-BE49-F238E27FC236}">
                <a16:creationId xmlns:a16="http://schemas.microsoft.com/office/drawing/2014/main" xmlns="" id="{67678032-9684-4FD5-B793-F284D0B4055A}"/>
              </a:ext>
            </a:extLst>
          </p:cNvPr>
          <p:cNvSpPr txBox="1"/>
          <p:nvPr userDrawn="1"/>
        </p:nvSpPr>
        <p:spPr>
          <a:xfrm>
            <a:off x="1226921" y="1239532"/>
            <a:ext cx="5522958" cy="640080"/>
          </a:xfrm>
          <a:prstGeom prst="rect">
            <a:avLst/>
          </a:prstGeom>
          <a:noFill/>
          <a:ln>
            <a:noFill/>
          </a:ln>
        </p:spPr>
        <p:txBody>
          <a:bodyPr wrap="square" lIns="0" tIns="0" rIns="0" bIns="0" rtlCol="0">
            <a:noAutofit/>
          </a:bodyPr>
          <a:lstStyle/>
          <a:p>
            <a:pPr marL="0" marR="0" lvl="0" indent="0" algn="l" defTabSz="914126" rtl="0" eaLnBrk="1" fontAlgn="auto" latinLnBrk="0" hangingPunct="1">
              <a:lnSpc>
                <a:spcPct val="100000"/>
              </a:lnSpc>
              <a:spcBef>
                <a:spcPct val="0"/>
              </a:spcBef>
              <a:spcAft>
                <a:spcPts val="0"/>
              </a:spcAft>
              <a:buClrTx/>
              <a:buSzTx/>
              <a:buFontTx/>
              <a:buNone/>
              <a:tabLst/>
              <a:defRPr/>
            </a:pPr>
            <a:r>
              <a:rPr kumimoji="0" lang="en-US" sz="4999" b="0" i="0" u="none" strike="noStrike" kern="1200" cap="none" spc="0" normalizeH="0" baseline="0" noProof="0" dirty="0">
                <a:ln>
                  <a:noFill/>
                </a:ln>
                <a:solidFill>
                  <a:srgbClr val="000000"/>
                </a:solidFill>
                <a:effectLst/>
                <a:uLnTx/>
                <a:uFillTx/>
                <a:latin typeface="Arial" panose="020B0604020202020204"/>
                <a:ea typeface="ＭＳ Ｐゴシック"/>
                <a:cs typeface="+mn-cs"/>
              </a:rPr>
              <a:t>Thank You</a:t>
            </a:r>
          </a:p>
        </p:txBody>
      </p:sp>
      <p:sp>
        <p:nvSpPr>
          <p:cNvPr id="8" name="Rectangle 7">
            <a:extLst>
              <a:ext uri="{FF2B5EF4-FFF2-40B4-BE49-F238E27FC236}">
                <a16:creationId xmlns:a16="http://schemas.microsoft.com/office/drawing/2014/main" xmlns="" id="{C98ADAB1-2FB5-4111-A571-CEBA54292DF6}"/>
              </a:ext>
            </a:extLst>
          </p:cNvPr>
          <p:cNvSpPr/>
          <p:nvPr userDrawn="1"/>
        </p:nvSpPr>
        <p:spPr>
          <a:xfrm>
            <a:off x="1226921" y="6203838"/>
            <a:ext cx="8108357" cy="338527"/>
          </a:xfrm>
          <a:prstGeom prst="rect">
            <a:avLst/>
          </a:prstGeom>
        </p:spPr>
        <p:txBody>
          <a:bodyPr wrap="square" lIns="0" tIns="0" rIns="121867" bIns="60933">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rPr>
              <a:t>ZEBRA and the stylized Zebra head are trademarks of ZIH Corp, registered in many jurisdictions worldwide. All other trademarks are the property of their respective owners. ©2019 ZIH Corp and/or its affiliates. All rights reserved.</a:t>
            </a:r>
          </a:p>
        </p:txBody>
      </p:sp>
    </p:spTree>
    <p:extLst>
      <p:ext uri="{BB962C8B-B14F-4D97-AF65-F5344CB8AC3E}">
        <p14:creationId xmlns:p14="http://schemas.microsoft.com/office/powerpoint/2010/main" val="888670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Content-1col-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CB2C8C-BBC3-4CB4-A679-24462238F407}"/>
              </a:ext>
            </a:extLst>
          </p:cNvPr>
          <p:cNvSpPr>
            <a:spLocks noGrp="1"/>
          </p:cNvSpPr>
          <p:nvPr>
            <p:ph type="title" hasCustomPrompt="1"/>
          </p:nvPr>
        </p:nvSpPr>
        <p:spPr>
          <a:xfrm>
            <a:off x="457081" y="457200"/>
            <a:ext cx="11225908"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xmlns="" id="{ED0EAC1D-C901-4858-A756-4CE03BC3568E}"/>
              </a:ext>
            </a:extLst>
          </p:cNvPr>
          <p:cNvSpPr>
            <a:spLocks noGrp="1"/>
          </p:cNvSpPr>
          <p:nvPr>
            <p:ph type="body" sz="quarter" idx="10" hasCustomPrompt="1"/>
          </p:nvPr>
        </p:nvSpPr>
        <p:spPr>
          <a:xfrm>
            <a:off x="457081" y="932688"/>
            <a:ext cx="11225908" cy="365760"/>
          </a:xfrm>
          <a:prstGeom prst="rect">
            <a:avLst/>
          </a:prstGeom>
        </p:spPr>
        <p:txBody>
          <a:bodyPr/>
          <a:lstStyle>
            <a:lvl1pPr marL="0" indent="0">
              <a:buNone/>
              <a:defRPr sz="2399">
                <a:solidFill>
                  <a:schemeClr val="accent1"/>
                </a:solidFill>
              </a:defRPr>
            </a:lvl1pPr>
          </a:lstStyle>
          <a:p>
            <a:pPr lvl="0"/>
            <a:r>
              <a:rPr lang="en-US" dirty="0"/>
              <a:t>Click to enter subhead</a:t>
            </a:r>
          </a:p>
        </p:txBody>
      </p:sp>
      <p:sp>
        <p:nvSpPr>
          <p:cNvPr id="8" name="Slide Number Placeholder 2">
            <a:extLst>
              <a:ext uri="{FF2B5EF4-FFF2-40B4-BE49-F238E27FC236}">
                <a16:creationId xmlns:a16="http://schemas.microsoft.com/office/drawing/2014/main" xmlns="" id="{99C08C2D-7CCE-4A11-B9EC-7E9749E86557}"/>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dirty="0">
              <a:solidFill>
                <a:srgbClr val="000000"/>
              </a:solidFill>
              <a:latin typeface="Arial" panose="020B0604020202020204"/>
              <a:ea typeface="+mn-ea"/>
            </a:endParaRPr>
          </a:p>
        </p:txBody>
      </p:sp>
      <p:sp>
        <p:nvSpPr>
          <p:cNvPr id="5" name="Text Placeholder 4">
            <a:extLst>
              <a:ext uri="{FF2B5EF4-FFF2-40B4-BE49-F238E27FC236}">
                <a16:creationId xmlns:a16="http://schemas.microsoft.com/office/drawing/2014/main" xmlns="" id="{92DE35B7-CA20-455C-8BD1-F0C6854E20BC}"/>
              </a:ext>
            </a:extLst>
          </p:cNvPr>
          <p:cNvSpPr>
            <a:spLocks noGrp="1"/>
          </p:cNvSpPr>
          <p:nvPr>
            <p:ph type="body" sz="quarter" idx="11"/>
          </p:nvPr>
        </p:nvSpPr>
        <p:spPr>
          <a:xfrm>
            <a:off x="457199" y="1606550"/>
            <a:ext cx="11274552" cy="4645152"/>
          </a:xfrm>
          <a:prstGeom prst="rect">
            <a:avLst/>
          </a:prstGeom>
        </p:spPr>
        <p:txBody>
          <a:bodyPr/>
          <a:lstStyle/>
          <a:p>
            <a:pPr lvl="0"/>
            <a:r>
              <a:rPr lang="en-US" dirty="0"/>
              <a:t>Edit Master text styles</a:t>
            </a:r>
          </a:p>
          <a:p>
            <a:pPr lvl="1"/>
            <a:r>
              <a:rPr lang="en-US" dirty="0"/>
              <a:t>Second level</a:t>
            </a:r>
          </a:p>
          <a:p>
            <a:pPr lvl="2"/>
            <a:r>
              <a:rPr lang="en-US" dirty="0"/>
              <a:t>Third level</a:t>
            </a:r>
          </a:p>
        </p:txBody>
      </p:sp>
      <p:sp>
        <p:nvSpPr>
          <p:cNvPr id="7" name="Rectangle 8"/>
          <p:cNvSpPr>
            <a:spLocks noChangeArrowheads="1"/>
          </p:cNvSpPr>
          <p:nvPr userDrawn="1"/>
        </p:nvSpPr>
        <p:spPr bwMode="auto">
          <a:xfrm>
            <a:off x="457200" y="6599378"/>
            <a:ext cx="11968507" cy="364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Autofit/>
          </a:bodyPr>
          <a:lstStyle/>
          <a:p>
            <a:pPr eaLnBrk="1" hangingPunct="1">
              <a:lnSpc>
                <a:spcPct val="90000"/>
              </a:lnSpc>
              <a:spcBef>
                <a:spcPct val="50000"/>
              </a:spcBef>
            </a:pPr>
            <a:r>
              <a:rPr lang="en-US" sz="1000" b="1" dirty="0">
                <a:solidFill>
                  <a:schemeClr val="bg1">
                    <a:lumMod val="50000"/>
                  </a:schemeClr>
                </a:solidFill>
                <a:latin typeface="Arial" charset="0"/>
                <a:ea typeface="Arial" charset="0"/>
                <a:cs typeface="Arial" charset="0"/>
              </a:rPr>
              <a:t>ZEBRA CONFIDENTIAL INTERNAL USE ONLY</a:t>
            </a:r>
          </a:p>
        </p:txBody>
      </p:sp>
    </p:spTree>
    <p:extLst>
      <p:ext uri="{BB962C8B-B14F-4D97-AF65-F5344CB8AC3E}">
        <p14:creationId xmlns:p14="http://schemas.microsoft.com/office/powerpoint/2010/main" val="19244683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Headline Only">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8C7A2381-5567-4F6C-8472-7D9B37FCEB05}"/>
              </a:ext>
            </a:extLst>
          </p:cNvPr>
          <p:cNvSpPr txBox="1">
            <a:spLocks/>
          </p:cNvSpPr>
          <p:nvPr userDrawn="1"/>
        </p:nvSpPr>
        <p:spPr>
          <a:xfrm>
            <a:off x="0" y="6401929"/>
            <a:ext cx="1580032" cy="457200"/>
          </a:xfrm>
          <a:prstGeom prst="rect">
            <a:avLst/>
          </a:prstGeom>
        </p:spPr>
        <p:txBody>
          <a:bodyPr lIns="182832" tIns="0" rIns="0" bIns="182832" anchor="b"/>
          <a:lstStyle>
            <a:defPPr>
              <a:defRPr lang="en-US"/>
            </a:defPPr>
            <a:lvl1pPr algn="l" rtl="0" fontAlgn="base">
              <a:spcBef>
                <a:spcPct val="0"/>
              </a:spcBef>
              <a:spcAft>
                <a:spcPct val="0"/>
              </a:spcAft>
              <a:defRPr sz="800"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chemeClr val="accent5"/>
                </a:solidFill>
                <a:effectLst/>
                <a:uLnTx/>
                <a:uFillTx/>
                <a:latin typeface="Arial" pitchFamily="34" charset="0"/>
                <a:ea typeface="MS PGothic" pitchFamily="34" charset="-128"/>
                <a:cs typeface="+mn-cs"/>
              </a:rPr>
              <a:t>ZEBRA TECHNOLOGIES</a:t>
            </a:r>
          </a:p>
        </p:txBody>
      </p:sp>
      <p:sp>
        <p:nvSpPr>
          <p:cNvPr id="5" name="Slide Number Placeholder 2">
            <a:extLst>
              <a:ext uri="{FF2B5EF4-FFF2-40B4-BE49-F238E27FC236}">
                <a16:creationId xmlns:a16="http://schemas.microsoft.com/office/drawing/2014/main" xmlns="" id="{970DA4CA-6956-42D9-B1A3-9869D9D6806B}"/>
              </a:ext>
            </a:extLst>
          </p:cNvPr>
          <p:cNvSpPr>
            <a:spLocks noGrp="1"/>
          </p:cNvSpPr>
          <p:nvPr>
            <p:ph type="sldNum" sz="quarter" idx="4"/>
          </p:nvPr>
        </p:nvSpPr>
        <p:spPr>
          <a:xfrm>
            <a:off x="10924234" y="6400800"/>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dirty="0">
              <a:solidFill>
                <a:srgbClr val="000000"/>
              </a:solidFill>
              <a:latin typeface="Arial" panose="020B0604020202020204"/>
              <a:ea typeface="+mn-ea"/>
            </a:endParaRPr>
          </a:p>
        </p:txBody>
      </p:sp>
      <p:sp>
        <p:nvSpPr>
          <p:cNvPr id="2" name="Title 1">
            <a:extLst>
              <a:ext uri="{FF2B5EF4-FFF2-40B4-BE49-F238E27FC236}">
                <a16:creationId xmlns:a16="http://schemas.microsoft.com/office/drawing/2014/main" xmlns="" id="{D60A5EBC-43A9-4F56-8A19-12A9139B460A}"/>
              </a:ext>
            </a:extLst>
          </p:cNvPr>
          <p:cNvSpPr>
            <a:spLocks noGrp="1"/>
          </p:cNvSpPr>
          <p:nvPr>
            <p:ph type="title"/>
          </p:nvPr>
        </p:nvSpPr>
        <p:spPr>
          <a:xfrm>
            <a:off x="457200" y="457200"/>
            <a:ext cx="10512425" cy="379141"/>
          </a:xfrm>
        </p:spPr>
        <p:txBody>
          <a:bodyPr lIns="0" tIns="0" rIns="0" bIns="0" anchor="t" anchorCtr="0">
            <a:noAutofit/>
          </a:bodyPr>
          <a:lstStyle>
            <a:lvl1pPr>
              <a:defRPr sz="2800"/>
            </a:lvl1pPr>
          </a:lstStyle>
          <a:p>
            <a:r>
              <a:rPr lang="en-US" dirty="0"/>
              <a:t>Click to edit Master title style</a:t>
            </a:r>
          </a:p>
        </p:txBody>
      </p:sp>
    </p:spTree>
    <p:extLst>
      <p:ext uri="{BB962C8B-B14F-4D97-AF65-F5344CB8AC3E}">
        <p14:creationId xmlns:p14="http://schemas.microsoft.com/office/powerpoint/2010/main" val="3519583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3E19B4-84A1-47DD-B01B-CCD8F85664F9}"/>
              </a:ext>
            </a:extLst>
          </p:cNvPr>
          <p:cNvSpPr>
            <a:spLocks noGrp="1"/>
          </p:cNvSpPr>
          <p:nvPr>
            <p:ph type="title" hasCustomPrompt="1"/>
          </p:nvPr>
        </p:nvSpPr>
        <p:spPr>
          <a:xfrm>
            <a:off x="603345" y="1517904"/>
            <a:ext cx="7148746" cy="868680"/>
          </a:xfr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xmlns="" id="{88319E07-9352-4F02-AAEE-A1442A295E26}"/>
              </a:ext>
            </a:extLst>
          </p:cNvPr>
          <p:cNvSpPr>
            <a:spLocks noGrp="1"/>
          </p:cNvSpPr>
          <p:nvPr>
            <p:ph type="body" sz="quarter" idx="12" hasCustomPrompt="1"/>
          </p:nvPr>
        </p:nvSpPr>
        <p:spPr>
          <a:xfrm>
            <a:off x="603092" y="2697480"/>
            <a:ext cx="7148746" cy="932688"/>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xmlns="" id="{D21CB855-D148-4D9C-B2EB-999FD9DB8A65}"/>
              </a:ext>
            </a:extLst>
          </p:cNvPr>
          <p:cNvSpPr>
            <a:spLocks noGrp="1"/>
          </p:cNvSpPr>
          <p:nvPr>
            <p:ph type="body" sz="quarter" idx="13" hasCustomPrompt="1"/>
          </p:nvPr>
        </p:nvSpPr>
        <p:spPr>
          <a:xfrm>
            <a:off x="603347" y="5175504"/>
            <a:ext cx="2961884"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9" name="Picture 8">
            <a:extLst>
              <a:ext uri="{FF2B5EF4-FFF2-40B4-BE49-F238E27FC236}">
                <a16:creationId xmlns:a16="http://schemas.microsoft.com/office/drawing/2014/main" xmlns="" id="{C5F08EA5-4D48-4D48-8228-9A10C78FD243}"/>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605442" y="563225"/>
            <a:ext cx="1603262" cy="515889"/>
          </a:xfrm>
          <a:prstGeom prst="rect">
            <a:avLst/>
          </a:prstGeom>
          <a:noFill/>
        </p:spPr>
      </p:pic>
      <p:sp>
        <p:nvSpPr>
          <p:cNvPr id="8" name="Slide Number Placeholder 1">
            <a:extLst>
              <a:ext uri="{FF2B5EF4-FFF2-40B4-BE49-F238E27FC236}">
                <a16:creationId xmlns:a16="http://schemas.microsoft.com/office/drawing/2014/main" xmlns="" id="{97AD1C1C-A3A9-4D31-8E6C-2418DF14BD78}"/>
              </a:ext>
            </a:extLst>
          </p:cNvPr>
          <p:cNvSpPr txBox="1">
            <a:spLocks/>
          </p:cNvSpPr>
          <p:nvPr userDrawn="1"/>
        </p:nvSpPr>
        <p:spPr>
          <a:xfrm>
            <a:off x="10921623" y="6314298"/>
            <a:ext cx="1054189" cy="366183"/>
          </a:xfrm>
          <a:prstGeom prst="rect">
            <a:avLst/>
          </a:prstGeom>
        </p:spPr>
        <p:txBody>
          <a:bodyPr vert="horz" lIns="0" tIns="0" rIns="0" bIns="0" rtlCol="0" anchor="b"/>
          <a:lstStyle>
            <a:defPPr>
              <a:defRPr lang="en-US"/>
            </a:defPPr>
            <a:lvl1pPr algn="r" rtl="0" fontAlgn="base">
              <a:spcBef>
                <a:spcPct val="0"/>
              </a:spcBef>
              <a:spcAft>
                <a:spcPct val="0"/>
              </a:spcAft>
              <a:defRPr sz="800" kern="1200" baseline="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marL="0" marR="0" lvl="0" indent="0" algn="r" defTabSz="914126" rtl="0" eaLnBrk="1" fontAlgn="base" latinLnBrk="0" hangingPunct="1">
              <a:lnSpc>
                <a:spcPct val="100000"/>
              </a:lnSpc>
              <a:spcBef>
                <a:spcPct val="0"/>
              </a:spcBef>
              <a:spcAft>
                <a:spcPct val="0"/>
              </a:spcAft>
              <a:buClrTx/>
              <a:buSzTx/>
              <a:buFontTx/>
              <a:buNone/>
              <a:tabLst/>
              <a:defRPr/>
            </a:pPr>
            <a:fld id="{79044E51-BF79-AF42-BAC5-B771B1D9D8E0}" type="slidenum">
              <a:rPr kumimoji="0" lang="en-US" sz="800" b="0" i="0" u="none" strike="noStrike" kern="1200" cap="none" spc="0" normalizeH="0" baseline="0" noProof="0" smtClean="0">
                <a:ln>
                  <a:noFill/>
                </a:ln>
                <a:solidFill>
                  <a:srgbClr val="000000"/>
                </a:solidFill>
                <a:effectLst/>
                <a:uLnTx/>
                <a:uFillTx/>
                <a:latin typeface="Arial" pitchFamily="34" charset="0"/>
                <a:ea typeface="MS PGothic" pitchFamily="34" charset="-128"/>
                <a:cs typeface="+mn-cs"/>
              </a:rPr>
              <a:pPr marL="0" marR="0" lvl="0" indent="0" algn="r" defTabSz="914126" rtl="0" eaLnBrk="1" fontAlgn="base" latinLnBrk="0" hangingPunct="1">
                <a:lnSpc>
                  <a:spcPct val="100000"/>
                </a:lnSpc>
                <a:spcBef>
                  <a:spcPct val="0"/>
                </a:spcBef>
                <a:spcAft>
                  <a:spcPct val="0"/>
                </a:spcAft>
                <a:buClrTx/>
                <a:buSzTx/>
                <a:buFontTx/>
                <a:buNone/>
                <a:tabLst/>
                <a:defRPr/>
              </a:pPr>
              <a:t>‹#›</a:t>
            </a:fld>
            <a:endParaRPr kumimoji="0" lang="en-US" sz="8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pic>
        <p:nvPicPr>
          <p:cNvPr id="10" name="Picture 9">
            <a:extLst>
              <a:ext uri="{FF2B5EF4-FFF2-40B4-BE49-F238E27FC236}">
                <a16:creationId xmlns:a16="http://schemas.microsoft.com/office/drawing/2014/main" xmlns="" id="{5A14779F-B41E-4191-B887-C19504DE9408}"/>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605442" y="563225"/>
            <a:ext cx="1603262" cy="515889"/>
          </a:xfrm>
          <a:prstGeom prst="rect">
            <a:avLst/>
          </a:prstGeom>
          <a:noFill/>
        </p:spPr>
      </p:pic>
      <p:sp>
        <p:nvSpPr>
          <p:cNvPr id="11" name="AutoShape 4">
            <a:extLst>
              <a:ext uri="{FF2B5EF4-FFF2-40B4-BE49-F238E27FC236}">
                <a16:creationId xmlns:a16="http://schemas.microsoft.com/office/drawing/2014/main" xmlns="" id="{AAAFA79D-0CD4-4ED4-841D-71409F0CB991}"/>
              </a:ext>
            </a:extLst>
          </p:cNvPr>
          <p:cNvSpPr>
            <a:spLocks noChangeAspect="1" noChangeArrowheads="1"/>
          </p:cNvSpPr>
          <p:nvPr userDrawn="1"/>
        </p:nvSpPr>
        <p:spPr bwMode="auto">
          <a:xfrm flipH="1">
            <a:off x="5068058" y="4403761"/>
            <a:ext cx="4237073" cy="2454240"/>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sp>
        <p:nvSpPr>
          <p:cNvPr id="13" name="Rectangle 12">
            <a:extLst>
              <a:ext uri="{FF2B5EF4-FFF2-40B4-BE49-F238E27FC236}">
                <a16:creationId xmlns:a16="http://schemas.microsoft.com/office/drawing/2014/main" xmlns="" id="{FBFC1639-CF78-4C0D-BF70-E0AD93858952}"/>
              </a:ext>
            </a:extLst>
          </p:cNvPr>
          <p:cNvSpPr/>
          <p:nvPr userDrawn="1"/>
        </p:nvSpPr>
        <p:spPr>
          <a:xfrm>
            <a:off x="9305131" y="0"/>
            <a:ext cx="2880519" cy="6858000"/>
          </a:xfrm>
          <a:prstGeom prst="rect">
            <a:avLst/>
          </a:prstGeom>
          <a:solidFill>
            <a:srgbClr val="FFFFFF"/>
          </a:soli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15" name="AutoShape 4">
            <a:extLst>
              <a:ext uri="{FF2B5EF4-FFF2-40B4-BE49-F238E27FC236}">
                <a16:creationId xmlns:a16="http://schemas.microsoft.com/office/drawing/2014/main" xmlns="" id="{1C9D0D1B-1556-45DE-8E62-58DF6823BCE5}"/>
              </a:ext>
            </a:extLst>
          </p:cNvPr>
          <p:cNvSpPr>
            <a:spLocks noChangeAspect="1" noChangeArrowheads="1"/>
          </p:cNvSpPr>
          <p:nvPr userDrawn="1"/>
        </p:nvSpPr>
        <p:spPr bwMode="auto">
          <a:xfrm>
            <a:off x="9293261" y="5189519"/>
            <a:ext cx="2880517" cy="1668482"/>
          </a:xfrm>
          <a:prstGeom prst="rtTriangle">
            <a:avLst/>
          </a:prstGeom>
          <a:solidFill>
            <a:srgbClr val="666666"/>
          </a:solidFill>
          <a:ln>
            <a:noFill/>
          </a:ln>
          <a:effec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dirty="0">
              <a:solidFill>
                <a:srgbClr val="000000"/>
              </a:solidFill>
              <a:ea typeface="MS PGothic" pitchFamily="34" charset="-128"/>
            </a:endParaRPr>
          </a:p>
        </p:txBody>
      </p:sp>
      <p:sp>
        <p:nvSpPr>
          <p:cNvPr id="16" name="AutoShape 4">
            <a:extLst>
              <a:ext uri="{FF2B5EF4-FFF2-40B4-BE49-F238E27FC236}">
                <a16:creationId xmlns:a16="http://schemas.microsoft.com/office/drawing/2014/main" xmlns="" id="{A9089262-F6A2-4435-9664-EDC788B685C4}"/>
              </a:ext>
            </a:extLst>
          </p:cNvPr>
          <p:cNvSpPr>
            <a:spLocks noChangeAspect="1" noChangeArrowheads="1"/>
          </p:cNvSpPr>
          <p:nvPr userDrawn="1"/>
        </p:nvSpPr>
        <p:spPr bwMode="auto">
          <a:xfrm flipV="1">
            <a:off x="9305130" y="1477258"/>
            <a:ext cx="2880519" cy="1668483"/>
          </a:xfrm>
          <a:prstGeom prst="rtTriangle">
            <a:avLst/>
          </a:prstGeom>
          <a:solidFill>
            <a:srgbClr val="CCCCCC"/>
          </a:solidFill>
          <a:ln>
            <a:noFill/>
          </a:ln>
          <a:effec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dirty="0">
              <a:solidFill>
                <a:srgbClr val="000000"/>
              </a:solidFill>
              <a:ea typeface="MS PGothic" pitchFamily="34" charset="-128"/>
            </a:endParaRPr>
          </a:p>
        </p:txBody>
      </p:sp>
      <p:sp>
        <p:nvSpPr>
          <p:cNvPr id="17" name="Rectangle 16">
            <a:extLst>
              <a:ext uri="{FF2B5EF4-FFF2-40B4-BE49-F238E27FC236}">
                <a16:creationId xmlns:a16="http://schemas.microsoft.com/office/drawing/2014/main" xmlns="" id="{72C51C97-1B13-4560-8381-70F9ADDDF195}"/>
              </a:ext>
            </a:extLst>
          </p:cNvPr>
          <p:cNvSpPr/>
          <p:nvPr userDrawn="1"/>
        </p:nvSpPr>
        <p:spPr>
          <a:xfrm>
            <a:off x="9305130" y="1"/>
            <a:ext cx="2880519" cy="1476651"/>
          </a:xfrm>
          <a:prstGeom prst="rect">
            <a:avLst/>
          </a:prstGeom>
          <a:solidFill>
            <a:srgbClr val="CCCCCC"/>
          </a:soli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Tree>
    <p:extLst>
      <p:ext uri="{BB962C8B-B14F-4D97-AF65-F5344CB8AC3E}">
        <p14:creationId xmlns:p14="http://schemas.microsoft.com/office/powerpoint/2010/main" val="914070911"/>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11" name="AutoShape 4">
            <a:extLst>
              <a:ext uri="{FF2B5EF4-FFF2-40B4-BE49-F238E27FC236}">
                <a16:creationId xmlns:a16="http://schemas.microsoft.com/office/drawing/2014/main" xmlns="" id="{38485FBB-798F-4D6A-9310-743FFC812F66}"/>
              </a:ext>
            </a:extLst>
          </p:cNvPr>
          <p:cNvSpPr>
            <a:spLocks noChangeAspect="1" noChangeArrowheads="1"/>
          </p:cNvSpPr>
          <p:nvPr userDrawn="1"/>
        </p:nvSpPr>
        <p:spPr bwMode="auto">
          <a:xfrm>
            <a:off x="0" y="4114800"/>
            <a:ext cx="4735942" cy="2743200"/>
          </a:xfrm>
          <a:prstGeom prst="rtTriangle">
            <a:avLst/>
          </a:prstGeom>
          <a:gradFill>
            <a:gsLst>
              <a:gs pos="0">
                <a:srgbClr val="00FFFF"/>
              </a:gs>
              <a:gs pos="50000">
                <a:srgbClr val="00C9FF"/>
              </a:gs>
              <a:gs pos="98246">
                <a:srgbClr val="00FFFF"/>
              </a:gs>
              <a:gs pos="0">
                <a:srgbClr val="0099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pic>
        <p:nvPicPr>
          <p:cNvPr id="13" name="Picture 3">
            <a:extLst>
              <a:ext uri="{FF2B5EF4-FFF2-40B4-BE49-F238E27FC236}">
                <a16:creationId xmlns:a16="http://schemas.microsoft.com/office/drawing/2014/main" xmlns="" id="{1ECD35CA-1C2B-4F9C-9D2F-A513C22F1D9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l="14581"/>
          <a:stretch>
            <a:fillRect/>
          </a:stretch>
        </p:blipFill>
        <p:spPr bwMode="auto">
          <a:xfrm>
            <a:off x="4454952" y="1617662"/>
            <a:ext cx="7730699" cy="52403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itle 1">
            <a:extLst>
              <a:ext uri="{FF2B5EF4-FFF2-40B4-BE49-F238E27FC236}">
                <a16:creationId xmlns:a16="http://schemas.microsoft.com/office/drawing/2014/main" xmlns="" id="{043E19B4-84A1-47DD-B01B-CCD8F85664F9}"/>
              </a:ext>
            </a:extLst>
          </p:cNvPr>
          <p:cNvSpPr>
            <a:spLocks noGrp="1"/>
          </p:cNvSpPr>
          <p:nvPr>
            <p:ph type="title" hasCustomPrompt="1"/>
          </p:nvPr>
        </p:nvSpPr>
        <p:spPr>
          <a:xfrm>
            <a:off x="603345" y="1517904"/>
            <a:ext cx="8547414" cy="832104"/>
          </a:xfr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xmlns="" id="{88319E07-9352-4F02-AAEE-A1442A295E26}"/>
              </a:ext>
            </a:extLst>
          </p:cNvPr>
          <p:cNvSpPr>
            <a:spLocks noGrp="1"/>
          </p:cNvSpPr>
          <p:nvPr>
            <p:ph type="body" sz="quarter" idx="12" hasCustomPrompt="1"/>
          </p:nvPr>
        </p:nvSpPr>
        <p:spPr>
          <a:xfrm>
            <a:off x="603092" y="2633472"/>
            <a:ext cx="7733809" cy="612648"/>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xmlns="" id="{D21CB855-D148-4D9C-B2EB-999FD9DB8A65}"/>
              </a:ext>
            </a:extLst>
          </p:cNvPr>
          <p:cNvSpPr>
            <a:spLocks noGrp="1"/>
          </p:cNvSpPr>
          <p:nvPr>
            <p:ph type="body" sz="quarter" idx="13" hasCustomPrompt="1"/>
          </p:nvPr>
        </p:nvSpPr>
        <p:spPr>
          <a:xfrm>
            <a:off x="603092" y="3666744"/>
            <a:ext cx="2961884"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8" name="Picture 7">
            <a:extLst>
              <a:ext uri="{FF2B5EF4-FFF2-40B4-BE49-F238E27FC236}">
                <a16:creationId xmlns:a16="http://schemas.microsoft.com/office/drawing/2014/main" xmlns="" id="{8B2F76E4-BB15-4ADE-AABC-2B313BBC43D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442" y="562226"/>
            <a:ext cx="1603262" cy="517886"/>
          </a:xfrm>
          <a:prstGeom prst="rect">
            <a:avLst/>
          </a:prstGeom>
          <a:noFill/>
        </p:spPr>
      </p:pic>
    </p:spTree>
    <p:extLst>
      <p:ext uri="{BB962C8B-B14F-4D97-AF65-F5344CB8AC3E}">
        <p14:creationId xmlns:p14="http://schemas.microsoft.com/office/powerpoint/2010/main" val="1244505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3E19B4-84A1-47DD-B01B-CCD8F85664F9}"/>
              </a:ext>
            </a:extLst>
          </p:cNvPr>
          <p:cNvSpPr>
            <a:spLocks noGrp="1"/>
          </p:cNvSpPr>
          <p:nvPr>
            <p:ph type="title" hasCustomPrompt="1"/>
          </p:nvPr>
        </p:nvSpPr>
        <p:spPr>
          <a:xfrm>
            <a:off x="603345" y="1517904"/>
            <a:ext cx="7733809" cy="832104"/>
          </a:xfrm>
        </p:spPr>
        <p:txBody>
          <a:bodyPr/>
          <a:lstStyle>
            <a:lvl1pPr>
              <a:defRPr/>
            </a:lvl1pPr>
          </a:lstStyle>
          <a:p>
            <a:r>
              <a:rPr lang="en-US" dirty="0"/>
              <a:t>Click to enter presentation title</a:t>
            </a:r>
          </a:p>
        </p:txBody>
      </p:sp>
      <p:sp>
        <p:nvSpPr>
          <p:cNvPr id="12" name="Text Placeholder 11">
            <a:extLst>
              <a:ext uri="{FF2B5EF4-FFF2-40B4-BE49-F238E27FC236}">
                <a16:creationId xmlns:a16="http://schemas.microsoft.com/office/drawing/2014/main" xmlns="" id="{88319E07-9352-4F02-AAEE-A1442A295E26}"/>
              </a:ext>
            </a:extLst>
          </p:cNvPr>
          <p:cNvSpPr>
            <a:spLocks noGrp="1"/>
          </p:cNvSpPr>
          <p:nvPr>
            <p:ph type="body" sz="quarter" idx="12" hasCustomPrompt="1"/>
          </p:nvPr>
        </p:nvSpPr>
        <p:spPr>
          <a:xfrm>
            <a:off x="603092" y="2798064"/>
            <a:ext cx="7733809" cy="1225296"/>
          </a:xfrm>
        </p:spPr>
        <p:txBody>
          <a:bodyPr/>
          <a:lstStyle>
            <a:lvl1pPr marL="0" indent="0">
              <a:buNone/>
              <a:defRPr/>
            </a:lvl1pPr>
          </a:lstStyle>
          <a:p>
            <a:pPr lvl="0"/>
            <a:r>
              <a:rPr lang="en-US" dirty="0"/>
              <a:t>Click to enter presentation text</a:t>
            </a:r>
          </a:p>
        </p:txBody>
      </p:sp>
      <p:sp>
        <p:nvSpPr>
          <p:cNvPr id="14" name="Text Placeholder 13">
            <a:extLst>
              <a:ext uri="{FF2B5EF4-FFF2-40B4-BE49-F238E27FC236}">
                <a16:creationId xmlns:a16="http://schemas.microsoft.com/office/drawing/2014/main" xmlns="" id="{D21CB855-D148-4D9C-B2EB-999FD9DB8A65}"/>
              </a:ext>
            </a:extLst>
          </p:cNvPr>
          <p:cNvSpPr>
            <a:spLocks noGrp="1"/>
          </p:cNvSpPr>
          <p:nvPr>
            <p:ph type="body" sz="quarter" idx="13" hasCustomPrompt="1"/>
          </p:nvPr>
        </p:nvSpPr>
        <p:spPr>
          <a:xfrm>
            <a:off x="603092" y="5568696"/>
            <a:ext cx="2961884" cy="512064"/>
          </a:xfrm>
        </p:spPr>
        <p:txBody>
          <a:bodyPr/>
          <a:lstStyle>
            <a:lvl1pPr marL="0" indent="0">
              <a:lnSpc>
                <a:spcPct val="100000"/>
              </a:lnSpc>
              <a:spcBef>
                <a:spcPts val="0"/>
              </a:spcBef>
              <a:buNone/>
              <a:defRPr sz="1600"/>
            </a:lvl1pPr>
            <a:lvl2pPr>
              <a:defRPr sz="1600"/>
            </a:lvl2pPr>
            <a:lvl3pPr>
              <a:defRPr sz="1600"/>
            </a:lvl3pPr>
            <a:lvl4pPr>
              <a:defRPr sz="1600"/>
            </a:lvl4pPr>
            <a:lvl5pPr>
              <a:defRPr sz="1600"/>
            </a:lvl5pPr>
          </a:lstStyle>
          <a:p>
            <a:pPr lvl="0"/>
            <a:r>
              <a:rPr lang="en-US" dirty="0"/>
              <a:t>Presenter name or location</a:t>
            </a:r>
            <a:br>
              <a:rPr lang="en-US" dirty="0"/>
            </a:br>
            <a:r>
              <a:rPr lang="en-US" dirty="0"/>
              <a:t>Date</a:t>
            </a:r>
          </a:p>
        </p:txBody>
      </p:sp>
      <p:pic>
        <p:nvPicPr>
          <p:cNvPr id="8" name="Picture 7">
            <a:extLst>
              <a:ext uri="{FF2B5EF4-FFF2-40B4-BE49-F238E27FC236}">
                <a16:creationId xmlns:a16="http://schemas.microsoft.com/office/drawing/2014/main" xmlns="" id="{8B2F76E4-BB15-4ADE-AABC-2B313BBC43D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442" y="562226"/>
            <a:ext cx="1603262" cy="517886"/>
          </a:xfrm>
          <a:prstGeom prst="rect">
            <a:avLst/>
          </a:prstGeom>
          <a:noFill/>
        </p:spPr>
      </p:pic>
      <p:sp>
        <p:nvSpPr>
          <p:cNvPr id="9" name="Parallelogram 1">
            <a:extLst>
              <a:ext uri="{FF2B5EF4-FFF2-40B4-BE49-F238E27FC236}">
                <a16:creationId xmlns:a16="http://schemas.microsoft.com/office/drawing/2014/main" xmlns="" id="{BF0C7808-B700-4322-BC29-49ED8C337F0E}"/>
              </a:ext>
            </a:extLst>
          </p:cNvPr>
          <p:cNvSpPr/>
          <p:nvPr userDrawn="1"/>
        </p:nvSpPr>
        <p:spPr>
          <a:xfrm flipH="1" flipV="1">
            <a:off x="10281372" y="437167"/>
            <a:ext cx="1904279" cy="3681663"/>
          </a:xfrm>
          <a:custGeom>
            <a:avLst/>
            <a:gdLst>
              <a:gd name="connsiteX0" fmla="*/ 0 w 2286000"/>
              <a:gd name="connsiteY0" fmla="*/ 2454442 h 2454442"/>
              <a:gd name="connsiteX1" fmla="*/ 571500 w 2286000"/>
              <a:gd name="connsiteY1" fmla="*/ 0 h 2454442"/>
              <a:gd name="connsiteX2" fmla="*/ 2286000 w 2286000"/>
              <a:gd name="connsiteY2" fmla="*/ 0 h 2454442"/>
              <a:gd name="connsiteX3" fmla="*/ 1714500 w 2286000"/>
              <a:gd name="connsiteY3" fmla="*/ 2454442 h 2454442"/>
              <a:gd name="connsiteX4" fmla="*/ 0 w 2286000"/>
              <a:gd name="connsiteY4" fmla="*/ 2454442 h 2454442"/>
              <a:gd name="connsiteX0" fmla="*/ 0 w 3579395"/>
              <a:gd name="connsiteY0" fmla="*/ 2454442 h 2454442"/>
              <a:gd name="connsiteX1" fmla="*/ 571500 w 3579395"/>
              <a:gd name="connsiteY1" fmla="*/ 0 h 2454442"/>
              <a:gd name="connsiteX2" fmla="*/ 2286000 w 3579395"/>
              <a:gd name="connsiteY2" fmla="*/ 0 h 2454442"/>
              <a:gd name="connsiteX3" fmla="*/ 3579395 w 3579395"/>
              <a:gd name="connsiteY3" fmla="*/ 1648326 h 2454442"/>
              <a:gd name="connsiteX4" fmla="*/ 0 w 3579395"/>
              <a:gd name="connsiteY4" fmla="*/ 2454442 h 2454442"/>
              <a:gd name="connsiteX0" fmla="*/ 0 w 3579395"/>
              <a:gd name="connsiteY0" fmla="*/ 3200400 h 3200400"/>
              <a:gd name="connsiteX1" fmla="*/ 571500 w 3579395"/>
              <a:gd name="connsiteY1" fmla="*/ 745958 h 3200400"/>
              <a:gd name="connsiteX2" fmla="*/ 3537284 w 3579395"/>
              <a:gd name="connsiteY2" fmla="*/ 0 h 3200400"/>
              <a:gd name="connsiteX3" fmla="*/ 3579395 w 3579395"/>
              <a:gd name="connsiteY3" fmla="*/ 2394284 h 3200400"/>
              <a:gd name="connsiteX4" fmla="*/ 0 w 3579395"/>
              <a:gd name="connsiteY4" fmla="*/ 3200400 h 3200400"/>
              <a:gd name="connsiteX0" fmla="*/ 0 w 3639553"/>
              <a:gd name="connsiteY0" fmla="*/ 3200400 h 3200400"/>
              <a:gd name="connsiteX1" fmla="*/ 571500 w 3639553"/>
              <a:gd name="connsiteY1" fmla="*/ 745958 h 3200400"/>
              <a:gd name="connsiteX2" fmla="*/ 3537284 w 3639553"/>
              <a:gd name="connsiteY2" fmla="*/ 0 h 3200400"/>
              <a:gd name="connsiteX3" fmla="*/ 3639553 w 3639553"/>
              <a:gd name="connsiteY3" fmla="*/ 2406316 h 3200400"/>
              <a:gd name="connsiteX4" fmla="*/ 0 w 3639553"/>
              <a:gd name="connsiteY4" fmla="*/ 3200400 h 3200400"/>
              <a:gd name="connsiteX0" fmla="*/ 0 w 3639553"/>
              <a:gd name="connsiteY0" fmla="*/ 3200400 h 3200400"/>
              <a:gd name="connsiteX1" fmla="*/ 571500 w 3639553"/>
              <a:gd name="connsiteY1" fmla="*/ 745958 h 3200400"/>
              <a:gd name="connsiteX2" fmla="*/ 3609473 w 3639553"/>
              <a:gd name="connsiteY2" fmla="*/ 0 h 3200400"/>
              <a:gd name="connsiteX3" fmla="*/ 3639553 w 3639553"/>
              <a:gd name="connsiteY3" fmla="*/ 2406316 h 3200400"/>
              <a:gd name="connsiteX4" fmla="*/ 0 w 3639553"/>
              <a:gd name="connsiteY4" fmla="*/ 3200400 h 3200400"/>
              <a:gd name="connsiteX0" fmla="*/ 1221206 w 3068053"/>
              <a:gd name="connsiteY0" fmla="*/ 3392905 h 3392905"/>
              <a:gd name="connsiteX1" fmla="*/ 0 w 3068053"/>
              <a:gd name="connsiteY1" fmla="*/ 745958 h 3392905"/>
              <a:gd name="connsiteX2" fmla="*/ 3037973 w 3068053"/>
              <a:gd name="connsiteY2" fmla="*/ 0 h 3392905"/>
              <a:gd name="connsiteX3" fmla="*/ 3068053 w 3068053"/>
              <a:gd name="connsiteY3" fmla="*/ 2406316 h 3392905"/>
              <a:gd name="connsiteX4" fmla="*/ 1221206 w 3068053"/>
              <a:gd name="connsiteY4" fmla="*/ 3392905 h 3392905"/>
              <a:gd name="connsiteX0" fmla="*/ 0 w 1846847"/>
              <a:gd name="connsiteY0" fmla="*/ 3392905 h 3392905"/>
              <a:gd name="connsiteX1" fmla="*/ 6015 w 1846847"/>
              <a:gd name="connsiteY1" fmla="*/ 1130969 h 3392905"/>
              <a:gd name="connsiteX2" fmla="*/ 1816767 w 1846847"/>
              <a:gd name="connsiteY2" fmla="*/ 0 h 3392905"/>
              <a:gd name="connsiteX3" fmla="*/ 1846847 w 1846847"/>
              <a:gd name="connsiteY3" fmla="*/ 2406316 h 3392905"/>
              <a:gd name="connsiteX4" fmla="*/ 0 w 1846847"/>
              <a:gd name="connsiteY4" fmla="*/ 3392905 h 3392905"/>
              <a:gd name="connsiteX0" fmla="*/ 0 w 1846847"/>
              <a:gd name="connsiteY0" fmla="*/ 3392905 h 3392905"/>
              <a:gd name="connsiteX1" fmla="*/ 6015 w 1846847"/>
              <a:gd name="connsiteY1" fmla="*/ 1082843 h 3392905"/>
              <a:gd name="connsiteX2" fmla="*/ 1816767 w 1846847"/>
              <a:gd name="connsiteY2" fmla="*/ 0 h 3392905"/>
              <a:gd name="connsiteX3" fmla="*/ 1846847 w 1846847"/>
              <a:gd name="connsiteY3" fmla="*/ 2406316 h 3392905"/>
              <a:gd name="connsiteX4" fmla="*/ 0 w 1846847"/>
              <a:gd name="connsiteY4" fmla="*/ 3392905 h 3392905"/>
              <a:gd name="connsiteX0" fmla="*/ 0 w 1846847"/>
              <a:gd name="connsiteY0" fmla="*/ 3392905 h 3392905"/>
              <a:gd name="connsiteX1" fmla="*/ 6015 w 1846847"/>
              <a:gd name="connsiteY1" fmla="*/ 1082843 h 3392905"/>
              <a:gd name="connsiteX2" fmla="*/ 1816767 w 1846847"/>
              <a:gd name="connsiteY2" fmla="*/ 0 h 3392905"/>
              <a:gd name="connsiteX3" fmla="*/ 1846847 w 1846847"/>
              <a:gd name="connsiteY3" fmla="*/ 2406316 h 3392905"/>
              <a:gd name="connsiteX4" fmla="*/ 0 w 1846847"/>
              <a:gd name="connsiteY4" fmla="*/ 3392905 h 3392905"/>
              <a:gd name="connsiteX0" fmla="*/ 15649 w 1840832"/>
              <a:gd name="connsiteY0" fmla="*/ 3459650 h 3459650"/>
              <a:gd name="connsiteX1" fmla="*/ 0 w 1840832"/>
              <a:gd name="connsiteY1" fmla="*/ 1082843 h 3459650"/>
              <a:gd name="connsiteX2" fmla="*/ 1810752 w 1840832"/>
              <a:gd name="connsiteY2" fmla="*/ 0 h 3459650"/>
              <a:gd name="connsiteX3" fmla="*/ 1840832 w 1840832"/>
              <a:gd name="connsiteY3" fmla="*/ 2406316 h 3459650"/>
              <a:gd name="connsiteX4" fmla="*/ 15649 w 1840832"/>
              <a:gd name="connsiteY4" fmla="*/ 3459650 h 3459650"/>
              <a:gd name="connsiteX0" fmla="*/ 27494 w 1840832"/>
              <a:gd name="connsiteY0" fmla="*/ 3437401 h 3437401"/>
              <a:gd name="connsiteX1" fmla="*/ 0 w 1840832"/>
              <a:gd name="connsiteY1" fmla="*/ 1082843 h 3437401"/>
              <a:gd name="connsiteX2" fmla="*/ 1810752 w 1840832"/>
              <a:gd name="connsiteY2" fmla="*/ 0 h 3437401"/>
              <a:gd name="connsiteX3" fmla="*/ 1840832 w 1840832"/>
              <a:gd name="connsiteY3" fmla="*/ 2406316 h 3437401"/>
              <a:gd name="connsiteX4" fmla="*/ 27494 w 1840832"/>
              <a:gd name="connsiteY4" fmla="*/ 3437401 h 3437401"/>
              <a:gd name="connsiteX0" fmla="*/ 3804 w 1840832"/>
              <a:gd name="connsiteY0" fmla="*/ 3437401 h 3437401"/>
              <a:gd name="connsiteX1" fmla="*/ 0 w 1840832"/>
              <a:gd name="connsiteY1" fmla="*/ 1082843 h 3437401"/>
              <a:gd name="connsiteX2" fmla="*/ 1810752 w 1840832"/>
              <a:gd name="connsiteY2" fmla="*/ 0 h 3437401"/>
              <a:gd name="connsiteX3" fmla="*/ 1840832 w 1840832"/>
              <a:gd name="connsiteY3" fmla="*/ 2406316 h 3437401"/>
              <a:gd name="connsiteX4" fmla="*/ 3804 w 1840832"/>
              <a:gd name="connsiteY4" fmla="*/ 3437401 h 3437401"/>
              <a:gd name="connsiteX0" fmla="*/ 3804 w 1840832"/>
              <a:gd name="connsiteY0" fmla="*/ 3470774 h 3470774"/>
              <a:gd name="connsiteX1" fmla="*/ 0 w 1840832"/>
              <a:gd name="connsiteY1" fmla="*/ 1116216 h 3470774"/>
              <a:gd name="connsiteX2" fmla="*/ 1810752 w 1840832"/>
              <a:gd name="connsiteY2" fmla="*/ 0 h 3470774"/>
              <a:gd name="connsiteX3" fmla="*/ 1840832 w 1840832"/>
              <a:gd name="connsiteY3" fmla="*/ 2439689 h 3470774"/>
              <a:gd name="connsiteX4" fmla="*/ 3804 w 1840832"/>
              <a:gd name="connsiteY4" fmla="*/ 3470774 h 3470774"/>
              <a:gd name="connsiteX0" fmla="*/ 0 w 1837028"/>
              <a:gd name="connsiteY0" fmla="*/ 3470774 h 3470774"/>
              <a:gd name="connsiteX1" fmla="*/ 8040 w 1837028"/>
              <a:gd name="connsiteY1" fmla="*/ 1082843 h 3470774"/>
              <a:gd name="connsiteX2" fmla="*/ 1806948 w 1837028"/>
              <a:gd name="connsiteY2" fmla="*/ 0 h 3470774"/>
              <a:gd name="connsiteX3" fmla="*/ 1837028 w 1837028"/>
              <a:gd name="connsiteY3" fmla="*/ 2439689 h 3470774"/>
              <a:gd name="connsiteX4" fmla="*/ 0 w 1837028"/>
              <a:gd name="connsiteY4" fmla="*/ 3470774 h 3470774"/>
              <a:gd name="connsiteX0" fmla="*/ 0 w 1866172"/>
              <a:gd name="connsiteY0" fmla="*/ 3404028 h 3404028"/>
              <a:gd name="connsiteX1" fmla="*/ 8040 w 1866172"/>
              <a:gd name="connsiteY1" fmla="*/ 1016097 h 3404028"/>
              <a:gd name="connsiteX2" fmla="*/ 1866172 w 1866172"/>
              <a:gd name="connsiteY2" fmla="*/ 0 h 3404028"/>
              <a:gd name="connsiteX3" fmla="*/ 1837028 w 1866172"/>
              <a:gd name="connsiteY3" fmla="*/ 2372943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37028 w 1866172"/>
              <a:gd name="connsiteY3" fmla="*/ 2372943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37028 w 1866172"/>
              <a:gd name="connsiteY3" fmla="*/ 2384067 h 3404028"/>
              <a:gd name="connsiteX4" fmla="*/ 0 w 1866172"/>
              <a:gd name="connsiteY4" fmla="*/ 3404028 h 3404028"/>
              <a:gd name="connsiteX0" fmla="*/ 0 w 1866172"/>
              <a:gd name="connsiteY0" fmla="*/ 3404028 h 3404028"/>
              <a:gd name="connsiteX1" fmla="*/ 19886 w 1866172"/>
              <a:gd name="connsiteY1" fmla="*/ 982724 h 3404028"/>
              <a:gd name="connsiteX2" fmla="*/ 1866172 w 1866172"/>
              <a:gd name="connsiteY2" fmla="*/ 0 h 3404028"/>
              <a:gd name="connsiteX3" fmla="*/ 1860719 w 1866172"/>
              <a:gd name="connsiteY3" fmla="*/ 2384067 h 3404028"/>
              <a:gd name="connsiteX4" fmla="*/ 0 w 1866172"/>
              <a:gd name="connsiteY4" fmla="*/ 3404028 h 3404028"/>
              <a:gd name="connsiteX0" fmla="*/ 0 w 1866172"/>
              <a:gd name="connsiteY0" fmla="*/ 3404028 h 3404028"/>
              <a:gd name="connsiteX1" fmla="*/ 8040 w 1866172"/>
              <a:gd name="connsiteY1" fmla="*/ 993848 h 3404028"/>
              <a:gd name="connsiteX2" fmla="*/ 1866172 w 1866172"/>
              <a:gd name="connsiteY2" fmla="*/ 0 h 3404028"/>
              <a:gd name="connsiteX3" fmla="*/ 1860719 w 1866172"/>
              <a:gd name="connsiteY3" fmla="*/ 2384067 h 3404028"/>
              <a:gd name="connsiteX4" fmla="*/ 0 w 1866172"/>
              <a:gd name="connsiteY4" fmla="*/ 3404028 h 3404028"/>
              <a:gd name="connsiteX0" fmla="*/ 15650 w 1881822"/>
              <a:gd name="connsiteY0" fmla="*/ 3404028 h 3404028"/>
              <a:gd name="connsiteX1" fmla="*/ 0 w 1881822"/>
              <a:gd name="connsiteY1" fmla="*/ 1004973 h 3404028"/>
              <a:gd name="connsiteX2" fmla="*/ 1881822 w 1881822"/>
              <a:gd name="connsiteY2" fmla="*/ 0 h 3404028"/>
              <a:gd name="connsiteX3" fmla="*/ 1876369 w 1881822"/>
              <a:gd name="connsiteY3" fmla="*/ 2384067 h 3404028"/>
              <a:gd name="connsiteX4" fmla="*/ 15650 w 1881822"/>
              <a:gd name="connsiteY4" fmla="*/ 3404028 h 3404028"/>
              <a:gd name="connsiteX0" fmla="*/ 15650 w 1888435"/>
              <a:gd name="connsiteY0" fmla="*/ 3404028 h 3404028"/>
              <a:gd name="connsiteX1" fmla="*/ 0 w 1888435"/>
              <a:gd name="connsiteY1" fmla="*/ 1004973 h 3404028"/>
              <a:gd name="connsiteX2" fmla="*/ 1881822 w 1888435"/>
              <a:gd name="connsiteY2" fmla="*/ 0 h 3404028"/>
              <a:gd name="connsiteX3" fmla="*/ 1888214 w 1888435"/>
              <a:gd name="connsiteY3" fmla="*/ 2384067 h 3404028"/>
              <a:gd name="connsiteX4" fmla="*/ 15650 w 1888435"/>
              <a:gd name="connsiteY4" fmla="*/ 3404028 h 3404028"/>
              <a:gd name="connsiteX0" fmla="*/ 3806 w 1876591"/>
              <a:gd name="connsiteY0" fmla="*/ 3404028 h 3404028"/>
              <a:gd name="connsiteX1" fmla="*/ 0 w 1876591"/>
              <a:gd name="connsiteY1" fmla="*/ 1004973 h 3404028"/>
              <a:gd name="connsiteX2" fmla="*/ 1869978 w 1876591"/>
              <a:gd name="connsiteY2" fmla="*/ 0 h 3404028"/>
              <a:gd name="connsiteX3" fmla="*/ 1876370 w 1876591"/>
              <a:gd name="connsiteY3" fmla="*/ 2384067 h 3404028"/>
              <a:gd name="connsiteX4" fmla="*/ 3806 w 1876591"/>
              <a:gd name="connsiteY4" fmla="*/ 3404028 h 3404028"/>
              <a:gd name="connsiteX0" fmla="*/ 0 w 1872785"/>
              <a:gd name="connsiteY0" fmla="*/ 3404028 h 3404028"/>
              <a:gd name="connsiteX1" fmla="*/ 8039 w 1872785"/>
              <a:gd name="connsiteY1" fmla="*/ 1004973 h 3404028"/>
              <a:gd name="connsiteX2" fmla="*/ 1866172 w 1872785"/>
              <a:gd name="connsiteY2" fmla="*/ 0 h 3404028"/>
              <a:gd name="connsiteX3" fmla="*/ 1872564 w 1872785"/>
              <a:gd name="connsiteY3" fmla="*/ 2384067 h 3404028"/>
              <a:gd name="connsiteX4" fmla="*/ 0 w 1872785"/>
              <a:gd name="connsiteY4" fmla="*/ 3404028 h 3404028"/>
              <a:gd name="connsiteX0" fmla="*/ 0 w 1872947"/>
              <a:gd name="connsiteY0" fmla="*/ 3404028 h 3404028"/>
              <a:gd name="connsiteX1" fmla="*/ 8039 w 1872947"/>
              <a:gd name="connsiteY1" fmla="*/ 1004973 h 3404028"/>
              <a:gd name="connsiteX2" fmla="*/ 1870860 w 1872947"/>
              <a:gd name="connsiteY2" fmla="*/ 0 h 3404028"/>
              <a:gd name="connsiteX3" fmla="*/ 1872564 w 1872947"/>
              <a:gd name="connsiteY3" fmla="*/ 2384067 h 3404028"/>
              <a:gd name="connsiteX4" fmla="*/ 0 w 1872947"/>
              <a:gd name="connsiteY4" fmla="*/ 3404028 h 3404028"/>
              <a:gd name="connsiteX0" fmla="*/ 1338 w 1874285"/>
              <a:gd name="connsiteY0" fmla="*/ 3404028 h 3404028"/>
              <a:gd name="connsiteX1" fmla="*/ 0 w 1874285"/>
              <a:gd name="connsiteY1" fmla="*/ 1004973 h 3404028"/>
              <a:gd name="connsiteX2" fmla="*/ 1872198 w 1874285"/>
              <a:gd name="connsiteY2" fmla="*/ 0 h 3404028"/>
              <a:gd name="connsiteX3" fmla="*/ 1873902 w 1874285"/>
              <a:gd name="connsiteY3" fmla="*/ 2384067 h 3404028"/>
              <a:gd name="connsiteX4" fmla="*/ 1338 w 1874285"/>
              <a:gd name="connsiteY4" fmla="*/ 3404028 h 3404028"/>
              <a:gd name="connsiteX0" fmla="*/ 10715 w 1883662"/>
              <a:gd name="connsiteY0" fmla="*/ 3404028 h 3404028"/>
              <a:gd name="connsiteX1" fmla="*/ 0 w 1883662"/>
              <a:gd name="connsiteY1" fmla="*/ 1009377 h 3404028"/>
              <a:gd name="connsiteX2" fmla="*/ 1881575 w 1883662"/>
              <a:gd name="connsiteY2" fmla="*/ 0 h 3404028"/>
              <a:gd name="connsiteX3" fmla="*/ 1883279 w 1883662"/>
              <a:gd name="connsiteY3" fmla="*/ 2384067 h 3404028"/>
              <a:gd name="connsiteX4" fmla="*/ 10715 w 1883662"/>
              <a:gd name="connsiteY4" fmla="*/ 3404028 h 3404028"/>
              <a:gd name="connsiteX0" fmla="*/ 1338 w 1874285"/>
              <a:gd name="connsiteY0" fmla="*/ 3404028 h 3404028"/>
              <a:gd name="connsiteX1" fmla="*/ 0 w 1874285"/>
              <a:gd name="connsiteY1" fmla="*/ 1009377 h 3404028"/>
              <a:gd name="connsiteX2" fmla="*/ 1872198 w 1874285"/>
              <a:gd name="connsiteY2" fmla="*/ 0 h 3404028"/>
              <a:gd name="connsiteX3" fmla="*/ 1873902 w 1874285"/>
              <a:gd name="connsiteY3" fmla="*/ 2384067 h 3404028"/>
              <a:gd name="connsiteX4" fmla="*/ 1338 w 1874285"/>
              <a:gd name="connsiteY4" fmla="*/ 3404028 h 3404028"/>
              <a:gd name="connsiteX0" fmla="*/ 10715 w 1874285"/>
              <a:gd name="connsiteY0" fmla="*/ 3399625 h 3399625"/>
              <a:gd name="connsiteX1" fmla="*/ 0 w 1874285"/>
              <a:gd name="connsiteY1" fmla="*/ 1009377 h 3399625"/>
              <a:gd name="connsiteX2" fmla="*/ 1872198 w 1874285"/>
              <a:gd name="connsiteY2" fmla="*/ 0 h 3399625"/>
              <a:gd name="connsiteX3" fmla="*/ 1873902 w 1874285"/>
              <a:gd name="connsiteY3" fmla="*/ 2384067 h 3399625"/>
              <a:gd name="connsiteX4" fmla="*/ 10715 w 1874285"/>
              <a:gd name="connsiteY4" fmla="*/ 3399625 h 3399625"/>
              <a:gd name="connsiteX0" fmla="*/ 1338 w 1874285"/>
              <a:gd name="connsiteY0" fmla="*/ 3404029 h 3404029"/>
              <a:gd name="connsiteX1" fmla="*/ 0 w 1874285"/>
              <a:gd name="connsiteY1" fmla="*/ 1009377 h 3404029"/>
              <a:gd name="connsiteX2" fmla="*/ 1872198 w 1874285"/>
              <a:gd name="connsiteY2" fmla="*/ 0 h 3404029"/>
              <a:gd name="connsiteX3" fmla="*/ 1873902 w 1874285"/>
              <a:gd name="connsiteY3" fmla="*/ 2384067 h 3404029"/>
              <a:gd name="connsiteX4" fmla="*/ 1338 w 1874285"/>
              <a:gd name="connsiteY4" fmla="*/ 3404029 h 3404029"/>
              <a:gd name="connsiteX0" fmla="*/ 1338 w 1875229"/>
              <a:gd name="connsiteY0" fmla="*/ 3404029 h 3404029"/>
              <a:gd name="connsiteX1" fmla="*/ 0 w 1875229"/>
              <a:gd name="connsiteY1" fmla="*/ 1009377 h 3404029"/>
              <a:gd name="connsiteX2" fmla="*/ 1875229 w 1875229"/>
              <a:gd name="connsiteY2" fmla="*/ 0 h 3404029"/>
              <a:gd name="connsiteX3" fmla="*/ 1873902 w 1875229"/>
              <a:gd name="connsiteY3" fmla="*/ 2384067 h 3404029"/>
              <a:gd name="connsiteX4" fmla="*/ 1338 w 1875229"/>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 name="connsiteX0" fmla="*/ 36517 w 1910408"/>
              <a:gd name="connsiteY0" fmla="*/ 3404029 h 3404029"/>
              <a:gd name="connsiteX1" fmla="*/ 35179 w 1910408"/>
              <a:gd name="connsiteY1" fmla="*/ 1006530 h 3404029"/>
              <a:gd name="connsiteX2" fmla="*/ 1910408 w 1910408"/>
              <a:gd name="connsiteY2" fmla="*/ 0 h 3404029"/>
              <a:gd name="connsiteX3" fmla="*/ 1909081 w 1910408"/>
              <a:gd name="connsiteY3" fmla="*/ 2384067 h 3404029"/>
              <a:gd name="connsiteX4" fmla="*/ 36517 w 1910408"/>
              <a:gd name="connsiteY4" fmla="*/ 3404029 h 3404029"/>
              <a:gd name="connsiteX0" fmla="*/ 36517 w 1910408"/>
              <a:gd name="connsiteY0" fmla="*/ 3404029 h 3404029"/>
              <a:gd name="connsiteX1" fmla="*/ 35179 w 1910408"/>
              <a:gd name="connsiteY1" fmla="*/ 1006530 h 3404029"/>
              <a:gd name="connsiteX2" fmla="*/ 1910408 w 1910408"/>
              <a:gd name="connsiteY2" fmla="*/ 0 h 3404029"/>
              <a:gd name="connsiteX3" fmla="*/ 1909081 w 1910408"/>
              <a:gd name="connsiteY3" fmla="*/ 2384067 h 3404029"/>
              <a:gd name="connsiteX4" fmla="*/ 36517 w 1910408"/>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 name="connsiteX0" fmla="*/ 1338 w 1875229"/>
              <a:gd name="connsiteY0" fmla="*/ 3404029 h 3404029"/>
              <a:gd name="connsiteX1" fmla="*/ 0 w 1875229"/>
              <a:gd name="connsiteY1" fmla="*/ 1006530 h 3404029"/>
              <a:gd name="connsiteX2" fmla="*/ 1875229 w 1875229"/>
              <a:gd name="connsiteY2" fmla="*/ 0 h 3404029"/>
              <a:gd name="connsiteX3" fmla="*/ 1873902 w 1875229"/>
              <a:gd name="connsiteY3" fmla="*/ 2384067 h 3404029"/>
              <a:gd name="connsiteX4" fmla="*/ 1338 w 1875229"/>
              <a:gd name="connsiteY4" fmla="*/ 3404029 h 340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5229" h="3404029">
                <a:moveTo>
                  <a:pt x="1338" y="3404029"/>
                </a:moveTo>
                <a:cubicBezTo>
                  <a:pt x="3343" y="2634008"/>
                  <a:pt x="6996" y="1722465"/>
                  <a:pt x="0" y="1006530"/>
                </a:cubicBezTo>
                <a:lnTo>
                  <a:pt x="1875229" y="0"/>
                </a:lnTo>
                <a:cubicBezTo>
                  <a:pt x="1873411" y="794689"/>
                  <a:pt x="1875720" y="1589378"/>
                  <a:pt x="1873902" y="2384067"/>
                </a:cubicBezTo>
                <a:lnTo>
                  <a:pt x="1338" y="3404029"/>
                </a:lnTo>
                <a:close/>
              </a:path>
            </a:pathLst>
          </a:custGeom>
          <a:gradFill rotWithShape="1">
            <a:gsLst>
              <a:gs pos="0">
                <a:srgbClr val="0099FF"/>
              </a:gs>
              <a:gs pos="50000">
                <a:srgbClr val="00C9FF"/>
              </a:gs>
              <a:gs pos="100000">
                <a:srgbClr val="00FFFF"/>
              </a:gs>
            </a:gsLst>
            <a:lin ang="0" scaled="1"/>
          </a:gradFill>
          <a:ln w="9525" cap="flat" cmpd="sng" algn="ctr">
            <a:noFill/>
            <a:prstDash val="solid"/>
          </a:ln>
          <a:effectLst/>
        </p:spPr>
        <p:txBody>
          <a:bodyPr lIns="121867" tIns="0" rIns="121867" bIns="0" rtlCol="0" anchor="ctr"/>
          <a:lstStyle/>
          <a:p>
            <a:pPr marL="0" marR="0" lvl="0" indent="0" algn="ctr" defTabSz="914126" eaLnBrk="1" fontAlgn="base" latinLnBrk="0" hangingPunct="1">
              <a:lnSpc>
                <a:spcPct val="80000"/>
              </a:lnSpc>
              <a:spcBef>
                <a:spcPct val="0"/>
              </a:spcBef>
              <a:spcAft>
                <a:spcPct val="0"/>
              </a:spcAft>
              <a:buClrTx/>
              <a:buSzTx/>
              <a:buFontTx/>
              <a:buNone/>
              <a:tabLst/>
              <a:defRPr/>
            </a:pPr>
            <a:endParaRPr kumimoji="0" lang="en-US" sz="1799" b="1" i="0" u="none" strike="noStrike" kern="0" cap="none" spc="0" normalizeH="0" baseline="0" noProof="0" dirty="0">
              <a:ln>
                <a:noFill/>
              </a:ln>
              <a:solidFill>
                <a:srgbClr val="FFFFFF"/>
              </a:solidFill>
              <a:effectLst/>
              <a:uLnTx/>
              <a:uFillTx/>
              <a:latin typeface="Arial" panose="020B0604020202020204"/>
              <a:ea typeface="+mn-ea"/>
              <a:cs typeface="Arial" charset="0"/>
            </a:endParaRPr>
          </a:p>
        </p:txBody>
      </p:sp>
      <p:sp>
        <p:nvSpPr>
          <p:cNvPr id="10" name="AutoShape 4">
            <a:extLst>
              <a:ext uri="{FF2B5EF4-FFF2-40B4-BE49-F238E27FC236}">
                <a16:creationId xmlns:a16="http://schemas.microsoft.com/office/drawing/2014/main" xmlns="" id="{8A452C94-F932-4FA4-B966-A02152BA5F28}"/>
              </a:ext>
            </a:extLst>
          </p:cNvPr>
          <p:cNvSpPr>
            <a:spLocks noChangeAspect="1" noChangeArrowheads="1"/>
          </p:cNvSpPr>
          <p:nvPr userDrawn="1"/>
        </p:nvSpPr>
        <p:spPr bwMode="auto">
          <a:xfrm flipH="1">
            <a:off x="5553270" y="4114800"/>
            <a:ext cx="4735942" cy="2743200"/>
          </a:xfrm>
          <a:prstGeom prst="rtTriangle">
            <a:avLst/>
          </a:prstGeom>
          <a:solidFill>
            <a:srgbClr val="CCCCCD"/>
          </a:solidFill>
          <a:ln>
            <a:noFill/>
          </a:ln>
          <a:effectLst/>
        </p:spPr>
        <p:txBody>
          <a:bodyPr vert="horz" wrap="square" lIns="36556" tIns="36556" rIns="36556" bIns="36556" numCol="1" anchor="t" anchorCtr="0" compatLnSpc="1">
            <a:prstTxWarp prst="textNoShape">
              <a:avLst/>
            </a:prstTxWarp>
          </a:bodyPr>
          <a:lstStyle/>
          <a:p>
            <a:pPr fontAlgn="base">
              <a:spcBef>
                <a:spcPct val="0"/>
              </a:spcBef>
              <a:spcAft>
                <a:spcPct val="0"/>
              </a:spcAft>
            </a:pPr>
            <a:endParaRPr lang="en-US" dirty="0">
              <a:solidFill>
                <a:srgbClr val="000000"/>
              </a:solidFill>
              <a:ea typeface="MS PGothic" pitchFamily="34" charset="-128"/>
            </a:endParaRPr>
          </a:p>
        </p:txBody>
      </p:sp>
      <p:pic>
        <p:nvPicPr>
          <p:cNvPr id="3" name="Picture 2">
            <a:extLst>
              <a:ext uri="{FF2B5EF4-FFF2-40B4-BE49-F238E27FC236}">
                <a16:creationId xmlns:a16="http://schemas.microsoft.com/office/drawing/2014/main" xmlns="" id="{33FC13A8-E413-4F55-862A-C511CF8F1C7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29444"/>
          <a:stretch/>
        </p:blipFill>
        <p:spPr>
          <a:xfrm>
            <a:off x="10289212" y="5303386"/>
            <a:ext cx="1896439" cy="1554615"/>
          </a:xfrm>
          <a:prstGeom prst="rect">
            <a:avLst/>
          </a:prstGeom>
        </p:spPr>
      </p:pic>
    </p:spTree>
    <p:extLst>
      <p:ext uri="{BB962C8B-B14F-4D97-AF65-F5344CB8AC3E}">
        <p14:creationId xmlns:p14="http://schemas.microsoft.com/office/powerpoint/2010/main" val="4276383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ntent-1col-5D-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CB2C8C-BBC3-4CB4-A679-24462238F407}"/>
              </a:ext>
            </a:extLst>
          </p:cNvPr>
          <p:cNvSpPr>
            <a:spLocks noGrp="1"/>
          </p:cNvSpPr>
          <p:nvPr>
            <p:ph type="title" hasCustomPrompt="1"/>
          </p:nvPr>
        </p:nvSpPr>
        <p:spPr>
          <a:xfrm>
            <a:off x="457081" y="457200"/>
            <a:ext cx="11225908" cy="365760"/>
          </a:xfrm>
        </p:spPr>
        <p:txBody>
          <a:bodyPr/>
          <a:lstStyle>
            <a:lvl1pPr>
              <a:defRPr/>
            </a:lvl1pPr>
          </a:lstStyle>
          <a:p>
            <a:r>
              <a:rPr lang="en-US" dirty="0"/>
              <a:t>Click to enter headline</a:t>
            </a:r>
          </a:p>
        </p:txBody>
      </p:sp>
      <p:sp>
        <p:nvSpPr>
          <p:cNvPr id="4" name="Text Placeholder 3">
            <a:extLst>
              <a:ext uri="{FF2B5EF4-FFF2-40B4-BE49-F238E27FC236}">
                <a16:creationId xmlns:a16="http://schemas.microsoft.com/office/drawing/2014/main" xmlns="" id="{ED0EAC1D-C901-4858-A756-4CE03BC3568E}"/>
              </a:ext>
            </a:extLst>
          </p:cNvPr>
          <p:cNvSpPr>
            <a:spLocks noGrp="1"/>
          </p:cNvSpPr>
          <p:nvPr>
            <p:ph type="body" sz="quarter" idx="10" hasCustomPrompt="1"/>
          </p:nvPr>
        </p:nvSpPr>
        <p:spPr>
          <a:xfrm>
            <a:off x="457081" y="932688"/>
            <a:ext cx="11225908" cy="365760"/>
          </a:xfrm>
        </p:spPr>
        <p:txBody>
          <a:bodyPr/>
          <a:lstStyle>
            <a:lvl1pPr marL="0" indent="0">
              <a:buNone/>
              <a:defRPr sz="2399">
                <a:solidFill>
                  <a:schemeClr val="accent1"/>
                </a:solidFill>
              </a:defRPr>
            </a:lvl1pPr>
          </a:lstStyle>
          <a:p>
            <a:pPr lvl="0"/>
            <a:r>
              <a:rPr lang="en-US" dirty="0"/>
              <a:t>Click to enter subhead</a:t>
            </a:r>
          </a:p>
        </p:txBody>
      </p:sp>
      <p:sp>
        <p:nvSpPr>
          <p:cNvPr id="7" name="AutoShape 2">
            <a:extLst>
              <a:ext uri="{FF2B5EF4-FFF2-40B4-BE49-F238E27FC236}">
                <a16:creationId xmlns:a16="http://schemas.microsoft.com/office/drawing/2014/main" xmlns="" id="{3CBA71D9-675A-4F40-94DA-6A30D93681D6}"/>
              </a:ext>
            </a:extLst>
          </p:cNvPr>
          <p:cNvSpPr>
            <a:spLocks noChangeAspect="1" noChangeArrowheads="1"/>
          </p:cNvSpPr>
          <p:nvPr userDrawn="1"/>
        </p:nvSpPr>
        <p:spPr bwMode="auto">
          <a:xfrm flipH="1">
            <a:off x="6092825" y="6340476"/>
            <a:ext cx="6096000" cy="517525"/>
          </a:xfrm>
          <a:prstGeom prst="rtTriangle">
            <a:avLst/>
          </a:prstGeom>
          <a:gradFill>
            <a:gsLst>
              <a:gs pos="0">
                <a:srgbClr val="00FFFF"/>
              </a:gs>
              <a:gs pos="50000">
                <a:srgbClr val="00C9FF"/>
              </a:gs>
              <a:gs pos="100000">
                <a:srgbClr val="0099FF"/>
              </a:gs>
            </a:gsLst>
            <a:lin ang="0" scaled="1"/>
          </a:gradFill>
          <a:ln>
            <a:noFill/>
          </a:ln>
          <a:effectLst/>
        </p:spPr>
        <p:txBody>
          <a:bodyPr vert="horz" wrap="square" lIns="36566" tIns="36566" rIns="36566" bIns="36566" numCol="1" anchor="t" anchorCtr="0" compatLnSpc="1">
            <a:prstTxWarp prst="textNoShape">
              <a:avLst/>
            </a:prstTxWarp>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0" u="none" strike="noStrike" kern="1200" cap="none" spc="0" normalizeH="0" baseline="0" noProof="0" dirty="0">
              <a:ln>
                <a:noFill/>
              </a:ln>
              <a:solidFill>
                <a:srgbClr val="000000"/>
              </a:solidFill>
              <a:effectLst/>
              <a:uLnTx/>
              <a:uFillTx/>
              <a:latin typeface="Arial" panose="020B0604020202020204"/>
              <a:ea typeface="MS PGothic" pitchFamily="34" charset="-128"/>
              <a:cs typeface="Arial" panose="020B0604020202020204" pitchFamily="34" charset="0"/>
            </a:endParaRPr>
          </a:p>
        </p:txBody>
      </p:sp>
      <p:sp>
        <p:nvSpPr>
          <p:cNvPr id="5" name="Text Placeholder 4">
            <a:extLst>
              <a:ext uri="{FF2B5EF4-FFF2-40B4-BE49-F238E27FC236}">
                <a16:creationId xmlns:a16="http://schemas.microsoft.com/office/drawing/2014/main" xmlns="" id="{84936000-FC78-4C5F-9205-2DC965F81096}"/>
              </a:ext>
            </a:extLst>
          </p:cNvPr>
          <p:cNvSpPr>
            <a:spLocks noGrp="1"/>
          </p:cNvSpPr>
          <p:nvPr>
            <p:ph type="body" sz="quarter" idx="11"/>
          </p:nvPr>
        </p:nvSpPr>
        <p:spPr>
          <a:xfrm>
            <a:off x="457199" y="1691640"/>
            <a:ext cx="11274552" cy="4050792"/>
          </a:xfrm>
        </p:spPr>
        <p:txBody>
          <a:bodyPr/>
          <a:lstStyle>
            <a:lvl1pPr>
              <a:buClr>
                <a:schemeClr val="accent1"/>
              </a:buClr>
              <a:defRPr/>
            </a:lvl1pPr>
          </a:lstStyle>
          <a:p>
            <a:pPr lvl="0"/>
            <a:r>
              <a:rPr lang="en-US" dirty="0"/>
              <a:t>Edit Master text styles</a:t>
            </a:r>
          </a:p>
          <a:p>
            <a:pPr lvl="1"/>
            <a:r>
              <a:rPr lang="en-US" dirty="0"/>
              <a:t>Second level</a:t>
            </a:r>
          </a:p>
          <a:p>
            <a:pPr lvl="2"/>
            <a:r>
              <a:rPr lang="en-US" dirty="0"/>
              <a:t>Third level</a:t>
            </a:r>
          </a:p>
        </p:txBody>
      </p:sp>
      <p:sp>
        <p:nvSpPr>
          <p:cNvPr id="3" name="Footer Placeholder 2">
            <a:extLst>
              <a:ext uri="{FF2B5EF4-FFF2-40B4-BE49-F238E27FC236}">
                <a16:creationId xmlns:a16="http://schemas.microsoft.com/office/drawing/2014/main" xmlns="" id="{85BD440C-F635-460B-A9E6-825CE0A04EC5}"/>
              </a:ext>
            </a:extLst>
          </p:cNvPr>
          <p:cNvSpPr>
            <a:spLocks noGrp="1"/>
          </p:cNvSpPr>
          <p:nvPr>
            <p:ph type="ftr" sz="quarter" idx="12"/>
          </p:nvPr>
        </p:nvSpPr>
        <p:spPr/>
        <p:txBody>
          <a:bodyPr/>
          <a:lstStyle/>
          <a:p>
            <a:r>
              <a:rPr lang="en-US" dirty="0"/>
              <a:t>ZEBRA TECHNOLOGIES</a:t>
            </a:r>
          </a:p>
        </p:txBody>
      </p:sp>
    </p:spTree>
    <p:extLst>
      <p:ext uri="{BB962C8B-B14F-4D97-AF65-F5344CB8AC3E}">
        <p14:creationId xmlns:p14="http://schemas.microsoft.com/office/powerpoint/2010/main" val="1616968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7982" y="6356351"/>
            <a:ext cx="2742486" cy="365125"/>
          </a:xfrm>
          <a:prstGeom prst="rect">
            <a:avLst/>
          </a:prstGeom>
        </p:spPr>
        <p:txBody>
          <a:bodyPr/>
          <a:lstStyle/>
          <a:p>
            <a:fld id="{8C16DD5D-C11D-0544-AD37-954109456CF5}" type="datetimeFigureOut">
              <a:rPr lang="en-US" smtClean="0"/>
              <a:pPr/>
              <a:t>11/2/2021</a:t>
            </a:fld>
            <a:endParaRPr lang="en-US" dirty="0"/>
          </a:p>
        </p:txBody>
      </p:sp>
      <p:sp>
        <p:nvSpPr>
          <p:cNvPr id="5" name="Footer Placeholder 4"/>
          <p:cNvSpPr>
            <a:spLocks noGrp="1"/>
          </p:cNvSpPr>
          <p:nvPr>
            <p:ph type="ftr" sz="quarter" idx="11"/>
          </p:nvPr>
        </p:nvSpPr>
        <p:spPr>
          <a:xfrm>
            <a:off x="4037549" y="6356351"/>
            <a:ext cx="4113728"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08357" y="6356351"/>
            <a:ext cx="2742486" cy="365125"/>
          </a:xfrm>
          <a:prstGeom prst="rect">
            <a:avLst/>
          </a:prstGeom>
        </p:spPr>
        <p:txBody>
          <a:bodyPr/>
          <a:lstStyle/>
          <a:p>
            <a:fld id="{488178B1-172A-E649-BE5E-BBBFFF691F8F}" type="slidenum">
              <a:rPr lang="en-US" smtClean="0"/>
              <a:pPr/>
              <a:t>‹#›</a:t>
            </a:fld>
            <a:endParaRPr lang="en-US" dirty="0"/>
          </a:p>
        </p:txBody>
      </p:sp>
    </p:spTree>
    <p:extLst>
      <p:ext uri="{BB962C8B-B14F-4D97-AF65-F5344CB8AC3E}">
        <p14:creationId xmlns:p14="http://schemas.microsoft.com/office/powerpoint/2010/main" val="798528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3.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theme" Target="../theme/theme6.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56756D2-E344-4990-9DEB-3ECE31982D80}"/>
              </a:ext>
            </a:extLst>
          </p:cNvPr>
          <p:cNvSpPr>
            <a:spLocks noGrp="1"/>
          </p:cNvSpPr>
          <p:nvPr>
            <p:ph type="title"/>
          </p:nvPr>
        </p:nvSpPr>
        <p:spPr>
          <a:xfrm>
            <a:off x="603346" y="1517904"/>
            <a:ext cx="10980212" cy="868680"/>
          </a:xfrm>
          <a:prstGeom prst="rect">
            <a:avLst/>
          </a:prstGeom>
        </p:spPr>
        <p:txBody>
          <a:bodyPr vert="horz" lIns="0" tIns="0" rIns="0" bIns="0" rtlCol="0" anchor="t" anchorCtr="0">
            <a:noAutofit/>
          </a:bodyPr>
          <a:lstStyle/>
          <a:p>
            <a:r>
              <a:rPr lang="en-US" dirty="0"/>
              <a:t>Click to enter headline</a:t>
            </a:r>
          </a:p>
        </p:txBody>
      </p:sp>
      <p:sp>
        <p:nvSpPr>
          <p:cNvPr id="4" name="Text Placeholder 3">
            <a:extLst>
              <a:ext uri="{FF2B5EF4-FFF2-40B4-BE49-F238E27FC236}">
                <a16:creationId xmlns:a16="http://schemas.microsoft.com/office/drawing/2014/main" xmlns="" id="{F607DFD3-64AA-4158-83EE-3BB5B5CADE0A}"/>
              </a:ext>
            </a:extLst>
          </p:cNvPr>
          <p:cNvSpPr>
            <a:spLocks noGrp="1"/>
          </p:cNvSpPr>
          <p:nvPr>
            <p:ph type="body" idx="1"/>
          </p:nvPr>
        </p:nvSpPr>
        <p:spPr>
          <a:xfrm>
            <a:off x="603347" y="2542783"/>
            <a:ext cx="10980211" cy="1578281"/>
          </a:xfrm>
          <a:prstGeom prst="rect">
            <a:avLst/>
          </a:prstGeom>
        </p:spPr>
        <p:txBody>
          <a:bodyPr vert="horz" lIns="0" tIns="0" rIns="0" bIns="0" rtlCol="0">
            <a:noAutofit/>
          </a:bodyPr>
          <a:lstStyle/>
          <a:p>
            <a:pPr lvl="0"/>
            <a:r>
              <a:rPr lang="en-US" dirty="0"/>
              <a:t>Click to enter text</a:t>
            </a:r>
          </a:p>
          <a:p>
            <a:pPr lvl="1"/>
            <a:r>
              <a:rPr lang="en-US" dirty="0"/>
              <a:t>Second level</a:t>
            </a:r>
          </a:p>
          <a:p>
            <a:pPr lvl="2"/>
            <a:r>
              <a:rPr lang="en-US" dirty="0"/>
              <a:t>Third level</a:t>
            </a:r>
          </a:p>
        </p:txBody>
      </p:sp>
    </p:spTree>
    <p:extLst>
      <p:ext uri="{BB962C8B-B14F-4D97-AF65-F5344CB8AC3E}">
        <p14:creationId xmlns:p14="http://schemas.microsoft.com/office/powerpoint/2010/main" val="1463641784"/>
      </p:ext>
    </p:extLst>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175" r:id="rId8"/>
    <p:sldLayoutId id="2147484187" r:id="rId9"/>
    <p:sldLayoutId id="2147484188" r:id="rId10"/>
    <p:sldLayoutId id="2147484189" r:id="rId11"/>
    <p:sldLayoutId id="2147484190" r:id="rId12"/>
  </p:sldLayoutIdLst>
  <p:hf hdr="0" ftr="0" dt="0"/>
  <p:txStyles>
    <p:title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p:titleStyle>
    <p:body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1775"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56756D2-E344-4990-9DEB-3ECE31982D80}"/>
              </a:ext>
            </a:extLst>
          </p:cNvPr>
          <p:cNvSpPr>
            <a:spLocks noGrp="1"/>
          </p:cNvSpPr>
          <p:nvPr>
            <p:ph type="title"/>
          </p:nvPr>
        </p:nvSpPr>
        <p:spPr>
          <a:xfrm>
            <a:off x="603346" y="1344168"/>
            <a:ext cx="6070035" cy="923544"/>
          </a:xfrm>
          <a:prstGeom prst="rect">
            <a:avLst/>
          </a:prstGeom>
        </p:spPr>
        <p:txBody>
          <a:bodyPr vert="horz" lIns="0" tIns="0" rIns="0" bIns="0" rtlCol="0" anchor="t" anchorCtr="0">
            <a:noAutofit/>
          </a:bodyPr>
          <a:lstStyle/>
          <a:p>
            <a:r>
              <a:rPr lang="en-US" dirty="0"/>
              <a:t>Click to enter headline</a:t>
            </a:r>
          </a:p>
        </p:txBody>
      </p:sp>
      <p:sp>
        <p:nvSpPr>
          <p:cNvPr id="3" name="Slide Number Placeholder 2">
            <a:extLst>
              <a:ext uri="{FF2B5EF4-FFF2-40B4-BE49-F238E27FC236}">
                <a16:creationId xmlns:a16="http://schemas.microsoft.com/office/drawing/2014/main" xmlns="" id="{ACEFF35A-829B-4AB3-A2FA-785D3A77886B}"/>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fld id="{F19F85D4-6AC3-4CF9-A1A5-831DFC2C241F}" type="slidenum">
              <a:rPr lang="en-US" smtClean="0"/>
              <a:pPr/>
              <a:t>‹#›</a:t>
            </a:fld>
            <a:endParaRPr lang="en-US" dirty="0"/>
          </a:p>
        </p:txBody>
      </p:sp>
    </p:spTree>
    <p:extLst>
      <p:ext uri="{BB962C8B-B14F-4D97-AF65-F5344CB8AC3E}">
        <p14:creationId xmlns:p14="http://schemas.microsoft.com/office/powerpoint/2010/main" val="3861249399"/>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Lst>
  <p:hf hdr="0" ftr="0" dt="0"/>
  <p:txStyles>
    <p:title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1999" kern="1200">
          <a:solidFill>
            <a:schemeClr val="tx1"/>
          </a:solidFill>
          <a:latin typeface="+mn-lt"/>
          <a:ea typeface="+mn-ea"/>
          <a:cs typeface="+mn-cs"/>
        </a:defRPr>
      </a:lvl1pPr>
      <a:lvl2pPr marL="457063" indent="0" algn="l" defTabSz="914126" rtl="0" eaLnBrk="1" latinLnBrk="0" hangingPunct="1">
        <a:lnSpc>
          <a:spcPct val="90000"/>
        </a:lnSpc>
        <a:spcBef>
          <a:spcPts val="500"/>
        </a:spcBef>
        <a:buFont typeface="Arial" panose="020B0604020202020204" pitchFamily="34" charset="0"/>
        <a:buNone/>
        <a:defRPr sz="17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56756D2-E344-4990-9DEB-3ECE31982D80}"/>
              </a:ext>
            </a:extLst>
          </p:cNvPr>
          <p:cNvSpPr>
            <a:spLocks noGrp="1"/>
          </p:cNvSpPr>
          <p:nvPr>
            <p:ph type="title"/>
          </p:nvPr>
        </p:nvSpPr>
        <p:spPr>
          <a:xfrm>
            <a:off x="457081" y="457200"/>
            <a:ext cx="4479393" cy="868680"/>
          </a:xfrm>
          <a:prstGeom prst="rect">
            <a:avLst/>
          </a:prstGeom>
        </p:spPr>
        <p:txBody>
          <a:bodyPr vert="horz" lIns="0" tIns="0" rIns="0" bIns="0" rtlCol="0" anchor="t" anchorCtr="0">
            <a:noAutofit/>
          </a:bodyPr>
          <a:lstStyle/>
          <a:p>
            <a:r>
              <a:rPr lang="en-US" dirty="0"/>
              <a:t>Click to enter headline</a:t>
            </a:r>
          </a:p>
        </p:txBody>
      </p:sp>
      <p:sp>
        <p:nvSpPr>
          <p:cNvPr id="4" name="Text Placeholder 3">
            <a:extLst>
              <a:ext uri="{FF2B5EF4-FFF2-40B4-BE49-F238E27FC236}">
                <a16:creationId xmlns:a16="http://schemas.microsoft.com/office/drawing/2014/main" xmlns="" id="{F607DFD3-64AA-4158-83EE-3BB5B5CADE0A}"/>
              </a:ext>
            </a:extLst>
          </p:cNvPr>
          <p:cNvSpPr>
            <a:spLocks noGrp="1"/>
          </p:cNvSpPr>
          <p:nvPr>
            <p:ph type="body" idx="1"/>
          </p:nvPr>
        </p:nvSpPr>
        <p:spPr>
          <a:xfrm>
            <a:off x="457082" y="1413895"/>
            <a:ext cx="4479393" cy="1578281"/>
          </a:xfrm>
          <a:prstGeom prst="rect">
            <a:avLst/>
          </a:prstGeom>
        </p:spPr>
        <p:txBody>
          <a:bodyPr vert="horz" lIns="0" tIns="0" rIns="0" bIns="0" rtlCol="0">
            <a:noAutofit/>
          </a:bodyPr>
          <a:lstStyle/>
          <a:p>
            <a:pPr lvl="0"/>
            <a:r>
              <a:rPr lang="en-US" dirty="0"/>
              <a:t>Click to enter text</a:t>
            </a:r>
          </a:p>
          <a:p>
            <a:pPr lvl="1"/>
            <a:r>
              <a:rPr lang="en-US" dirty="0"/>
              <a:t>Second level</a:t>
            </a:r>
          </a:p>
          <a:p>
            <a:pPr lvl="2"/>
            <a:r>
              <a:rPr lang="en-US" dirty="0"/>
              <a:t>Third level</a:t>
            </a:r>
          </a:p>
        </p:txBody>
      </p:sp>
      <p:sp>
        <p:nvSpPr>
          <p:cNvPr id="3" name="Slide Number Placeholder 2">
            <a:extLst>
              <a:ext uri="{FF2B5EF4-FFF2-40B4-BE49-F238E27FC236}">
                <a16:creationId xmlns:a16="http://schemas.microsoft.com/office/drawing/2014/main" xmlns="" id="{FB8DA1E6-F92D-4563-8D9B-4B23C69F9B12}"/>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dirty="0">
              <a:solidFill>
                <a:srgbClr val="000000"/>
              </a:solidFill>
              <a:latin typeface="Arial" panose="020B0604020202020204"/>
              <a:ea typeface="+mn-ea"/>
            </a:endParaRPr>
          </a:p>
        </p:txBody>
      </p:sp>
    </p:spTree>
    <p:extLst>
      <p:ext uri="{BB962C8B-B14F-4D97-AF65-F5344CB8AC3E}">
        <p14:creationId xmlns:p14="http://schemas.microsoft.com/office/powerpoint/2010/main" val="1193397485"/>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108" r:id="rId3"/>
    <p:sldLayoutId id="2147484109" r:id="rId4"/>
    <p:sldLayoutId id="2147484110" r:id="rId5"/>
    <p:sldLayoutId id="2147484047" r:id="rId6"/>
    <p:sldLayoutId id="2147484048" r:id="rId7"/>
    <p:sldLayoutId id="2147484158" r:id="rId8"/>
    <p:sldLayoutId id="2147484155" r:id="rId9"/>
    <p:sldLayoutId id="2147484156" r:id="rId10"/>
  </p:sldLayoutIdLst>
  <p:hf hdr="0" ftr="0" dt="0"/>
  <p:txStyles>
    <p:title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p:titleStyle>
    <p:body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tabLst/>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56756D2-E344-4990-9DEB-3ECE31982D80}"/>
              </a:ext>
            </a:extLst>
          </p:cNvPr>
          <p:cNvSpPr>
            <a:spLocks noGrp="1"/>
          </p:cNvSpPr>
          <p:nvPr>
            <p:ph type="title"/>
          </p:nvPr>
        </p:nvSpPr>
        <p:spPr>
          <a:xfrm>
            <a:off x="457081" y="457200"/>
            <a:ext cx="11198483" cy="365760"/>
          </a:xfrm>
          <a:prstGeom prst="rect">
            <a:avLst/>
          </a:prstGeom>
        </p:spPr>
        <p:txBody>
          <a:bodyPr vert="horz" lIns="0" tIns="0" rIns="0" bIns="0" rtlCol="0" anchor="t" anchorCtr="0">
            <a:no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xmlns="" id="{F607DFD3-64AA-4158-83EE-3BB5B5CADE0A}"/>
              </a:ext>
            </a:extLst>
          </p:cNvPr>
          <p:cNvSpPr>
            <a:spLocks noGrp="1"/>
          </p:cNvSpPr>
          <p:nvPr>
            <p:ph type="body" idx="1"/>
          </p:nvPr>
        </p:nvSpPr>
        <p:spPr>
          <a:xfrm>
            <a:off x="457082" y="1691640"/>
            <a:ext cx="11225908" cy="4469548"/>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p:txBody>
      </p:sp>
      <p:sp>
        <p:nvSpPr>
          <p:cNvPr id="3" name="Slide Number Placeholder 2">
            <a:extLst>
              <a:ext uri="{FF2B5EF4-FFF2-40B4-BE49-F238E27FC236}">
                <a16:creationId xmlns:a16="http://schemas.microsoft.com/office/drawing/2014/main" xmlns="" id="{FB8DA1E6-F92D-4563-8D9B-4B23C69F9B12}"/>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dirty="0">
              <a:solidFill>
                <a:srgbClr val="000000"/>
              </a:solidFill>
              <a:latin typeface="Arial" panose="020B0604020202020204"/>
              <a:ea typeface="+mn-ea"/>
            </a:endParaRPr>
          </a:p>
        </p:txBody>
      </p:sp>
    </p:spTree>
    <p:extLst>
      <p:ext uri="{BB962C8B-B14F-4D97-AF65-F5344CB8AC3E}">
        <p14:creationId xmlns:p14="http://schemas.microsoft.com/office/powerpoint/2010/main" val="1225108031"/>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159" r:id="rId7"/>
    <p:sldLayoutId id="2147484172" r:id="rId8"/>
    <p:sldLayoutId id="2147484057" r:id="rId9"/>
    <p:sldLayoutId id="2147484058" r:id="rId10"/>
    <p:sldLayoutId id="2147484059" r:id="rId11"/>
  </p:sldLayoutIdLst>
  <p:hf hdr="0" ftr="0" dt="0"/>
  <p:txStyles>
    <p:title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p:titleStyle>
    <p:body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56756D2-E344-4990-9DEB-3ECE31982D80}"/>
              </a:ext>
            </a:extLst>
          </p:cNvPr>
          <p:cNvSpPr>
            <a:spLocks noGrp="1"/>
          </p:cNvSpPr>
          <p:nvPr>
            <p:ph type="title"/>
          </p:nvPr>
        </p:nvSpPr>
        <p:spPr>
          <a:xfrm>
            <a:off x="457081" y="457200"/>
            <a:ext cx="11198483" cy="365760"/>
          </a:xfrm>
          <a:prstGeom prst="rect">
            <a:avLst/>
          </a:prstGeom>
        </p:spPr>
        <p:txBody>
          <a:bodyPr vert="horz" lIns="0" tIns="0" rIns="0" bIns="0" rtlCol="0" anchor="t" anchorCtr="0">
            <a:no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xmlns="" id="{F607DFD3-64AA-4158-83EE-3BB5B5CADE0A}"/>
              </a:ext>
            </a:extLst>
          </p:cNvPr>
          <p:cNvSpPr>
            <a:spLocks noGrp="1"/>
          </p:cNvSpPr>
          <p:nvPr>
            <p:ph type="body" idx="1"/>
          </p:nvPr>
        </p:nvSpPr>
        <p:spPr>
          <a:xfrm>
            <a:off x="457082" y="1691640"/>
            <a:ext cx="11198482" cy="4306824"/>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p:txBody>
      </p:sp>
      <p:sp>
        <p:nvSpPr>
          <p:cNvPr id="3" name="Slide Number Placeholder 2">
            <a:extLst>
              <a:ext uri="{FF2B5EF4-FFF2-40B4-BE49-F238E27FC236}">
                <a16:creationId xmlns:a16="http://schemas.microsoft.com/office/drawing/2014/main" xmlns="" id="{FB8DA1E6-F92D-4563-8D9B-4B23C69F9B12}"/>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solidFill>
                  <a:srgbClr val="000000"/>
                </a:solidFill>
                <a:latin typeface="Arial" panose="020B0604020202020204"/>
                <a:ea typeface="+mn-ea"/>
              </a:rPr>
              <a:pPr defTabSz="914126" fontAlgn="auto">
                <a:spcBef>
                  <a:spcPts val="0"/>
                </a:spcBef>
                <a:spcAft>
                  <a:spcPts val="0"/>
                </a:spcAft>
              </a:pPr>
              <a:t>‹#›</a:t>
            </a:fld>
            <a:endParaRPr lang="en-US" dirty="0">
              <a:solidFill>
                <a:srgbClr val="000000"/>
              </a:solidFill>
              <a:latin typeface="Arial" panose="020B0604020202020204"/>
              <a:ea typeface="+mn-ea"/>
            </a:endParaRPr>
          </a:p>
        </p:txBody>
      </p:sp>
    </p:spTree>
    <p:extLst>
      <p:ext uri="{BB962C8B-B14F-4D97-AF65-F5344CB8AC3E}">
        <p14:creationId xmlns:p14="http://schemas.microsoft.com/office/powerpoint/2010/main" val="3004996114"/>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4" r:id="rId3"/>
    <p:sldLayoutId id="2147484065" r:id="rId4"/>
    <p:sldLayoutId id="2147484066" r:id="rId5"/>
    <p:sldLayoutId id="2147484067" r:id="rId6"/>
  </p:sldLayoutIdLst>
  <p:hf hdr="0" ftr="0" dt="0"/>
  <p:txStyles>
    <p:titleStyle>
      <a:lvl1pPr algn="l" defTabSz="914126" rtl="0" eaLnBrk="1" latinLnBrk="0" hangingPunct="1">
        <a:lnSpc>
          <a:spcPct val="100000"/>
        </a:lnSpc>
        <a:spcBef>
          <a:spcPct val="0"/>
        </a:spcBef>
        <a:buNone/>
        <a:defRPr sz="2799" kern="1200">
          <a:solidFill>
            <a:schemeClr val="tx1"/>
          </a:solidFill>
          <a:latin typeface="+mj-lt"/>
          <a:ea typeface="+mj-ea"/>
          <a:cs typeface="+mj-cs"/>
        </a:defRPr>
      </a:lvl1pPr>
    </p:titleStyle>
    <p:bodyStyle>
      <a:lvl1pPr marL="228531" indent="-228531" algn="l" defTabSz="914126" rtl="0" eaLnBrk="1" latinLnBrk="0" hangingPunct="1">
        <a:lnSpc>
          <a:spcPct val="100000"/>
        </a:lnSpc>
        <a:spcBef>
          <a:spcPts val="1000"/>
        </a:spcBef>
        <a:buClr>
          <a:schemeClr val="accent1"/>
        </a:buClr>
        <a:buFont typeface="Arial" panose="020B0604020202020204" pitchFamily="34" charset="0"/>
        <a:buChar char="•"/>
        <a:defRPr sz="1999" kern="1200">
          <a:solidFill>
            <a:schemeClr val="tx1"/>
          </a:solidFill>
          <a:latin typeface="+mn-lt"/>
          <a:ea typeface="+mn-ea"/>
          <a:cs typeface="+mn-cs"/>
        </a:defRPr>
      </a:lvl1pPr>
      <a:lvl2pPr marL="457200" indent="-230188" algn="l" defTabSz="914126" rtl="0" eaLnBrk="1" latinLnBrk="0" hangingPunct="1">
        <a:lnSpc>
          <a:spcPct val="100000"/>
        </a:lnSpc>
        <a:spcBef>
          <a:spcPts val="800"/>
        </a:spcBef>
        <a:buFont typeface="Arial" panose="020B0604020202020204" pitchFamily="34" charset="0"/>
        <a:buChar char="–"/>
        <a:defRPr sz="1799" kern="1200">
          <a:solidFill>
            <a:schemeClr val="tx1"/>
          </a:solidFill>
          <a:latin typeface="+mn-lt"/>
          <a:ea typeface="+mn-ea"/>
          <a:cs typeface="+mn-cs"/>
        </a:defRPr>
      </a:lvl2pPr>
      <a:lvl3pPr marL="631825" indent="-173038" algn="l" defTabSz="914126"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56756D2-E344-4990-9DEB-3ECE31982D80}"/>
              </a:ext>
            </a:extLst>
          </p:cNvPr>
          <p:cNvSpPr>
            <a:spLocks noGrp="1"/>
          </p:cNvSpPr>
          <p:nvPr>
            <p:ph type="title"/>
          </p:nvPr>
        </p:nvSpPr>
        <p:spPr>
          <a:xfrm>
            <a:off x="1243260" y="1243584"/>
            <a:ext cx="5521538" cy="768096"/>
          </a:xfrm>
          <a:prstGeom prst="rect">
            <a:avLst/>
          </a:prstGeom>
        </p:spPr>
        <p:txBody>
          <a:bodyPr vert="horz" lIns="0" tIns="0" rIns="0" bIns="0" rtlCol="0" anchor="t" anchorCtr="0">
            <a:noAutofit/>
          </a:bodyPr>
          <a:lstStyle/>
          <a:p>
            <a:r>
              <a:rPr lang="en-US" dirty="0"/>
              <a:t>Click to edit Master title style</a:t>
            </a:r>
          </a:p>
        </p:txBody>
      </p:sp>
      <p:sp>
        <p:nvSpPr>
          <p:cNvPr id="3" name="Slide Number Placeholder 2">
            <a:extLst>
              <a:ext uri="{FF2B5EF4-FFF2-40B4-BE49-F238E27FC236}">
                <a16:creationId xmlns:a16="http://schemas.microsoft.com/office/drawing/2014/main" xmlns="" id="{9ACB6C62-CAD2-4608-A684-F81B211408A2}"/>
              </a:ext>
            </a:extLst>
          </p:cNvPr>
          <p:cNvSpPr>
            <a:spLocks noGrp="1"/>
          </p:cNvSpPr>
          <p:nvPr>
            <p:ph type="sldNum" sz="quarter" idx="4"/>
          </p:nvPr>
        </p:nvSpPr>
        <p:spPr>
          <a:xfrm>
            <a:off x="10924234" y="6401928"/>
            <a:ext cx="1264591" cy="457200"/>
          </a:xfrm>
          <a:prstGeom prst="rect">
            <a:avLst/>
          </a:prstGeom>
        </p:spPr>
        <p:txBody>
          <a:bodyPr vert="horz" lIns="0" tIns="0" rIns="182880" bIns="182880" rtlCol="0" anchor="b" anchorCtr="0"/>
          <a:lstStyle>
            <a:lvl1pPr algn="r">
              <a:defRPr sz="800">
                <a:solidFill>
                  <a:schemeClr val="tx1"/>
                </a:solidFill>
              </a:defRPr>
            </a:lvl1pPr>
          </a:lstStyle>
          <a:p>
            <a:fld id="{F19F85D4-6AC3-4CF9-A1A5-831DFC2C241F}" type="slidenum">
              <a:rPr lang="en-US" smtClean="0"/>
              <a:pPr/>
              <a:t>‹#›</a:t>
            </a:fld>
            <a:endParaRPr lang="en-US" dirty="0"/>
          </a:p>
        </p:txBody>
      </p:sp>
    </p:spTree>
    <p:extLst>
      <p:ext uri="{BB962C8B-B14F-4D97-AF65-F5344CB8AC3E}">
        <p14:creationId xmlns:p14="http://schemas.microsoft.com/office/powerpoint/2010/main" val="1113279552"/>
      </p:ext>
    </p:extLst>
  </p:cSld>
  <p:clrMap bg1="lt1" tx1="dk1" bg2="lt2" tx2="dk2" accent1="accent1" accent2="accent2" accent3="accent3" accent4="accent4" accent5="accent5" accent6="accent6" hlink="hlink" folHlink="folHlink"/>
  <p:sldLayoutIdLst>
    <p:sldLayoutId id="2147484099" r:id="rId1"/>
    <p:sldLayoutId id="2147484100" r:id="rId2"/>
    <p:sldLayoutId id="2147484106" r:id="rId3"/>
    <p:sldLayoutId id="2147484107" r:id="rId4"/>
    <p:sldLayoutId id="2147484177" r:id="rId5"/>
  </p:sldLayoutIdLst>
  <p:hf hdr="0" ftr="0" dt="0"/>
  <p:txStyles>
    <p:titleStyle>
      <a:lvl1pPr algn="l" defTabSz="914126" rtl="0" eaLnBrk="1" latinLnBrk="0" hangingPunct="1">
        <a:lnSpc>
          <a:spcPct val="100000"/>
        </a:lnSpc>
        <a:spcBef>
          <a:spcPct val="0"/>
        </a:spcBef>
        <a:buNone/>
        <a:defRPr sz="49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1999" kern="1200">
          <a:solidFill>
            <a:schemeClr val="tx1"/>
          </a:solidFill>
          <a:latin typeface="+mn-lt"/>
          <a:ea typeface="+mn-ea"/>
          <a:cs typeface="+mn-cs"/>
        </a:defRPr>
      </a:lvl1pPr>
      <a:lvl2pPr marL="457063" indent="0" algn="l" defTabSz="914126" rtl="0" eaLnBrk="1" latinLnBrk="0" hangingPunct="1">
        <a:lnSpc>
          <a:spcPct val="90000"/>
        </a:lnSpc>
        <a:spcBef>
          <a:spcPts val="500"/>
        </a:spcBef>
        <a:buFont typeface="Arial" panose="020B0604020202020204" pitchFamily="34" charset="0"/>
        <a:buNone/>
        <a:defRPr sz="17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xmlns="" id="{4F20DCA7-7F25-4016-A85F-017C8645D578}"/>
              </a:ext>
            </a:extLst>
          </p:cNvPr>
          <p:cNvSpPr>
            <a:spLocks noGrp="1"/>
          </p:cNvSpPr>
          <p:nvPr>
            <p:ph type="sldNum" sz="quarter" idx="4"/>
          </p:nvPr>
        </p:nvSpPr>
        <p:spPr>
          <a:xfrm>
            <a:off x="10924234" y="6401929"/>
            <a:ext cx="1264591" cy="457200"/>
          </a:xfrm>
          <a:prstGeom prst="rect">
            <a:avLst/>
          </a:prstGeom>
        </p:spPr>
        <p:txBody>
          <a:bodyPr vert="horz" lIns="0" tIns="0" rIns="182880" bIns="182880" rtlCol="0" anchor="b" anchorCtr="0"/>
          <a:lstStyle>
            <a:lvl1pPr algn="r">
              <a:defRPr sz="800">
                <a:solidFill>
                  <a:schemeClr val="tx1"/>
                </a:solidFill>
              </a:defRPr>
            </a:lvl1pPr>
          </a:lstStyle>
          <a:p>
            <a:pPr defTabSz="914126" fontAlgn="auto">
              <a:spcBef>
                <a:spcPts val="0"/>
              </a:spcBef>
              <a:spcAft>
                <a:spcPts val="0"/>
              </a:spcAft>
            </a:pPr>
            <a:fld id="{F19F85D4-6AC3-4CF9-A1A5-831DFC2C241F}" type="slidenum">
              <a:rPr lang="en-US" smtClean="0">
                <a:latin typeface="Arial" panose="020B0604020202020204"/>
                <a:ea typeface="+mn-ea"/>
              </a:rPr>
              <a:pPr defTabSz="914126" fontAlgn="auto">
                <a:spcBef>
                  <a:spcPts val="0"/>
                </a:spcBef>
                <a:spcAft>
                  <a:spcPts val="0"/>
                </a:spcAft>
              </a:pPr>
              <a:t>‹#›</a:t>
            </a:fld>
            <a:endParaRPr lang="en-US" dirty="0">
              <a:latin typeface="Arial" panose="020B0604020202020204"/>
              <a:ea typeface="+mn-ea"/>
            </a:endParaRPr>
          </a:p>
        </p:txBody>
      </p:sp>
      <p:sp>
        <p:nvSpPr>
          <p:cNvPr id="3" name="Title Placeholder 2">
            <a:extLst>
              <a:ext uri="{FF2B5EF4-FFF2-40B4-BE49-F238E27FC236}">
                <a16:creationId xmlns:a16="http://schemas.microsoft.com/office/drawing/2014/main" xmlns="" id="{3DCA9727-64F5-43DA-8926-3133DD99DF91}"/>
              </a:ext>
            </a:extLst>
          </p:cNvPr>
          <p:cNvSpPr>
            <a:spLocks noGrp="1"/>
          </p:cNvSpPr>
          <p:nvPr>
            <p:ph type="title"/>
          </p:nvPr>
        </p:nvSpPr>
        <p:spPr>
          <a:xfrm>
            <a:off x="838200" y="365125"/>
            <a:ext cx="10512425"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674574060"/>
      </p:ext>
    </p:extLst>
  </p:cSld>
  <p:clrMap bg1="lt1" tx1="dk1" bg2="lt2" tx2="dk2" accent1="accent1" accent2="accent2" accent3="accent3" accent4="accent4" accent5="accent5" accent6="accent6" hlink="hlink" folHlink="folHlink"/>
  <p:sldLayoutIdLst>
    <p:sldLayoutId id="2147484164" r:id="rId1"/>
  </p:sldLayoutIdLst>
  <p:hf hdr="0" ftr="0" dt="0"/>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0.xml"/><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48.xml"/><Relationship Id="rId6" Type="http://schemas.openxmlformats.org/officeDocument/2006/relationships/image" Target="../media/image28.png"/><Relationship Id="rId5" Type="http://schemas.openxmlformats.org/officeDocument/2006/relationships/image" Target="../media/image19.jpeg"/><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48.xml"/><Relationship Id="rId6" Type="http://schemas.openxmlformats.org/officeDocument/2006/relationships/image" Target="../media/image28.png"/><Relationship Id="rId5" Type="http://schemas.openxmlformats.org/officeDocument/2006/relationships/image" Target="../media/image19.jpeg"/><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48.xml"/><Relationship Id="rId6" Type="http://schemas.openxmlformats.org/officeDocument/2006/relationships/image" Target="../media/image28.png"/><Relationship Id="rId5" Type="http://schemas.openxmlformats.org/officeDocument/2006/relationships/image" Target="../media/image19.jpeg"/><Relationship Id="rId4" Type="http://schemas.openxmlformats.org/officeDocument/2006/relationships/image" Target="../media/image18.jpeg"/></Relationships>
</file>

<file path=ppt/slides/_rels/slide2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48.xml"/><Relationship Id="rId6" Type="http://schemas.openxmlformats.org/officeDocument/2006/relationships/image" Target="../media/image28.png"/><Relationship Id="rId5" Type="http://schemas.openxmlformats.org/officeDocument/2006/relationships/image" Target="../media/image19.jpeg"/><Relationship Id="rId4" Type="http://schemas.openxmlformats.org/officeDocument/2006/relationships/image" Target="../media/image18.jpeg"/></Relationships>
</file>

<file path=ppt/slides/_rels/slide2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48.xml"/><Relationship Id="rId6" Type="http://schemas.openxmlformats.org/officeDocument/2006/relationships/image" Target="../media/image28.png"/><Relationship Id="rId5" Type="http://schemas.openxmlformats.org/officeDocument/2006/relationships/image" Target="../media/image19.jpeg"/><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48.xml"/><Relationship Id="rId6" Type="http://schemas.openxmlformats.org/officeDocument/2006/relationships/image" Target="../media/image28.png"/><Relationship Id="rId5" Type="http://schemas.openxmlformats.org/officeDocument/2006/relationships/image" Target="../media/image19.jpeg"/><Relationship Id="rId4" Type="http://schemas.openxmlformats.org/officeDocument/2006/relationships/image" Target="../media/image18.jpeg"/></Relationships>
</file>

<file path=ppt/slides/_rels/slide3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48.xml"/><Relationship Id="rId6" Type="http://schemas.openxmlformats.org/officeDocument/2006/relationships/image" Target="../media/image28.png"/><Relationship Id="rId5" Type="http://schemas.openxmlformats.org/officeDocument/2006/relationships/image" Target="../media/image19.jpeg"/><Relationship Id="rId4" Type="http://schemas.openxmlformats.org/officeDocument/2006/relationships/image" Target="../media/image18.jpeg"/></Relationships>
</file>

<file path=ppt/slides/_rels/slide3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48.xml"/><Relationship Id="rId6" Type="http://schemas.openxmlformats.org/officeDocument/2006/relationships/image" Target="../media/image28.png"/><Relationship Id="rId5" Type="http://schemas.openxmlformats.org/officeDocument/2006/relationships/image" Target="../media/image19.jpeg"/><Relationship Id="rId4" Type="http://schemas.openxmlformats.org/officeDocument/2006/relationships/image" Target="../media/image18.jpeg"/></Relationships>
</file>

<file path=ppt/slides/_rels/slide3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48.xml"/><Relationship Id="rId6" Type="http://schemas.openxmlformats.org/officeDocument/2006/relationships/image" Target="../media/image28.png"/><Relationship Id="rId5" Type="http://schemas.openxmlformats.org/officeDocument/2006/relationships/image" Target="../media/image19.jpeg"/><Relationship Id="rId4" Type="http://schemas.openxmlformats.org/officeDocument/2006/relationships/image" Target="../media/image18.jpeg"/></Relationships>
</file>

<file path=ppt/slides/_rels/slide3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48.xml"/><Relationship Id="rId6" Type="http://schemas.openxmlformats.org/officeDocument/2006/relationships/image" Target="../media/image28.png"/><Relationship Id="rId5" Type="http://schemas.openxmlformats.org/officeDocument/2006/relationships/image" Target="../media/image19.jpeg"/><Relationship Id="rId4" Type="http://schemas.openxmlformats.org/officeDocument/2006/relationships/image" Target="../media/image18.jpeg"/></Relationships>
</file>

<file path=ppt/slides/_rels/slide3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48.xml"/><Relationship Id="rId6" Type="http://schemas.openxmlformats.org/officeDocument/2006/relationships/image" Target="../media/image28.png"/><Relationship Id="rId5" Type="http://schemas.openxmlformats.org/officeDocument/2006/relationships/image" Target="../media/image19.jpeg"/><Relationship Id="rId4" Type="http://schemas.openxmlformats.org/officeDocument/2006/relationships/image" Target="../media/image18.jpeg"/></Relationships>
</file>

<file path=ppt/slides/_rels/slide3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28.png"/><Relationship Id="rId7"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48.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36.png"/></Relationships>
</file>

<file path=ppt/slides/_rels/slide3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8.png"/><Relationship Id="rId7"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48.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3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8.png"/><Relationship Id="rId7"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48.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8.png"/><Relationship Id="rId7"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48.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4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8.png"/><Relationship Id="rId7"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48.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4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8.png"/><Relationship Id="rId7"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48.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4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8.png"/><Relationship Id="rId7"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48.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4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8.png"/><Relationship Id="rId7"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48.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4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8.png"/><Relationship Id="rId7"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48.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4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8.png"/><Relationship Id="rId7"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48.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4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8.png"/><Relationship Id="rId7"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48.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4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8.png"/><Relationship Id="rId7"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48.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4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1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62.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57.xml"/><Relationship Id="rId1" Type="http://schemas.openxmlformats.org/officeDocument/2006/relationships/slideLayout" Target="../slideLayouts/slideLayout1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58.xml"/><Relationship Id="rId1" Type="http://schemas.openxmlformats.org/officeDocument/2006/relationships/slideLayout" Target="../slideLayouts/slideLayout1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59.xml"/><Relationship Id="rId1" Type="http://schemas.openxmlformats.org/officeDocument/2006/relationships/slideLayout" Target="../slideLayouts/slideLayout1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6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60.xml"/><Relationship Id="rId1" Type="http://schemas.openxmlformats.org/officeDocument/2006/relationships/slideLayout" Target="../slideLayouts/slideLayout1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6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61.xml"/><Relationship Id="rId1" Type="http://schemas.openxmlformats.org/officeDocument/2006/relationships/slideLayout" Target="../slideLayouts/slideLayout1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6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62.xml"/><Relationship Id="rId1" Type="http://schemas.openxmlformats.org/officeDocument/2006/relationships/slideLayout" Target="../slideLayouts/slideLayout1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68.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63.xml"/><Relationship Id="rId1" Type="http://schemas.openxmlformats.org/officeDocument/2006/relationships/slideLayout" Target="../slideLayouts/slideLayout1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6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64.xml"/><Relationship Id="rId1" Type="http://schemas.openxmlformats.org/officeDocument/2006/relationships/slideLayout" Target="../slideLayouts/slideLayout1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65.xml"/><Relationship Id="rId1" Type="http://schemas.openxmlformats.org/officeDocument/2006/relationships/slideLayout" Target="../slideLayouts/slideLayout11.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72.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66.xml"/><Relationship Id="rId1" Type="http://schemas.openxmlformats.org/officeDocument/2006/relationships/slideLayout" Target="../slideLayouts/slideLayout11.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73.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67.xml"/><Relationship Id="rId1" Type="http://schemas.openxmlformats.org/officeDocument/2006/relationships/slideLayout" Target="../slideLayouts/slideLayout11.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74.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68.xml"/><Relationship Id="rId1" Type="http://schemas.openxmlformats.org/officeDocument/2006/relationships/slideLayout" Target="../slideLayouts/slideLayout11.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75.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69.xml"/><Relationship Id="rId1" Type="http://schemas.openxmlformats.org/officeDocument/2006/relationships/slideLayout" Target="../slideLayouts/slideLayout11.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76.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70.xml"/><Relationship Id="rId1" Type="http://schemas.openxmlformats.org/officeDocument/2006/relationships/slideLayout" Target="../slideLayouts/slideLayout11.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77.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71.xml"/><Relationship Id="rId1" Type="http://schemas.openxmlformats.org/officeDocument/2006/relationships/slideLayout" Target="../slideLayouts/slideLayout11.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78.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72.xml"/><Relationship Id="rId1" Type="http://schemas.openxmlformats.org/officeDocument/2006/relationships/slideLayout" Target="../slideLayouts/slideLayout11.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79.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8.png"/><Relationship Id="rId7" Type="http://schemas.openxmlformats.org/officeDocument/2006/relationships/image" Target="../media/image55.png"/><Relationship Id="rId2" Type="http://schemas.openxmlformats.org/officeDocument/2006/relationships/notesSlide" Target="../notesSlides/notesSlide73.xml"/><Relationship Id="rId1" Type="http://schemas.openxmlformats.org/officeDocument/2006/relationships/slideLayout" Target="../slideLayouts/slideLayout11.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74.xml"/><Relationship Id="rId1" Type="http://schemas.openxmlformats.org/officeDocument/2006/relationships/slideLayout" Target="../slideLayouts/slideLayout11.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8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3" Type="http://schemas.openxmlformats.org/officeDocument/2006/relationships/hyperlink" Target="http://www.cpu-world.com/Compare/31/Intel_Atom_Z3795_vs_Intel_Atom_x5_E3940.html" TargetMode="External"/><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495792" y="893"/>
            <a:ext cx="6718433" cy="6874497"/>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p:cNvSpPr/>
          <p:nvPr/>
        </p:nvSpPr>
        <p:spPr>
          <a:xfrm>
            <a:off x="1489" y="-106"/>
            <a:ext cx="6137329" cy="6874497"/>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dirty="0"/>
          </a:p>
        </p:txBody>
      </p:sp>
      <p:sp>
        <p:nvSpPr>
          <p:cNvPr id="8" name="AutoShape 4">
            <a:extLst>
              <a:ext uri="{FF2B5EF4-FFF2-40B4-BE49-F238E27FC236}">
                <a16:creationId xmlns:a16="http://schemas.microsoft.com/office/drawing/2014/main" xmlns="" id="{C462858A-FCAA-4E18-A708-842561456E26}"/>
              </a:ext>
            </a:extLst>
          </p:cNvPr>
          <p:cNvSpPr>
            <a:spLocks noChangeAspect="1" noChangeArrowheads="1"/>
          </p:cNvSpPr>
          <p:nvPr/>
        </p:nvSpPr>
        <p:spPr bwMode="auto">
          <a:xfrm flipH="1">
            <a:off x="3296504" y="5228900"/>
            <a:ext cx="2840825" cy="1645491"/>
          </a:xfrm>
          <a:prstGeom prst="rtTriangle">
            <a:avLst/>
          </a:prstGeom>
          <a:gradFill>
            <a:gsLst>
              <a:gs pos="0">
                <a:schemeClr val="accent1"/>
              </a:gs>
              <a:gs pos="100000">
                <a:srgbClr val="00FFFF"/>
              </a:gs>
            </a:gsLst>
            <a:lin ang="18720000" scaled="0"/>
          </a:gradFill>
          <a:ln>
            <a:noFill/>
          </a:ln>
          <a:effectLst/>
        </p:spPr>
        <p:txBody>
          <a:bodyPr vert="horz" wrap="square" lIns="36546" tIns="36546" rIns="36546" bIns="3654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defTabSz="913852">
              <a:defRPr/>
            </a:pPr>
            <a:endParaRPr lang="en-US" sz="1798" dirty="0">
              <a:solidFill>
                <a:srgbClr val="000000"/>
              </a:solidFill>
            </a:endParaRPr>
          </a:p>
        </p:txBody>
      </p:sp>
      <p:sp>
        <p:nvSpPr>
          <p:cNvPr id="13" name="Title 4"/>
          <p:cNvSpPr txBox="1">
            <a:spLocks/>
          </p:cNvSpPr>
          <p:nvPr/>
        </p:nvSpPr>
        <p:spPr bwMode="auto">
          <a:xfrm>
            <a:off x="565715" y="1459087"/>
            <a:ext cx="5022285" cy="2250492"/>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eaLnBrk="1" hangingPunct="1">
              <a:spcAft>
                <a:spcPts val="1800"/>
              </a:spcAft>
            </a:pPr>
            <a:r>
              <a:rPr lang="en-US" sz="8800" b="1" spc="-150" dirty="0">
                <a:solidFill>
                  <a:schemeClr val="bg1"/>
                </a:solidFill>
                <a:cs typeface="Arial" pitchFamily="34" charset="0"/>
              </a:rPr>
              <a:t>ET51/56</a:t>
            </a:r>
            <a:r>
              <a:rPr lang="en-US" sz="3199" b="1" dirty="0">
                <a:solidFill>
                  <a:schemeClr val="bg1"/>
                </a:solidFill>
                <a:cs typeface="Arial" pitchFamily="34" charset="0"/>
              </a:rPr>
              <a:t/>
            </a:r>
            <a:br>
              <a:rPr lang="en-US" sz="3199" b="1" dirty="0">
                <a:solidFill>
                  <a:schemeClr val="bg1"/>
                </a:solidFill>
                <a:cs typeface="Arial" pitchFamily="34" charset="0"/>
              </a:rPr>
            </a:br>
            <a:r>
              <a:rPr lang="en-US" altLang="en-US" sz="2800" b="1" dirty="0">
                <a:solidFill>
                  <a:schemeClr val="bg1"/>
                </a:solidFill>
                <a:latin typeface="Arial" charset="0"/>
                <a:ea typeface="MS PGothic" charset="-128"/>
                <a:cs typeface="Proxima Nova Regular" charset="0"/>
              </a:rPr>
              <a:t>Android and Windows Rugged Enterprise Tablets</a:t>
            </a:r>
            <a:endParaRPr lang="en-US" sz="2800" b="1" dirty="0">
              <a:solidFill>
                <a:schemeClr val="bg1"/>
              </a:solidFill>
              <a:cs typeface="Arial" pitchFamily="34" charset="0"/>
            </a:endParaRPr>
          </a:p>
        </p:txBody>
      </p:sp>
      <p:grpSp>
        <p:nvGrpSpPr>
          <p:cNvPr id="20" name="Group 19"/>
          <p:cNvGrpSpPr>
            <a:grpSpLocks noChangeAspect="1"/>
          </p:cNvGrpSpPr>
          <p:nvPr/>
        </p:nvGrpSpPr>
        <p:grpSpPr>
          <a:xfrm>
            <a:off x="6804979" y="224109"/>
            <a:ext cx="4721087" cy="6400800"/>
            <a:chOff x="6100712" y="438720"/>
            <a:chExt cx="6259924" cy="8487130"/>
          </a:xfrm>
        </p:grpSpPr>
        <p:grpSp>
          <p:nvGrpSpPr>
            <p:cNvPr id="18" name="Group 17"/>
            <p:cNvGrpSpPr/>
            <p:nvPr/>
          </p:nvGrpSpPr>
          <p:grpSpPr>
            <a:xfrm>
              <a:off x="6131386" y="438720"/>
              <a:ext cx="6229250" cy="4732636"/>
              <a:chOff x="6131386" y="438720"/>
              <a:chExt cx="6229250" cy="4732636"/>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rcRect l="5555" t="7297" r="5384" b="7812"/>
              <a:stretch>
                <a:fillRect/>
              </a:stretch>
            </p:blipFill>
            <p:spPr>
              <a:xfrm>
                <a:off x="6798035" y="438720"/>
                <a:ext cx="5562601" cy="3835396"/>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rcRect l="11013" t="16867" r="12604" b="12480"/>
              <a:stretch>
                <a:fillRect/>
              </a:stretch>
            </p:blipFill>
            <p:spPr>
              <a:xfrm>
                <a:off x="6131386" y="1979244"/>
                <a:ext cx="4610101" cy="3192112"/>
              </a:xfrm>
              <a:prstGeom prst="rect">
                <a:avLst/>
              </a:prstGeom>
            </p:spPr>
          </p:pic>
        </p:grpSp>
        <p:grpSp>
          <p:nvGrpSpPr>
            <p:cNvPr id="19" name="Group 18"/>
            <p:cNvGrpSpPr/>
            <p:nvPr/>
          </p:nvGrpSpPr>
          <p:grpSpPr>
            <a:xfrm>
              <a:off x="6100712" y="4274116"/>
              <a:ext cx="6171328" cy="4651734"/>
              <a:chOff x="6100712" y="4274116"/>
              <a:chExt cx="6171328" cy="4651734"/>
            </a:xfrm>
          </p:grpSpPr>
          <p:pic>
            <p:nvPicPr>
              <p:cNvPr id="17" name="Picture 16" descr="ET5X_10in_Tablet_Front_033_B.png"/>
              <p:cNvPicPr>
                <a:picLocks noChangeAspect="1"/>
              </p:cNvPicPr>
              <p:nvPr/>
            </p:nvPicPr>
            <p:blipFill>
              <a:blip r:embed="rId4"/>
              <a:srcRect l="5161" t="8418" r="4725" b="8093"/>
              <a:stretch>
                <a:fillRect/>
              </a:stretch>
            </p:blipFill>
            <p:spPr>
              <a:xfrm>
                <a:off x="7037525" y="4274116"/>
                <a:ext cx="5234515" cy="3517006"/>
              </a:xfrm>
              <a:prstGeom prst="rect">
                <a:avLst/>
              </a:prstGeom>
            </p:spPr>
          </p:pic>
          <p:pic>
            <p:nvPicPr>
              <p:cNvPr id="15" name="Picture 14" descr="ET5X_8in_Tablet_Front_034_A.png"/>
              <p:cNvPicPr>
                <a:picLocks noChangeAspect="1"/>
              </p:cNvPicPr>
              <p:nvPr/>
            </p:nvPicPr>
            <p:blipFill>
              <a:blip r:embed="rId5"/>
              <a:stretch>
                <a:fillRect/>
              </a:stretch>
            </p:blipFill>
            <p:spPr>
              <a:xfrm>
                <a:off x="6100712" y="5735935"/>
                <a:ext cx="4642240" cy="3189915"/>
              </a:xfrm>
              <a:prstGeom prst="rect">
                <a:avLst/>
              </a:prstGeom>
            </p:spPr>
          </p:pic>
        </p:grpSp>
      </p:grpSp>
    </p:spTree>
    <p:extLst>
      <p:ext uri="{BB962C8B-B14F-4D97-AF65-F5344CB8AC3E}">
        <p14:creationId xmlns:p14="http://schemas.microsoft.com/office/powerpoint/2010/main" val="16043729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79044E51-BF79-AF42-BAC5-B771B1D9D8E0}" type="slidenum">
              <a:rPr lang="en-US" smtClean="0"/>
              <a:pPr/>
              <a:t>10</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85930538"/>
              </p:ext>
            </p:extLst>
          </p:nvPr>
        </p:nvGraphicFramePr>
        <p:xfrm>
          <a:off x="457081" y="1332440"/>
          <a:ext cx="11266770" cy="5124116"/>
        </p:xfrm>
        <a:graphic>
          <a:graphicData uri="http://schemas.openxmlformats.org/drawingml/2006/table">
            <a:tbl>
              <a:tblPr firstRow="1" bandRow="1">
                <a:tableStyleId>{073A0DAA-6AF3-43AB-8588-CEC1D06C72B9}</a:tableStyleId>
              </a:tblPr>
              <a:tblGrid>
                <a:gridCol w="1939890">
                  <a:extLst>
                    <a:ext uri="{9D8B030D-6E8A-4147-A177-3AD203B41FA5}">
                      <a16:colId xmlns:a16="http://schemas.microsoft.com/office/drawing/2014/main" xmlns="" val="20000"/>
                    </a:ext>
                  </a:extLst>
                </a:gridCol>
                <a:gridCol w="2377440">
                  <a:extLst>
                    <a:ext uri="{9D8B030D-6E8A-4147-A177-3AD203B41FA5}">
                      <a16:colId xmlns:a16="http://schemas.microsoft.com/office/drawing/2014/main" xmlns="" val="1670123148"/>
                    </a:ext>
                  </a:extLst>
                </a:gridCol>
                <a:gridCol w="2377440">
                  <a:extLst>
                    <a:ext uri="{9D8B030D-6E8A-4147-A177-3AD203B41FA5}">
                      <a16:colId xmlns:a16="http://schemas.microsoft.com/office/drawing/2014/main" xmlns="" val="1981115432"/>
                    </a:ext>
                  </a:extLst>
                </a:gridCol>
                <a:gridCol w="4572000">
                  <a:extLst>
                    <a:ext uri="{9D8B030D-6E8A-4147-A177-3AD203B41FA5}">
                      <a16:colId xmlns:a16="http://schemas.microsoft.com/office/drawing/2014/main" xmlns="" val="2847855353"/>
                    </a:ext>
                  </a:extLst>
                </a:gridCol>
              </a:tblGrid>
              <a:tr h="432423">
                <a:tc>
                  <a:txBody>
                    <a:bodyPr/>
                    <a:lstStyle/>
                    <a:p>
                      <a:pPr algn="l"/>
                      <a:r>
                        <a:rPr lang="en-US" sz="1600" cap="none" dirty="0"/>
                        <a:t>Feature</a:t>
                      </a:r>
                      <a:endParaRPr lang="en-US" sz="1600" cap="none" dirty="0">
                        <a:solidFill>
                          <a:schemeClr val="tx1"/>
                        </a:solidFill>
                      </a:endParaRPr>
                    </a:p>
                  </a:txBody>
                  <a:tcPr marL="182880" marT="91440" marB="91440" anchor="ct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600" cap="none" dirty="0"/>
                        <a:t>ET51/ET56</a:t>
                      </a:r>
                      <a:endParaRPr lang="en-US" sz="1600" cap="none" dirty="0">
                        <a:solidFill>
                          <a:schemeClr val="tx1"/>
                        </a:solidFill>
                      </a:endParaRPr>
                    </a:p>
                  </a:txBody>
                  <a:tcPr marL="182880" marT="91440" marB="91440" anchor="ctr">
                    <a:lnL w="38100" cap="flat" cmpd="sng" algn="ctr">
                      <a:solidFill>
                        <a:schemeClr val="bg1"/>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600" cap="none" dirty="0"/>
                        <a:t>ET50/ET55</a:t>
                      </a:r>
                      <a:endParaRPr lang="en-US" sz="1600" cap="none" dirty="0">
                        <a:solidFill>
                          <a:schemeClr val="tx1"/>
                        </a:solidFill>
                      </a:endParaRPr>
                    </a:p>
                  </a:txBody>
                  <a:tcPr marL="182880"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a:r>
                        <a:rPr lang="en-US" sz="1600" cap="none" dirty="0"/>
                        <a:t>Why it Matters</a:t>
                      </a:r>
                      <a:endParaRPr lang="en-US" sz="1600" cap="none" dirty="0">
                        <a:solidFill>
                          <a:schemeClr val="tx1"/>
                        </a:solidFill>
                      </a:endParaRPr>
                    </a:p>
                  </a:txBody>
                  <a:tcPr marL="182880"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10000"/>
                  </a:ext>
                </a:extLst>
              </a:tr>
              <a:tr h="1088020">
                <a:tc>
                  <a:txBody>
                    <a:bodyPr/>
                    <a:lstStyle/>
                    <a:p>
                      <a:pPr algn="l"/>
                      <a:r>
                        <a:rPr lang="en-US" sz="1200" b="1" dirty="0">
                          <a:solidFill>
                            <a:schemeClr val="tx1"/>
                          </a:solidFill>
                          <a:latin typeface="+mn-lt"/>
                          <a:cs typeface="Arial" panose="020B0604020202020204" pitchFamily="34" charset="0"/>
                        </a:rPr>
                        <a:t>WLAN (WiFi)</a:t>
                      </a:r>
                    </a:p>
                  </a:txBody>
                  <a:tcPr marL="182880" marT="91440" marB="91440" anchor="ctr">
                    <a:lnL w="28575" cap="flat" cmpd="sng" algn="ctr">
                      <a:solidFill>
                        <a:schemeClr val="bg1"/>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pt-BR" sz="1100" b="1" kern="1200" baseline="0" dirty="0">
                          <a:solidFill>
                            <a:schemeClr val="tx1"/>
                          </a:solidFill>
                          <a:latin typeface="+mn-lt"/>
                          <a:ea typeface="+mn-ea"/>
                          <a:cs typeface="MV Boli" panose="02000500030200090000" pitchFamily="2" charset="0"/>
                        </a:rPr>
                        <a:t>Android</a:t>
                      </a:r>
                      <a:r>
                        <a:rPr lang="pt-BR" sz="1100" b="0" kern="1200" baseline="0" dirty="0">
                          <a:solidFill>
                            <a:schemeClr val="tx1"/>
                          </a:solidFill>
                          <a:latin typeface="+mn-lt"/>
                          <a:ea typeface="+mn-ea"/>
                          <a:cs typeface="MV Boli" panose="02000500030200090000" pitchFamily="2" charset="0"/>
                        </a:rPr>
                        <a:t>:</a:t>
                      </a:r>
                    </a:p>
                    <a:p>
                      <a:pPr marL="0" marR="0" lvl="1" indent="0" algn="ctr" defTabSz="914400" rtl="0" eaLnBrk="1" fontAlgn="auto" latinLnBrk="0" hangingPunct="1">
                        <a:lnSpc>
                          <a:spcPct val="100000"/>
                        </a:lnSpc>
                        <a:spcBef>
                          <a:spcPts val="0"/>
                        </a:spcBef>
                        <a:spcAft>
                          <a:spcPts val="0"/>
                        </a:spcAft>
                        <a:buClrTx/>
                        <a:buSzTx/>
                        <a:buFontTx/>
                        <a:buNone/>
                        <a:tabLst/>
                        <a:defRPr/>
                      </a:pPr>
                      <a:r>
                        <a:rPr lang="pt-BR" sz="1100" b="0" kern="1200" baseline="0" dirty="0">
                          <a:solidFill>
                            <a:schemeClr val="tx1"/>
                          </a:solidFill>
                          <a:latin typeface="+mn-lt"/>
                          <a:ea typeface="+mn-ea"/>
                          <a:cs typeface="MV Boli" panose="02000500030200090000" pitchFamily="2" charset="0"/>
                        </a:rPr>
                        <a:t>802.11 a/b/g/n/ac/d/h/i/k/r</a:t>
                      </a:r>
                    </a:p>
                    <a:p>
                      <a:pPr marL="0" marR="0" lvl="1" indent="0" algn="ctr" defTabSz="914400" rtl="0" eaLnBrk="1" fontAlgn="auto" latinLnBrk="0" hangingPunct="1">
                        <a:lnSpc>
                          <a:spcPct val="100000"/>
                        </a:lnSpc>
                        <a:spcBef>
                          <a:spcPts val="0"/>
                        </a:spcBef>
                        <a:spcAft>
                          <a:spcPts val="0"/>
                        </a:spcAft>
                        <a:buClrTx/>
                        <a:buSzTx/>
                        <a:buFontTx/>
                        <a:buNone/>
                        <a:tabLst/>
                        <a:defRPr/>
                      </a:pPr>
                      <a:r>
                        <a:rPr lang="pt-BR" sz="1100" b="0" kern="1200" baseline="0" dirty="0">
                          <a:solidFill>
                            <a:schemeClr val="tx1"/>
                          </a:solidFill>
                          <a:latin typeface="+mn-lt"/>
                          <a:ea typeface="+mn-ea"/>
                          <a:cs typeface="MV Boli" panose="02000500030200090000" pitchFamily="2" charset="0"/>
                        </a:rPr>
                        <a:t>2x2 MU-MIMO</a:t>
                      </a:r>
                      <a:endParaRPr lang="de-DE" sz="1100" b="0" dirty="0">
                        <a:solidFill>
                          <a:schemeClr val="tx1"/>
                        </a:solidFill>
                        <a:latin typeface="+mn-lt"/>
                        <a:cs typeface="MV Boli" panose="02000500030200090000" pitchFamily="2" charset="0"/>
                      </a:endParaRPr>
                    </a:p>
                    <a:p>
                      <a:pPr marL="0" marR="0" lvl="1" indent="0" algn="ctr" defTabSz="914400" rtl="0" eaLnBrk="1" fontAlgn="auto" latinLnBrk="0" hangingPunct="1">
                        <a:lnSpc>
                          <a:spcPct val="100000"/>
                        </a:lnSpc>
                        <a:spcBef>
                          <a:spcPts val="0"/>
                        </a:spcBef>
                        <a:spcAft>
                          <a:spcPts val="0"/>
                        </a:spcAft>
                        <a:buClrTx/>
                        <a:buSzTx/>
                        <a:buFontTx/>
                        <a:buNone/>
                        <a:tabLst/>
                        <a:defRPr/>
                      </a:pPr>
                      <a:endParaRPr lang="pt-BR" sz="1100" b="0" kern="1200" baseline="0" dirty="0">
                        <a:solidFill>
                          <a:schemeClr val="tx1"/>
                        </a:solidFill>
                        <a:latin typeface="+mn-lt"/>
                        <a:ea typeface="+mn-ea"/>
                        <a:cs typeface="MV Boli" panose="02000500030200090000" pitchFamily="2" charset="0"/>
                      </a:endParaRPr>
                    </a:p>
                    <a:p>
                      <a:pPr marL="0" marR="0" lvl="1" indent="0" algn="ctr" defTabSz="914400" rtl="0" eaLnBrk="1" fontAlgn="auto" latinLnBrk="0" hangingPunct="1">
                        <a:lnSpc>
                          <a:spcPct val="100000"/>
                        </a:lnSpc>
                        <a:spcBef>
                          <a:spcPts val="0"/>
                        </a:spcBef>
                        <a:spcAft>
                          <a:spcPts val="0"/>
                        </a:spcAft>
                        <a:buClrTx/>
                        <a:buSzTx/>
                        <a:buFontTx/>
                        <a:buNone/>
                        <a:tabLst/>
                        <a:defRPr/>
                      </a:pPr>
                      <a:r>
                        <a:rPr lang="pt-BR" sz="1100" b="1" kern="1200" baseline="0" dirty="0">
                          <a:solidFill>
                            <a:schemeClr val="tx1"/>
                          </a:solidFill>
                          <a:latin typeface="+mn-lt"/>
                          <a:ea typeface="+mn-ea"/>
                          <a:cs typeface="MV Boli" panose="02000500030200090000" pitchFamily="2" charset="0"/>
                        </a:rPr>
                        <a:t>Windows</a:t>
                      </a:r>
                      <a:r>
                        <a:rPr lang="pt-BR" sz="1100" b="0" kern="1200" baseline="0" dirty="0">
                          <a:solidFill>
                            <a:schemeClr val="tx1"/>
                          </a:solidFill>
                          <a:latin typeface="+mn-lt"/>
                          <a:ea typeface="+mn-ea"/>
                          <a:cs typeface="MV Boli" panose="02000500030200090000" pitchFamily="2" charset="0"/>
                        </a:rPr>
                        <a:t>:</a:t>
                      </a:r>
                    </a:p>
                    <a:p>
                      <a:pPr marL="0" marR="0" lvl="1" indent="0" algn="ctr" defTabSz="914400" rtl="0" eaLnBrk="1" fontAlgn="auto" latinLnBrk="0" hangingPunct="1">
                        <a:lnSpc>
                          <a:spcPct val="100000"/>
                        </a:lnSpc>
                        <a:spcBef>
                          <a:spcPts val="0"/>
                        </a:spcBef>
                        <a:spcAft>
                          <a:spcPts val="0"/>
                        </a:spcAft>
                        <a:buClrTx/>
                        <a:buSzTx/>
                        <a:buFontTx/>
                        <a:buNone/>
                        <a:tabLst/>
                        <a:defRPr/>
                      </a:pPr>
                      <a:r>
                        <a:rPr lang="pt-BR" sz="1100" b="0" kern="1200" baseline="0" dirty="0">
                          <a:solidFill>
                            <a:schemeClr val="tx1"/>
                          </a:solidFill>
                          <a:latin typeface="+mn-lt"/>
                          <a:ea typeface="+mn-ea"/>
                          <a:cs typeface="MV Boli" panose="02000500030200090000" pitchFamily="2" charset="0"/>
                        </a:rPr>
                        <a:t>802.11 a/b/g/n/ac/r/k/v</a:t>
                      </a:r>
                    </a:p>
                    <a:p>
                      <a:pPr marL="0" marR="0" lvl="1" indent="0" algn="ctr" defTabSz="914400" rtl="0" eaLnBrk="1" fontAlgn="auto" latinLnBrk="0" hangingPunct="1">
                        <a:lnSpc>
                          <a:spcPct val="100000"/>
                        </a:lnSpc>
                        <a:spcBef>
                          <a:spcPts val="0"/>
                        </a:spcBef>
                        <a:spcAft>
                          <a:spcPts val="0"/>
                        </a:spcAft>
                        <a:buClrTx/>
                        <a:buSzTx/>
                        <a:buFontTx/>
                        <a:buNone/>
                        <a:tabLst/>
                        <a:defRPr/>
                      </a:pPr>
                      <a:r>
                        <a:rPr lang="pt-BR" sz="1100" b="0" kern="1200" baseline="0" dirty="0">
                          <a:solidFill>
                            <a:schemeClr val="tx1"/>
                          </a:solidFill>
                          <a:latin typeface="+mn-lt"/>
                          <a:ea typeface="+mn-ea"/>
                          <a:cs typeface="MV Boli" panose="02000500030200090000" pitchFamily="2" charset="0"/>
                        </a:rPr>
                        <a:t>2x2 MIMO</a:t>
                      </a:r>
                      <a:endParaRPr lang="de-DE" sz="1100" b="0" dirty="0">
                        <a:solidFill>
                          <a:schemeClr val="tx1"/>
                        </a:solidFill>
                        <a:latin typeface="+mn-lt"/>
                        <a:cs typeface="MV Boli" panose="02000500030200090000" pitchFamily="2" charset="0"/>
                      </a:endParaRPr>
                    </a:p>
                  </a:txBody>
                  <a:tcPr marL="182880"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1100" b="1" kern="1200" baseline="0" dirty="0">
                          <a:solidFill>
                            <a:schemeClr val="tx1"/>
                          </a:solidFill>
                          <a:latin typeface="+mn-lt"/>
                          <a:ea typeface="+mn-ea"/>
                          <a:cs typeface="Arial" panose="020B0604020202020204" pitchFamily="34" charset="0"/>
                        </a:rPr>
                        <a:t>Android</a:t>
                      </a:r>
                      <a:r>
                        <a:rPr lang="en-US" sz="1100" b="0" kern="1200" baseline="0" dirty="0">
                          <a:solidFill>
                            <a:schemeClr val="tx1"/>
                          </a:solidFill>
                          <a:latin typeface="+mn-lt"/>
                          <a:ea typeface="+mn-ea"/>
                          <a:cs typeface="Arial" panose="020B0604020202020204" pitchFamily="34" charset="0"/>
                        </a:rPr>
                        <a:t>:</a:t>
                      </a:r>
                    </a:p>
                    <a:p>
                      <a:pPr marL="0" marR="0" lvl="1" indent="0" algn="ctr" defTabSz="914400" rtl="0" eaLnBrk="1" fontAlgn="auto" latinLnBrk="0" hangingPunct="1">
                        <a:lnSpc>
                          <a:spcPct val="100000"/>
                        </a:lnSpc>
                        <a:spcBef>
                          <a:spcPts val="0"/>
                        </a:spcBef>
                        <a:spcAft>
                          <a:spcPts val="0"/>
                        </a:spcAft>
                        <a:buClrTx/>
                        <a:buSzTx/>
                        <a:buFontTx/>
                        <a:buNone/>
                        <a:tabLst/>
                        <a:defRPr/>
                      </a:pPr>
                      <a:r>
                        <a:rPr lang="en-US" sz="1100" b="0" kern="1200" baseline="0" dirty="0">
                          <a:solidFill>
                            <a:schemeClr val="tx1"/>
                          </a:solidFill>
                          <a:latin typeface="+mn-lt"/>
                          <a:ea typeface="+mn-ea"/>
                          <a:cs typeface="Arial" panose="020B0604020202020204" pitchFamily="34" charset="0"/>
                        </a:rPr>
                        <a:t>802.11a/b/g/n/ac/d/h/I</a:t>
                      </a:r>
                    </a:p>
                    <a:p>
                      <a:pPr marL="0" marR="0" lvl="1" indent="0" algn="ctr" defTabSz="914400" rtl="0" eaLnBrk="1" fontAlgn="auto" latinLnBrk="0" hangingPunct="1">
                        <a:lnSpc>
                          <a:spcPct val="100000"/>
                        </a:lnSpc>
                        <a:spcBef>
                          <a:spcPts val="0"/>
                        </a:spcBef>
                        <a:spcAft>
                          <a:spcPts val="0"/>
                        </a:spcAft>
                        <a:buClrTx/>
                        <a:buSzTx/>
                        <a:buFontTx/>
                        <a:buNone/>
                        <a:tabLst/>
                        <a:defRPr/>
                      </a:pPr>
                      <a:r>
                        <a:rPr lang="en-US" sz="1100" b="0" kern="1200" baseline="0" dirty="0">
                          <a:solidFill>
                            <a:schemeClr val="tx1"/>
                          </a:solidFill>
                          <a:latin typeface="+mn-lt"/>
                          <a:ea typeface="+mn-ea"/>
                          <a:cs typeface="Arial" panose="020B0604020202020204" pitchFamily="34" charset="0"/>
                        </a:rPr>
                        <a:t>2x2 MIMO</a:t>
                      </a:r>
                    </a:p>
                    <a:p>
                      <a:pPr marL="0" marR="0" lvl="1" indent="0" algn="ctr" defTabSz="914400" rtl="0" eaLnBrk="1" fontAlgn="auto" latinLnBrk="0" hangingPunct="1">
                        <a:lnSpc>
                          <a:spcPct val="100000"/>
                        </a:lnSpc>
                        <a:spcBef>
                          <a:spcPts val="0"/>
                        </a:spcBef>
                        <a:spcAft>
                          <a:spcPts val="0"/>
                        </a:spcAft>
                        <a:buClrTx/>
                        <a:buSzTx/>
                        <a:buFontTx/>
                        <a:buNone/>
                        <a:tabLst/>
                        <a:defRPr/>
                      </a:pPr>
                      <a:endParaRPr lang="en-US" sz="1100" b="0" kern="1200" baseline="0" dirty="0">
                        <a:solidFill>
                          <a:schemeClr val="tx1"/>
                        </a:solidFill>
                        <a:latin typeface="+mn-lt"/>
                        <a:ea typeface="+mn-ea"/>
                        <a:cs typeface="Arial" panose="020B0604020202020204" pitchFamily="34" charset="0"/>
                      </a:endParaRPr>
                    </a:p>
                    <a:p>
                      <a:pPr marL="0" marR="0" lvl="1" indent="0" algn="ctr" defTabSz="914400" rtl="0" eaLnBrk="1" fontAlgn="auto" latinLnBrk="0" hangingPunct="1">
                        <a:lnSpc>
                          <a:spcPct val="100000"/>
                        </a:lnSpc>
                        <a:spcBef>
                          <a:spcPts val="0"/>
                        </a:spcBef>
                        <a:spcAft>
                          <a:spcPts val="0"/>
                        </a:spcAft>
                        <a:buClrTx/>
                        <a:buSzTx/>
                        <a:buFontTx/>
                        <a:buNone/>
                        <a:tabLst/>
                        <a:defRPr/>
                      </a:pPr>
                      <a:r>
                        <a:rPr lang="en-US" sz="1100" b="1" kern="1200" baseline="0" dirty="0">
                          <a:solidFill>
                            <a:schemeClr val="tx1"/>
                          </a:solidFill>
                          <a:latin typeface="+mn-lt"/>
                          <a:ea typeface="+mn-ea"/>
                          <a:cs typeface="Arial" panose="020B0604020202020204" pitchFamily="34" charset="0"/>
                        </a:rPr>
                        <a:t>Windows</a:t>
                      </a:r>
                      <a:r>
                        <a:rPr lang="en-US" sz="1100" b="0" kern="1200" baseline="0" dirty="0">
                          <a:solidFill>
                            <a:schemeClr val="tx1"/>
                          </a:solidFill>
                          <a:latin typeface="+mn-lt"/>
                          <a:ea typeface="+mn-ea"/>
                          <a:cs typeface="Arial" panose="020B0604020202020204" pitchFamily="34" charset="0"/>
                        </a:rPr>
                        <a:t>:</a:t>
                      </a:r>
                    </a:p>
                    <a:p>
                      <a:pPr marL="0" marR="0" lvl="1" indent="0" algn="ctr" defTabSz="914400" rtl="0" eaLnBrk="1" fontAlgn="auto" latinLnBrk="0" hangingPunct="1">
                        <a:lnSpc>
                          <a:spcPct val="100000"/>
                        </a:lnSpc>
                        <a:spcBef>
                          <a:spcPts val="0"/>
                        </a:spcBef>
                        <a:spcAft>
                          <a:spcPts val="0"/>
                        </a:spcAft>
                        <a:buClrTx/>
                        <a:buSzTx/>
                        <a:buFontTx/>
                        <a:buNone/>
                        <a:tabLst/>
                        <a:defRPr/>
                      </a:pPr>
                      <a:r>
                        <a:rPr lang="en-US" sz="1100" b="0" kern="1200" baseline="0" dirty="0">
                          <a:solidFill>
                            <a:schemeClr val="tx1"/>
                          </a:solidFill>
                          <a:latin typeface="+mn-lt"/>
                          <a:ea typeface="+mn-ea"/>
                          <a:cs typeface="Arial" panose="020B0604020202020204" pitchFamily="34" charset="0"/>
                        </a:rPr>
                        <a:t>802.11 a/b/g/n/k/r</a:t>
                      </a:r>
                    </a:p>
                    <a:p>
                      <a:pPr marL="0" marR="0" lvl="1" indent="0" algn="ctr" defTabSz="914400" rtl="0" eaLnBrk="1" fontAlgn="auto" latinLnBrk="0" hangingPunct="1">
                        <a:lnSpc>
                          <a:spcPct val="100000"/>
                        </a:lnSpc>
                        <a:spcBef>
                          <a:spcPts val="0"/>
                        </a:spcBef>
                        <a:spcAft>
                          <a:spcPts val="0"/>
                        </a:spcAft>
                        <a:buClrTx/>
                        <a:buSzTx/>
                        <a:buFontTx/>
                        <a:buNone/>
                        <a:tabLst/>
                        <a:defRPr/>
                      </a:pPr>
                      <a:r>
                        <a:rPr lang="pt-BR" sz="1100" b="0" kern="1200" baseline="0" dirty="0">
                          <a:solidFill>
                            <a:schemeClr val="tx1"/>
                          </a:solidFill>
                          <a:latin typeface="+mn-lt"/>
                          <a:ea typeface="+mn-ea"/>
                          <a:cs typeface="MV Boli" panose="02000500030200090000" pitchFamily="2" charset="0"/>
                        </a:rPr>
                        <a:t>2x2 MIMO</a:t>
                      </a:r>
                      <a:endParaRPr lang="de-DE" sz="1100" b="0" dirty="0">
                        <a:solidFill>
                          <a:schemeClr val="tx1"/>
                        </a:solidFill>
                        <a:latin typeface="+mn-lt"/>
                        <a:cs typeface="MV Boli" panose="02000500030200090000" pitchFamily="2" charset="0"/>
                      </a:endParaRPr>
                    </a:p>
                  </a:txBody>
                  <a:tcPr marL="182880"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a:r>
                        <a:rPr lang="en-US" sz="1100" b="1" dirty="0">
                          <a:solidFill>
                            <a:schemeClr val="tx1"/>
                          </a:solidFill>
                        </a:rPr>
                        <a:t>Android</a:t>
                      </a:r>
                      <a:r>
                        <a:rPr lang="en-US" sz="1100" dirty="0">
                          <a:solidFill>
                            <a:schemeClr val="tx1"/>
                          </a:solidFill>
                        </a:rPr>
                        <a:t>:</a:t>
                      </a:r>
                      <a:r>
                        <a:rPr lang="en-US" sz="1100" baseline="0" dirty="0">
                          <a:solidFill>
                            <a:schemeClr val="tx1"/>
                          </a:solidFill>
                        </a:rPr>
                        <a:t> S</a:t>
                      </a:r>
                      <a:r>
                        <a:rPr lang="en-US" sz="1100" dirty="0">
                          <a:solidFill>
                            <a:schemeClr val="tx1"/>
                          </a:solidFill>
                        </a:rPr>
                        <a:t>upport</a:t>
                      </a:r>
                      <a:r>
                        <a:rPr lang="en-US" sz="1100" baseline="0" dirty="0">
                          <a:solidFill>
                            <a:schemeClr val="tx1"/>
                          </a:solidFill>
                        </a:rPr>
                        <a:t> for</a:t>
                      </a:r>
                      <a:r>
                        <a:rPr lang="en-US" sz="1100" dirty="0">
                          <a:solidFill>
                            <a:schemeClr val="tx1"/>
                          </a:solidFill>
                        </a:rPr>
                        <a:t> the latest WiFi technology for faster</a:t>
                      </a:r>
                      <a:r>
                        <a:rPr lang="en-US" sz="1100" baseline="0" dirty="0">
                          <a:solidFill>
                            <a:schemeClr val="tx1"/>
                          </a:solidFill>
                        </a:rPr>
                        <a:t> and </a:t>
                      </a:r>
                      <a:r>
                        <a:rPr lang="en-US" sz="1100" dirty="0">
                          <a:solidFill>
                            <a:schemeClr val="tx1"/>
                          </a:solidFill>
                        </a:rPr>
                        <a:t>more dependable WiFi connections throughout your customer’s facility. 802.11ac provides the fastest</a:t>
                      </a:r>
                      <a:r>
                        <a:rPr lang="en-US" sz="1100" baseline="0" dirty="0">
                          <a:solidFill>
                            <a:schemeClr val="tx1"/>
                          </a:solidFill>
                        </a:rPr>
                        <a:t> available WiFi speeds.</a:t>
                      </a:r>
                      <a:r>
                        <a:rPr lang="en-US" sz="1100" dirty="0">
                          <a:solidFill>
                            <a:schemeClr val="tx1"/>
                          </a:solidFill>
                        </a:rPr>
                        <a:t> </a:t>
                      </a:r>
                      <a:r>
                        <a:rPr lang="en-US" sz="1100" baseline="0" dirty="0">
                          <a:solidFill>
                            <a:schemeClr val="tx1"/>
                          </a:solidFill>
                          <a:latin typeface="+mn-lt"/>
                        </a:rPr>
                        <a:t>2x2 MU-MIMO allows access points to simultaneously accommodate requests for service from multiple devices and shifts processing from mobile devices to access points, improving battery cycle times. And WorryFree WiFi (A Mobility DNA solution) delivers near instant application response times, unmatched roaming performance, exceptional voice quality and superior network diagnostics.</a:t>
                      </a:r>
                    </a:p>
                    <a:p>
                      <a:pPr algn="l"/>
                      <a:endParaRPr lang="en-US" altLang="en-US" sz="1100" baseline="0" dirty="0">
                        <a:solidFill>
                          <a:schemeClr val="tx1"/>
                        </a:solidFill>
                        <a:latin typeface="+mn-lt"/>
                        <a:cs typeface="Arial" pitchFamily="34" charset="0"/>
                        <a:sym typeface="Gill Sans" pitchFamily="-84" charset="0"/>
                      </a:endParaRPr>
                    </a:p>
                    <a:p>
                      <a:pPr marL="0" marR="0" indent="0" algn="l" defTabSz="914126" rtl="0" eaLnBrk="1" fontAlgn="auto" latinLnBrk="0" hangingPunct="1">
                        <a:lnSpc>
                          <a:spcPct val="100000"/>
                        </a:lnSpc>
                        <a:spcBef>
                          <a:spcPts val="0"/>
                        </a:spcBef>
                        <a:spcAft>
                          <a:spcPts val="0"/>
                        </a:spcAft>
                        <a:buClrTx/>
                        <a:buSzTx/>
                        <a:buFontTx/>
                        <a:buNone/>
                        <a:tabLst/>
                        <a:defRPr/>
                      </a:pPr>
                      <a:r>
                        <a:rPr lang="en-US" altLang="en-US" sz="1100" b="1" baseline="0" dirty="0">
                          <a:solidFill>
                            <a:schemeClr val="tx1"/>
                          </a:solidFill>
                          <a:latin typeface="+mn-lt"/>
                          <a:cs typeface="Arial" pitchFamily="34" charset="0"/>
                          <a:sym typeface="Gill Sans" pitchFamily="-84" charset="0"/>
                        </a:rPr>
                        <a:t>Windows</a:t>
                      </a:r>
                      <a:r>
                        <a:rPr lang="en-US" sz="1100" dirty="0">
                          <a:solidFill>
                            <a:schemeClr val="tx1"/>
                          </a:solidFill>
                        </a:rPr>
                        <a:t>:</a:t>
                      </a:r>
                      <a:r>
                        <a:rPr lang="en-US" sz="1100" baseline="0" dirty="0">
                          <a:solidFill>
                            <a:schemeClr val="tx1"/>
                          </a:solidFill>
                        </a:rPr>
                        <a:t> S</a:t>
                      </a:r>
                      <a:r>
                        <a:rPr lang="en-US" sz="1100" dirty="0">
                          <a:solidFill>
                            <a:schemeClr val="tx1"/>
                          </a:solidFill>
                        </a:rPr>
                        <a:t>upport</a:t>
                      </a:r>
                      <a:r>
                        <a:rPr lang="en-US" sz="1100" baseline="0" dirty="0">
                          <a:solidFill>
                            <a:schemeClr val="tx1"/>
                          </a:solidFill>
                        </a:rPr>
                        <a:t> for</a:t>
                      </a:r>
                      <a:r>
                        <a:rPr lang="en-US" sz="1100" dirty="0">
                          <a:solidFill>
                            <a:schemeClr val="tx1"/>
                          </a:solidFill>
                        </a:rPr>
                        <a:t> the latest WiFi technology for faster</a:t>
                      </a:r>
                      <a:r>
                        <a:rPr lang="en-US" sz="1100" baseline="0" dirty="0">
                          <a:solidFill>
                            <a:schemeClr val="tx1"/>
                          </a:solidFill>
                        </a:rPr>
                        <a:t> and </a:t>
                      </a:r>
                      <a:r>
                        <a:rPr lang="en-US" sz="1100" dirty="0">
                          <a:solidFill>
                            <a:schemeClr val="tx1"/>
                          </a:solidFill>
                        </a:rPr>
                        <a:t>more dependable WiFi connections throughout your customer’s facility. 802.11ac and </a:t>
                      </a:r>
                      <a:r>
                        <a:rPr lang="en-US" sz="1100" baseline="0" dirty="0">
                          <a:solidFill>
                            <a:schemeClr val="tx1"/>
                          </a:solidFill>
                          <a:latin typeface="+mn-lt"/>
                        </a:rPr>
                        <a:t>2x2 MIMO increase WiFi range and performance. And support for 802.11v (along with 802.11r and k) improves the roaming experience. </a:t>
                      </a:r>
                      <a:endParaRPr lang="en-US" altLang="en-US" sz="1100" baseline="0" dirty="0">
                        <a:solidFill>
                          <a:schemeClr val="tx1"/>
                        </a:solidFill>
                        <a:latin typeface="+mn-lt"/>
                        <a:cs typeface="Arial" pitchFamily="34" charset="0"/>
                        <a:sym typeface="Gill Sans" pitchFamily="-84" charset="0"/>
                      </a:endParaRPr>
                    </a:p>
                    <a:p>
                      <a:pPr algn="l"/>
                      <a:endParaRPr lang="en-US" altLang="en-US" sz="1100" baseline="0" dirty="0">
                        <a:solidFill>
                          <a:schemeClr val="tx1"/>
                        </a:solidFill>
                        <a:latin typeface="+mn-lt"/>
                        <a:cs typeface="Arial" pitchFamily="34" charset="0"/>
                        <a:sym typeface="Gill Sans" pitchFamily="-84" charset="0"/>
                      </a:endParaRPr>
                    </a:p>
                  </a:txBody>
                  <a:tcPr marL="182880"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3"/>
                  </a:ext>
                </a:extLst>
              </a:tr>
              <a:tr h="1826573">
                <a:tc>
                  <a:txBody>
                    <a:bodyPr/>
                    <a:lstStyle/>
                    <a:p>
                      <a:pPr marL="0" marR="0" indent="0" algn="l" defTabSz="914126"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Bluetooth</a:t>
                      </a:r>
                    </a:p>
                  </a:txBody>
                  <a:tcPr marL="182880" marT="91440" marB="91440" anchor="ctr">
                    <a:lnL w="28575" cap="flat" cmpd="sng" algn="ctr">
                      <a:solidFill>
                        <a:schemeClr val="bg1"/>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100" b="1" dirty="0">
                          <a:solidFill>
                            <a:schemeClr val="tx1"/>
                          </a:solidFill>
                          <a:latin typeface="+mn-lt"/>
                          <a:cs typeface="Arial" panose="020B0604020202020204" pitchFamily="34" charset="0"/>
                        </a:rPr>
                        <a:t>Android</a:t>
                      </a:r>
                      <a:r>
                        <a:rPr lang="en-US" sz="1100" b="0" dirty="0">
                          <a:solidFill>
                            <a:schemeClr val="tx1"/>
                          </a:solidFill>
                          <a:latin typeface="+mn-lt"/>
                          <a:cs typeface="Arial" panose="020B0604020202020204" pitchFamily="34" charset="0"/>
                        </a:rPr>
                        <a:t>:</a:t>
                      </a:r>
                    </a:p>
                    <a:p>
                      <a:pPr algn="ctr"/>
                      <a:r>
                        <a:rPr lang="en-US" sz="1100" b="0" dirty="0">
                          <a:solidFill>
                            <a:schemeClr val="tx1"/>
                          </a:solidFill>
                          <a:latin typeface="+mn-lt"/>
                          <a:cs typeface="Arial" panose="020B0604020202020204" pitchFamily="34" charset="0"/>
                        </a:rPr>
                        <a:t>V5.0;</a:t>
                      </a:r>
                      <a:r>
                        <a:rPr lang="en-US" sz="1100" b="0" baseline="0" dirty="0">
                          <a:solidFill>
                            <a:schemeClr val="tx1"/>
                          </a:solidFill>
                          <a:latin typeface="+mn-lt"/>
                          <a:cs typeface="Arial" panose="020B0604020202020204" pitchFamily="34" charset="0"/>
                        </a:rPr>
                        <a:t> 2.1+EDR</a:t>
                      </a:r>
                      <a:endParaRPr lang="en-US" sz="1100" b="0" dirty="0">
                        <a:solidFill>
                          <a:schemeClr val="tx1"/>
                        </a:solidFill>
                        <a:latin typeface="+mn-lt"/>
                        <a:cs typeface="Arial" panose="020B0604020202020204" pitchFamily="34" charset="0"/>
                      </a:endParaRPr>
                    </a:p>
                    <a:p>
                      <a:pPr marL="0" marR="0" indent="0" algn="ctr" defTabSz="914126"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mn-lt"/>
                          <a:ea typeface="+mn-ea"/>
                          <a:cs typeface="+mn-cs"/>
                        </a:rPr>
                        <a:t>Class 2: 10 meters, 33 feet</a:t>
                      </a:r>
                    </a:p>
                    <a:p>
                      <a:pPr algn="ctr"/>
                      <a:endParaRPr lang="en-US" sz="1100" b="0" dirty="0">
                        <a:solidFill>
                          <a:schemeClr val="tx1"/>
                        </a:solidFill>
                        <a:latin typeface="+mn-lt"/>
                        <a:cs typeface="MV Boli" panose="02000500030200090000" pitchFamily="2" charset="0"/>
                      </a:endParaRPr>
                    </a:p>
                    <a:p>
                      <a:pPr algn="ctr"/>
                      <a:r>
                        <a:rPr lang="en-US" sz="1100" b="1" dirty="0">
                          <a:solidFill>
                            <a:schemeClr val="tx1"/>
                          </a:solidFill>
                          <a:latin typeface="+mn-lt"/>
                          <a:cs typeface="MV Boli" panose="02000500030200090000" pitchFamily="2" charset="0"/>
                        </a:rPr>
                        <a:t>Windows</a:t>
                      </a:r>
                      <a:r>
                        <a:rPr lang="en-US" sz="1100" b="0" dirty="0">
                          <a:solidFill>
                            <a:schemeClr val="tx1"/>
                          </a:solidFill>
                          <a:latin typeface="+mn-lt"/>
                          <a:cs typeface="MV Boli" panose="02000500030200090000" pitchFamily="2" charset="0"/>
                        </a:rPr>
                        <a:t>:</a:t>
                      </a:r>
                    </a:p>
                    <a:p>
                      <a:pPr algn="ctr"/>
                      <a:r>
                        <a:rPr lang="en-US" sz="1100" b="0" dirty="0">
                          <a:solidFill>
                            <a:schemeClr val="tx1"/>
                          </a:solidFill>
                          <a:latin typeface="+mn-lt"/>
                          <a:cs typeface="MV Boli" panose="02000500030200090000" pitchFamily="2" charset="0"/>
                        </a:rPr>
                        <a:t>V4.2</a:t>
                      </a:r>
                    </a:p>
                    <a:p>
                      <a:pPr marL="0" marR="0" indent="0" algn="ctr" defTabSz="914126"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mn-lt"/>
                          <a:ea typeface="+mn-ea"/>
                          <a:cs typeface="+mn-cs"/>
                        </a:rPr>
                        <a:t>Class 1: 100 meters, 328 feet</a:t>
                      </a:r>
                    </a:p>
                  </a:txBody>
                  <a:tcPr marL="182880"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endParaRPr lang="en-US" sz="1100" b="0" dirty="0">
                        <a:solidFill>
                          <a:schemeClr val="tx1"/>
                        </a:solidFill>
                        <a:latin typeface="+mn-lt"/>
                        <a:cs typeface="Arial" panose="020B0604020202020204" pitchFamily="34" charset="0"/>
                      </a:endParaRPr>
                    </a:p>
                    <a:p>
                      <a:pPr algn="ctr"/>
                      <a:r>
                        <a:rPr lang="en-US" sz="1100" b="1" dirty="0">
                          <a:solidFill>
                            <a:schemeClr val="tx1"/>
                          </a:solidFill>
                          <a:latin typeface="+mn-lt"/>
                          <a:cs typeface="Arial" panose="020B0604020202020204" pitchFamily="34" charset="0"/>
                        </a:rPr>
                        <a:t>Android</a:t>
                      </a:r>
                      <a:r>
                        <a:rPr lang="en-US" sz="1100" b="0" dirty="0">
                          <a:solidFill>
                            <a:schemeClr val="tx1"/>
                          </a:solidFill>
                          <a:latin typeface="+mn-lt"/>
                          <a:cs typeface="Arial" panose="020B0604020202020204" pitchFamily="34" charset="0"/>
                        </a:rPr>
                        <a:t>:</a:t>
                      </a:r>
                    </a:p>
                    <a:p>
                      <a:pPr algn="ctr"/>
                      <a:r>
                        <a:rPr lang="en-US" sz="1100" b="0" dirty="0">
                          <a:solidFill>
                            <a:schemeClr val="tx1"/>
                          </a:solidFill>
                          <a:latin typeface="+mn-lt"/>
                          <a:cs typeface="Arial" panose="020B0604020202020204" pitchFamily="34" charset="0"/>
                        </a:rPr>
                        <a:t>V4.1</a:t>
                      </a:r>
                    </a:p>
                    <a:p>
                      <a:pPr marL="0" marR="0" indent="0" algn="ctr" defTabSz="914126"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mn-lt"/>
                          <a:ea typeface="+mn-ea"/>
                          <a:cs typeface="+mn-cs"/>
                        </a:rPr>
                        <a:t>Class 2: 10 meters, 33 feet</a:t>
                      </a:r>
                    </a:p>
                    <a:p>
                      <a:pPr algn="ctr"/>
                      <a:endParaRPr lang="en-US" sz="1100" b="0" dirty="0">
                        <a:solidFill>
                          <a:schemeClr val="tx1"/>
                        </a:solidFill>
                        <a:latin typeface="+mn-lt"/>
                        <a:cs typeface="Arial" panose="020B0604020202020204" pitchFamily="34" charset="0"/>
                      </a:endParaRPr>
                    </a:p>
                    <a:p>
                      <a:pPr algn="ctr"/>
                      <a:r>
                        <a:rPr lang="en-US" sz="1100" b="1" dirty="0">
                          <a:solidFill>
                            <a:schemeClr val="tx1"/>
                          </a:solidFill>
                          <a:latin typeface="+mn-lt"/>
                          <a:cs typeface="Arial" panose="020B0604020202020204" pitchFamily="34" charset="0"/>
                        </a:rPr>
                        <a:t>Windows</a:t>
                      </a:r>
                      <a:r>
                        <a:rPr lang="en-US" sz="1100" b="0" dirty="0">
                          <a:solidFill>
                            <a:schemeClr val="tx1"/>
                          </a:solidFill>
                          <a:latin typeface="+mn-lt"/>
                          <a:cs typeface="Arial" panose="020B0604020202020204" pitchFamily="34" charset="0"/>
                        </a:rPr>
                        <a:t>:</a:t>
                      </a:r>
                    </a:p>
                    <a:p>
                      <a:pPr algn="ctr"/>
                      <a:r>
                        <a:rPr lang="en-US" sz="1100" b="0" dirty="0">
                          <a:solidFill>
                            <a:schemeClr val="tx1"/>
                          </a:solidFill>
                          <a:latin typeface="+mn-lt"/>
                          <a:cs typeface="Arial" panose="020B0604020202020204" pitchFamily="34" charset="0"/>
                        </a:rPr>
                        <a:t>V4.0</a:t>
                      </a:r>
                    </a:p>
                    <a:p>
                      <a:pPr marL="0" marR="0" indent="0" algn="ctr" defTabSz="914126"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mn-lt"/>
                          <a:ea typeface="+mn-ea"/>
                          <a:cs typeface="+mn-cs"/>
                        </a:rPr>
                        <a:t>Class 2: 10 meters, 33 feet</a:t>
                      </a:r>
                    </a:p>
                  </a:txBody>
                  <a:tcPr marL="182880"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mn-lt"/>
                        </a:rPr>
                        <a:t>Android:</a:t>
                      </a:r>
                      <a:r>
                        <a:rPr lang="en-US" sz="1100" b="1" baseline="0" dirty="0">
                          <a:solidFill>
                            <a:schemeClr val="tx1"/>
                          </a:solidFill>
                          <a:latin typeface="+mn-lt"/>
                        </a:rPr>
                        <a:t> </a:t>
                      </a:r>
                      <a:r>
                        <a:rPr lang="en-US" sz="1100" b="0" baseline="0" dirty="0">
                          <a:solidFill>
                            <a:schemeClr val="tx1"/>
                          </a:solidFill>
                          <a:latin typeface="+mn-lt"/>
                        </a:rPr>
                        <a:t>Bluetooth 5.0 delivers twice the speed and four times the power of Bluetooth 4.x, greatly improving performance and reliability for peripherals, such as headset, scanners and printers.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100" b="1" dirty="0">
                        <a:solidFill>
                          <a:schemeClr val="tx1"/>
                        </a:solidFill>
                        <a:latin typeface="+mn-l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mn-lt"/>
                        </a:rPr>
                        <a:t>Windows: </a:t>
                      </a:r>
                      <a:r>
                        <a:rPr lang="en-US" sz="1100" dirty="0">
                          <a:solidFill>
                            <a:schemeClr val="tx1"/>
                          </a:solidFill>
                          <a:latin typeface="+mn-lt"/>
                        </a:rPr>
                        <a:t>Bluetooth 4.2 improves speed and privacy. </a:t>
                      </a:r>
                      <a:r>
                        <a:rPr lang="en-US" sz="1100" b="0" i="0" u="none" strike="noStrike" kern="1200" dirty="0">
                          <a:solidFill>
                            <a:schemeClr val="dk1"/>
                          </a:solidFill>
                          <a:effectLst/>
                          <a:latin typeface="+mn-lt"/>
                          <a:ea typeface="+mn-ea"/>
                          <a:cs typeface="+mn-cs"/>
                        </a:rPr>
                        <a:t>Compared to previous versions, BLE 4.2 enables 250% faster and more reliable </a:t>
                      </a:r>
                      <a:br>
                        <a:rPr lang="en-US" sz="1100" b="0" i="0" u="none" strike="noStrike" kern="1200" dirty="0">
                          <a:solidFill>
                            <a:schemeClr val="dk1"/>
                          </a:solidFill>
                          <a:effectLst/>
                          <a:latin typeface="+mn-lt"/>
                          <a:ea typeface="+mn-ea"/>
                          <a:cs typeface="+mn-cs"/>
                        </a:rPr>
                      </a:br>
                      <a:r>
                        <a:rPr lang="en-US" sz="1100" b="0" i="0" u="none" strike="noStrike" kern="1200" dirty="0">
                          <a:solidFill>
                            <a:schemeClr val="dk1"/>
                          </a:solidFill>
                          <a:effectLst/>
                          <a:latin typeface="+mn-lt"/>
                          <a:ea typeface="+mn-ea"/>
                          <a:cs typeface="+mn-cs"/>
                        </a:rPr>
                        <a:t>over-the-air data transmission and 10x more packet capacity. </a:t>
                      </a:r>
                      <a:br>
                        <a:rPr lang="en-US" sz="1100" b="0" i="0" u="none" strike="noStrike" kern="1200" dirty="0">
                          <a:solidFill>
                            <a:schemeClr val="dk1"/>
                          </a:solidFill>
                          <a:effectLst/>
                          <a:latin typeface="+mn-lt"/>
                          <a:ea typeface="+mn-ea"/>
                          <a:cs typeface="+mn-cs"/>
                        </a:rPr>
                      </a:br>
                      <a:r>
                        <a:rPr lang="en-US" sz="1100" b="0" i="0" u="none" strike="noStrike" kern="1200" dirty="0">
                          <a:solidFill>
                            <a:schemeClr val="dk1"/>
                          </a:solidFill>
                          <a:effectLst/>
                          <a:latin typeface="+mn-lt"/>
                          <a:ea typeface="+mn-ea"/>
                          <a:cs typeface="+mn-cs"/>
                        </a:rPr>
                        <a:t>And Class 1 Bluetooth delivers</a:t>
                      </a:r>
                      <a:r>
                        <a:rPr lang="en-US" sz="1100" b="0" i="0" u="none" strike="noStrike" kern="1200" baseline="0" dirty="0">
                          <a:solidFill>
                            <a:schemeClr val="dk1"/>
                          </a:solidFill>
                          <a:effectLst/>
                          <a:latin typeface="+mn-lt"/>
                          <a:ea typeface="+mn-ea"/>
                          <a:cs typeface="+mn-cs"/>
                        </a:rPr>
                        <a:t> a 10x increase in range — from </a:t>
                      </a:r>
                      <a:br>
                        <a:rPr lang="en-US" sz="1100" b="0" i="0" u="none" strike="noStrike" kern="1200" baseline="0" dirty="0">
                          <a:solidFill>
                            <a:schemeClr val="dk1"/>
                          </a:solidFill>
                          <a:effectLst/>
                          <a:latin typeface="+mn-lt"/>
                          <a:ea typeface="+mn-ea"/>
                          <a:cs typeface="+mn-cs"/>
                        </a:rPr>
                      </a:br>
                      <a:r>
                        <a:rPr lang="en-US" sz="1100" b="0" i="0" u="none" strike="noStrike" kern="1200" baseline="0" dirty="0">
                          <a:solidFill>
                            <a:schemeClr val="dk1"/>
                          </a:solidFill>
                          <a:effectLst/>
                          <a:latin typeface="+mn-lt"/>
                          <a:ea typeface="+mn-ea"/>
                          <a:cs typeface="+mn-cs"/>
                        </a:rPr>
                        <a:t>10 meters to 100 meters.</a:t>
                      </a:r>
                      <a:endParaRPr lang="en-US" sz="1100" b="1" dirty="0">
                        <a:solidFill>
                          <a:schemeClr val="tx1"/>
                        </a:solidFill>
                        <a:latin typeface="Arial" panose="020B0604020202020204" pitchFamily="34" charset="0"/>
                        <a:cs typeface="Arial" panose="020B0604020202020204" pitchFamily="34" charset="0"/>
                      </a:endParaRPr>
                    </a:p>
                  </a:txBody>
                  <a:tcPr marL="182880"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4"/>
                  </a:ext>
                </a:extLst>
              </a:tr>
            </a:tbl>
          </a:graphicData>
        </a:graphic>
      </p:graphicFrame>
      <p:sp>
        <p:nvSpPr>
          <p:cNvPr id="7" name="Title 1"/>
          <p:cNvSpPr>
            <a:spLocks noGrp="1"/>
          </p:cNvSpPr>
          <p:nvPr>
            <p:ph type="title"/>
          </p:nvPr>
        </p:nvSpPr>
        <p:spPr>
          <a:xfrm>
            <a:off x="457081" y="318300"/>
            <a:ext cx="11225908" cy="365760"/>
          </a:xfrm>
        </p:spPr>
        <p:txBody>
          <a:bodyPr/>
          <a:lstStyle/>
          <a:p>
            <a:r>
              <a:rPr lang="en-US" sz="2900" dirty="0"/>
              <a:t>Upgrade Opportunity: ET51/ET56 vs. ET50/ET55 Android/Windows </a:t>
            </a:r>
          </a:p>
        </p:txBody>
      </p:sp>
      <p:sp>
        <p:nvSpPr>
          <p:cNvPr id="8" name="TextBox 7"/>
          <p:cNvSpPr txBox="1"/>
          <p:nvPr/>
        </p:nvSpPr>
        <p:spPr>
          <a:xfrm>
            <a:off x="370839" y="810545"/>
            <a:ext cx="10899501" cy="307777"/>
          </a:xfrm>
          <a:prstGeom prst="rect">
            <a:avLst/>
          </a:prstGeom>
          <a:noFill/>
        </p:spPr>
        <p:txBody>
          <a:bodyPr wrap="square" rtlCol="0">
            <a:spAutoFit/>
          </a:bodyPr>
          <a:lstStyle/>
          <a:p>
            <a:r>
              <a:rPr lang="en-US" sz="1400" dirty="0">
                <a:latin typeface="Arial"/>
                <a:cs typeface="Arial"/>
              </a:rPr>
              <a:t>The following chart highlights the new features and advancements in the ET51/ET56 Android and Windows models.</a:t>
            </a:r>
          </a:p>
        </p:txBody>
      </p:sp>
      <p:sp>
        <p:nvSpPr>
          <p:cNvPr id="9" name="Rectangle 8"/>
          <p:cNvSpPr/>
          <p:nvPr/>
        </p:nvSpPr>
        <p:spPr>
          <a:xfrm>
            <a:off x="10364821" y="1063412"/>
            <a:ext cx="1388522" cy="276999"/>
          </a:xfrm>
          <a:prstGeom prst="rect">
            <a:avLst/>
          </a:prstGeom>
        </p:spPr>
        <p:txBody>
          <a:bodyPr wrap="none">
            <a:spAutoFit/>
          </a:bodyPr>
          <a:lstStyle/>
          <a:p>
            <a:pPr algn="r"/>
            <a:r>
              <a:rPr lang="en-US" sz="1200" dirty="0"/>
              <a:t>Chart Page 4 of 5</a:t>
            </a:r>
          </a:p>
        </p:txBody>
      </p:sp>
      <p:sp>
        <p:nvSpPr>
          <p:cNvPr id="10" name="Rectangle 9">
            <a:extLst>
              <a:ext uri="{FF2B5EF4-FFF2-40B4-BE49-F238E27FC236}">
                <a16:creationId xmlns:a16="http://schemas.microsoft.com/office/drawing/2014/main" xmlns="" id="{9484C3FA-E2FD-484F-AA2E-70CA12A1E914}"/>
              </a:ext>
            </a:extLst>
          </p:cNvPr>
          <p:cNvSpPr/>
          <p:nvPr/>
        </p:nvSpPr>
        <p:spPr>
          <a:xfrm>
            <a:off x="457081" y="6476640"/>
            <a:ext cx="3480318" cy="307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502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79044E51-BF79-AF42-BAC5-B771B1D9D8E0}" type="slidenum">
              <a:rPr lang="en-US" smtClean="0"/>
              <a:pPr/>
              <a:t>11</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021067691"/>
              </p:ext>
            </p:extLst>
          </p:nvPr>
        </p:nvGraphicFramePr>
        <p:xfrm>
          <a:off x="457081" y="1445697"/>
          <a:ext cx="11266770" cy="5055464"/>
        </p:xfrm>
        <a:graphic>
          <a:graphicData uri="http://schemas.openxmlformats.org/drawingml/2006/table">
            <a:tbl>
              <a:tblPr firstRow="1" bandRow="1">
                <a:tableStyleId>{073A0DAA-6AF3-43AB-8588-CEC1D06C72B9}</a:tableStyleId>
              </a:tblPr>
              <a:tblGrid>
                <a:gridCol w="1939890">
                  <a:extLst>
                    <a:ext uri="{9D8B030D-6E8A-4147-A177-3AD203B41FA5}">
                      <a16:colId xmlns:a16="http://schemas.microsoft.com/office/drawing/2014/main" xmlns="" val="20000"/>
                    </a:ext>
                  </a:extLst>
                </a:gridCol>
                <a:gridCol w="2377440">
                  <a:extLst>
                    <a:ext uri="{9D8B030D-6E8A-4147-A177-3AD203B41FA5}">
                      <a16:colId xmlns:a16="http://schemas.microsoft.com/office/drawing/2014/main" xmlns="" val="1670123148"/>
                    </a:ext>
                  </a:extLst>
                </a:gridCol>
                <a:gridCol w="2377440">
                  <a:extLst>
                    <a:ext uri="{9D8B030D-6E8A-4147-A177-3AD203B41FA5}">
                      <a16:colId xmlns:a16="http://schemas.microsoft.com/office/drawing/2014/main" xmlns="" val="1981115432"/>
                    </a:ext>
                  </a:extLst>
                </a:gridCol>
                <a:gridCol w="4572000">
                  <a:extLst>
                    <a:ext uri="{9D8B030D-6E8A-4147-A177-3AD203B41FA5}">
                      <a16:colId xmlns:a16="http://schemas.microsoft.com/office/drawing/2014/main" xmlns="" val="2847855353"/>
                    </a:ext>
                  </a:extLst>
                </a:gridCol>
              </a:tblGrid>
              <a:tr h="472440">
                <a:tc>
                  <a:txBody>
                    <a:bodyPr/>
                    <a:lstStyle/>
                    <a:p>
                      <a:pPr algn="l"/>
                      <a:r>
                        <a:rPr lang="en-US" sz="1600" cap="none" dirty="0"/>
                        <a:t>Feature</a:t>
                      </a:r>
                      <a:endParaRPr lang="en-US" sz="1600" cap="none" dirty="0">
                        <a:solidFill>
                          <a:schemeClr val="tx1"/>
                        </a:solidFill>
                      </a:endParaRPr>
                    </a:p>
                  </a:txBody>
                  <a:tcPr marL="182880" marT="91440" marB="91440" anchor="ct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600" cap="none" dirty="0"/>
                        <a:t>ET51/ET56</a:t>
                      </a:r>
                      <a:endParaRPr lang="en-US" sz="1600" cap="none" dirty="0">
                        <a:solidFill>
                          <a:schemeClr val="tx1"/>
                        </a:solidFill>
                      </a:endParaRPr>
                    </a:p>
                  </a:txBody>
                  <a:tcPr marL="182880" marT="91440" marB="91440" anchor="ctr">
                    <a:lnL w="38100" cap="flat" cmpd="sng" algn="ctr">
                      <a:solidFill>
                        <a:schemeClr val="bg1"/>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600" cap="none" dirty="0"/>
                        <a:t>ET50/ET55</a:t>
                      </a:r>
                      <a:endParaRPr lang="en-US" sz="1600" cap="none" dirty="0">
                        <a:solidFill>
                          <a:schemeClr val="tx1"/>
                        </a:solidFill>
                      </a:endParaRPr>
                    </a:p>
                  </a:txBody>
                  <a:tcPr marL="182880"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a:r>
                        <a:rPr lang="en-US" sz="1600" cap="none" dirty="0"/>
                        <a:t>Why it Matters</a:t>
                      </a:r>
                      <a:endParaRPr lang="en-US" sz="1600" cap="none" dirty="0">
                        <a:solidFill>
                          <a:schemeClr val="tx1"/>
                        </a:solidFill>
                      </a:endParaRPr>
                    </a:p>
                  </a:txBody>
                  <a:tcPr marL="182880"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10000"/>
                  </a:ext>
                </a:extLst>
              </a:tr>
              <a:tr h="1013284">
                <a:tc>
                  <a:txBody>
                    <a:bodyPr/>
                    <a:lstStyle/>
                    <a:p>
                      <a:pPr algn="l"/>
                      <a:r>
                        <a:rPr lang="en-US" sz="1200" b="1" dirty="0">
                          <a:solidFill>
                            <a:schemeClr val="tx1"/>
                          </a:solidFill>
                          <a:latin typeface="+mn-lt"/>
                          <a:cs typeface="Arial" panose="020B0604020202020204" pitchFamily="34" charset="0"/>
                        </a:rPr>
                        <a:t>Operating temp. range</a:t>
                      </a:r>
                    </a:p>
                  </a:txBody>
                  <a:tcPr marL="182880" marT="91440" marB="91440" anchor="ctr">
                    <a:lnL w="28575" cap="flat" cmpd="sng" algn="ctr">
                      <a:solidFill>
                        <a:schemeClr val="bg1"/>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ctr" latinLnBrk="0" hangingPunct="1">
                        <a:lnSpc>
                          <a:spcPct val="100000"/>
                        </a:lnSpc>
                        <a:spcBef>
                          <a:spcPts val="0"/>
                        </a:spcBef>
                        <a:spcAft>
                          <a:spcPts val="0"/>
                        </a:spcAft>
                        <a:buClrTx/>
                        <a:buSzTx/>
                        <a:buFontTx/>
                        <a:buNone/>
                        <a:tabLst/>
                        <a:defRPr/>
                      </a:pPr>
                      <a:r>
                        <a:rPr lang="en-US" sz="1100" b="0" i="0" u="none" strike="noStrike" kern="1200" dirty="0">
                          <a:solidFill>
                            <a:schemeClr val="dk1"/>
                          </a:solidFill>
                          <a:effectLst/>
                          <a:latin typeface="+mn-lt"/>
                          <a:ea typeface="+mn-ea"/>
                          <a:cs typeface="+mn-cs"/>
                        </a:rPr>
                        <a:t>-4° to 122° F </a:t>
                      </a:r>
                      <a:br>
                        <a:rPr lang="en-US" sz="1100" b="0" i="0" u="none" strike="noStrike" kern="1200" dirty="0">
                          <a:solidFill>
                            <a:schemeClr val="dk1"/>
                          </a:solidFill>
                          <a:effectLst/>
                          <a:latin typeface="+mn-lt"/>
                          <a:ea typeface="+mn-ea"/>
                          <a:cs typeface="+mn-cs"/>
                        </a:rPr>
                      </a:br>
                      <a:r>
                        <a:rPr lang="en-US" sz="1100" b="0" i="0" u="none" strike="noStrike" kern="1200" dirty="0">
                          <a:solidFill>
                            <a:schemeClr val="dk1"/>
                          </a:solidFill>
                          <a:effectLst/>
                          <a:latin typeface="+mn-lt"/>
                          <a:ea typeface="+mn-ea"/>
                          <a:cs typeface="+mn-cs"/>
                        </a:rPr>
                        <a:t>(-20° to 50° C)</a:t>
                      </a:r>
                      <a:endParaRPr lang="en-US" sz="1100" dirty="0">
                        <a:solidFill>
                          <a:schemeClr val="tx1"/>
                        </a:solidFill>
                      </a:endParaRPr>
                    </a:p>
                  </a:txBody>
                  <a:tcPr marL="182880"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100" b="0" i="0" u="none" strike="noStrike" kern="1200" dirty="0">
                          <a:solidFill>
                            <a:schemeClr val="dk1"/>
                          </a:solidFill>
                          <a:effectLst/>
                          <a:latin typeface="+mn-lt"/>
                          <a:ea typeface="+mn-ea"/>
                          <a:cs typeface="+mn-cs"/>
                        </a:rPr>
                        <a:t>32° to 122° F </a:t>
                      </a:r>
                      <a:br>
                        <a:rPr lang="en-US" sz="1100" b="0" i="0" u="none" strike="noStrike" kern="1200" dirty="0">
                          <a:solidFill>
                            <a:schemeClr val="dk1"/>
                          </a:solidFill>
                          <a:effectLst/>
                          <a:latin typeface="+mn-lt"/>
                          <a:ea typeface="+mn-ea"/>
                          <a:cs typeface="+mn-cs"/>
                        </a:rPr>
                      </a:br>
                      <a:r>
                        <a:rPr lang="en-US" sz="1100" b="0" i="0" u="none" strike="noStrike" kern="1200" dirty="0">
                          <a:solidFill>
                            <a:schemeClr val="dk1"/>
                          </a:solidFill>
                          <a:effectLst/>
                          <a:latin typeface="+mn-lt"/>
                          <a:ea typeface="+mn-ea"/>
                          <a:cs typeface="+mn-cs"/>
                        </a:rPr>
                        <a:t>(0° to 50° C)</a:t>
                      </a:r>
                      <a:endParaRPr lang="en-US" sz="1100" dirty="0">
                        <a:solidFill>
                          <a:schemeClr val="tx1"/>
                        </a:solidFill>
                      </a:endParaRPr>
                    </a:p>
                  </a:txBody>
                  <a:tcPr marL="182880"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126" rtl="0" eaLnBrk="1" fontAlgn="auto" latinLnBrk="0" hangingPunct="1">
                        <a:lnSpc>
                          <a:spcPct val="100000"/>
                        </a:lnSpc>
                        <a:spcBef>
                          <a:spcPts val="0"/>
                        </a:spcBef>
                        <a:spcAft>
                          <a:spcPts val="0"/>
                        </a:spcAft>
                        <a:buClrTx/>
                        <a:buSzTx/>
                        <a:buFontTx/>
                        <a:buNone/>
                        <a:tabLst/>
                        <a:defRPr/>
                      </a:pPr>
                      <a:r>
                        <a:rPr lang="en-US" sz="1100" baseline="0" dirty="0">
                          <a:solidFill>
                            <a:schemeClr val="tx1"/>
                          </a:solidFill>
                          <a:latin typeface="+mn-lt"/>
                        </a:rPr>
                        <a:t>The ET51/ET56 has a wider operating temperature range, and is able to reliably operate in sub-freezing temperatures </a:t>
                      </a:r>
                      <a:r>
                        <a:rPr lang="en-US" sz="1100" b="0" baseline="0" dirty="0">
                          <a:solidFill>
                            <a:schemeClr val="tx1"/>
                          </a:solidFill>
                          <a:latin typeface="+mn-lt"/>
                        </a:rPr>
                        <a:t>─</a:t>
                      </a:r>
                      <a:r>
                        <a:rPr lang="en-US" sz="1100" baseline="0" dirty="0">
                          <a:solidFill>
                            <a:schemeClr val="tx1"/>
                          </a:solidFill>
                          <a:latin typeface="+mn-lt"/>
                        </a:rPr>
                        <a:t> increasing durability and enabling the ET51/ET56 to operate in more environments and applications. </a:t>
                      </a:r>
                      <a:endParaRPr lang="en-US" sz="1100" dirty="0">
                        <a:solidFill>
                          <a:schemeClr val="tx1"/>
                        </a:solidFill>
                        <a:latin typeface="+mn-lt"/>
                      </a:endParaRPr>
                    </a:p>
                  </a:txBody>
                  <a:tcPr marL="182880"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2"/>
                  </a:ext>
                </a:extLst>
              </a:tr>
              <a:tr h="1442459">
                <a:tc>
                  <a:txBody>
                    <a:bodyPr/>
                    <a:lstStyle/>
                    <a:p>
                      <a:pPr algn="l"/>
                      <a:r>
                        <a:rPr lang="en-US" sz="1200" b="1" dirty="0">
                          <a:solidFill>
                            <a:schemeClr val="tx1"/>
                          </a:solidFill>
                          <a:latin typeface="+mn-lt"/>
                          <a:cs typeface="Arial" panose="020B0604020202020204" pitchFamily="34" charset="0"/>
                        </a:rPr>
                        <a:t>Accessories</a:t>
                      </a:r>
                    </a:p>
                  </a:txBody>
                  <a:tcPr marL="182880" marT="91440" marB="91440" anchor="ctr">
                    <a:lnL w="28575" cap="flat" cmpd="sng" algn="ctr">
                      <a:solidFill>
                        <a:schemeClr val="bg1"/>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tx1"/>
                          </a:solidFill>
                          <a:latin typeface="+mn-lt"/>
                          <a:ea typeface="+mn-ea"/>
                          <a:cs typeface="MV Boli" panose="02000500030200090000" pitchFamily="2" charset="0"/>
                        </a:rPr>
                        <a:t>Compatibility</a:t>
                      </a:r>
                      <a:r>
                        <a:rPr lang="en-US" sz="1100" b="0" kern="1200" baseline="0" dirty="0">
                          <a:solidFill>
                            <a:schemeClr val="tx1"/>
                          </a:solidFill>
                          <a:latin typeface="+mn-lt"/>
                          <a:ea typeface="+mn-ea"/>
                          <a:cs typeface="MV Boli" panose="02000500030200090000" pitchFamily="2" charset="0"/>
                        </a:rPr>
                        <a:t> with most of the ET50/55 accessories</a:t>
                      </a:r>
                      <a:endParaRPr lang="en-US" sz="1100" b="0" kern="1200" dirty="0">
                        <a:solidFill>
                          <a:schemeClr val="tx1"/>
                        </a:solidFill>
                        <a:latin typeface="+mn-lt"/>
                        <a:ea typeface="+mn-ea"/>
                        <a:cs typeface="MV Boli" panose="02000500030200090000" pitchFamily="2" charset="0"/>
                      </a:endParaRPr>
                    </a:p>
                  </a:txBody>
                  <a:tcPr marL="182880"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tx1"/>
                          </a:solidFill>
                          <a:latin typeface="+mn-lt"/>
                          <a:ea typeface="+mn-ea"/>
                          <a:cs typeface="MV Boli" panose="02000500030200090000" pitchFamily="2" charset="0"/>
                        </a:rPr>
                        <a:t>Full dock, single</a:t>
                      </a:r>
                      <a:r>
                        <a:rPr lang="en-US" sz="1100" b="0" kern="1200" baseline="0" dirty="0">
                          <a:solidFill>
                            <a:schemeClr val="tx1"/>
                          </a:solidFill>
                          <a:latin typeface="+mn-lt"/>
                          <a:ea typeface="+mn-ea"/>
                          <a:cs typeface="MV Boli" panose="02000500030200090000" pitchFamily="2" charset="0"/>
                        </a:rPr>
                        <a:t> and multiple-slot battery and device </a:t>
                      </a:r>
                      <a:r>
                        <a:rPr lang="en-US" sz="1100" b="0" kern="1200" dirty="0">
                          <a:solidFill>
                            <a:schemeClr val="tx1"/>
                          </a:solidFill>
                          <a:latin typeface="+mn-lt"/>
                          <a:ea typeface="+mn-ea"/>
                          <a:cs typeface="MV Boli" panose="02000500030200090000" pitchFamily="2" charset="0"/>
                        </a:rPr>
                        <a:t>ShareCradles; expansion backs with options for integrated scanners, PowerPack Battery Extender (3400</a:t>
                      </a:r>
                      <a:r>
                        <a:rPr lang="en-US" sz="1100" b="0" kern="1200" baseline="0" dirty="0">
                          <a:solidFill>
                            <a:schemeClr val="tx1"/>
                          </a:solidFill>
                          <a:latin typeface="+mn-lt"/>
                          <a:ea typeface="+mn-ea"/>
                          <a:cs typeface="MV Boli" panose="02000500030200090000" pitchFamily="2" charset="0"/>
                        </a:rPr>
                        <a:t> </a:t>
                      </a:r>
                      <a:r>
                        <a:rPr lang="en-US" sz="1100" b="0" kern="1200" dirty="0">
                          <a:solidFill>
                            <a:schemeClr val="tx1"/>
                          </a:solidFill>
                          <a:latin typeface="+mn-lt"/>
                          <a:ea typeface="+mn-ea"/>
                          <a:cs typeface="MV Boli" panose="02000500030200090000" pitchFamily="2" charset="0"/>
                        </a:rPr>
                        <a:t>mAh), rotating handstrap, carrying options, rugged frame</a:t>
                      </a:r>
                    </a:p>
                  </a:txBody>
                  <a:tcPr marL="182880"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126" rtl="0" eaLnBrk="1" fontAlgn="auto" latinLnBrk="0" hangingPunct="1">
                        <a:lnSpc>
                          <a:spcPct val="100000"/>
                        </a:lnSpc>
                        <a:spcBef>
                          <a:spcPts val="0"/>
                        </a:spcBef>
                        <a:spcAft>
                          <a:spcPts val="0"/>
                        </a:spcAft>
                        <a:buClrTx/>
                        <a:buSzTx/>
                        <a:buFontTx/>
                        <a:buNone/>
                        <a:tabLst/>
                        <a:defRPr/>
                      </a:pPr>
                      <a:r>
                        <a:rPr lang="en-US" sz="1100" dirty="0">
                          <a:solidFill>
                            <a:schemeClr val="tx1"/>
                          </a:solidFill>
                        </a:rPr>
                        <a:t>The ET51/ET56 is compatible with many ET50/ET55 accessories,</a:t>
                      </a:r>
                      <a:r>
                        <a:rPr lang="en-US" sz="1100" baseline="0" dirty="0">
                          <a:solidFill>
                            <a:schemeClr val="tx1"/>
                          </a:solidFill>
                        </a:rPr>
                        <a:t> preserving your customer’s existing accessory investment for </a:t>
                      </a:r>
                      <a:r>
                        <a:rPr lang="en-US" sz="1100" dirty="0">
                          <a:solidFill>
                            <a:schemeClr val="tx1"/>
                          </a:solidFill>
                        </a:rPr>
                        <a:t>a cost-effective upgrade.</a:t>
                      </a:r>
                      <a:br>
                        <a:rPr lang="en-US" sz="1100" dirty="0">
                          <a:solidFill>
                            <a:schemeClr val="tx1"/>
                          </a:solidFill>
                        </a:rPr>
                      </a:br>
                      <a:r>
                        <a:rPr lang="en-US" sz="1100" dirty="0">
                          <a:solidFill>
                            <a:schemeClr val="tx1"/>
                          </a:solidFill>
                        </a:rPr>
                        <a:t/>
                      </a:r>
                      <a:br>
                        <a:rPr lang="en-US" sz="1100" dirty="0">
                          <a:solidFill>
                            <a:schemeClr val="tx1"/>
                          </a:solidFill>
                        </a:rPr>
                      </a:br>
                      <a:r>
                        <a:rPr lang="en-US" sz="1100" dirty="0">
                          <a:solidFill>
                            <a:schemeClr val="tx1"/>
                          </a:solidFill>
                        </a:rPr>
                        <a:t>(Note: ET50/ET55</a:t>
                      </a:r>
                      <a:r>
                        <a:rPr lang="en-US" sz="1100" baseline="0" dirty="0">
                          <a:solidFill>
                            <a:schemeClr val="tx1"/>
                          </a:solidFill>
                        </a:rPr>
                        <a:t> </a:t>
                      </a:r>
                      <a:r>
                        <a:rPr lang="en-US" sz="1100" kern="1200" dirty="0">
                          <a:solidFill>
                            <a:schemeClr val="dk1"/>
                          </a:solidFill>
                          <a:effectLst/>
                          <a:latin typeface="+mn-lt"/>
                          <a:ea typeface="+mn-ea"/>
                          <a:cs typeface="+mn-cs"/>
                        </a:rPr>
                        <a:t>internal batteries, screen protectors, and active styli cannot be used with the ET51/ET56.)</a:t>
                      </a:r>
                      <a:r>
                        <a:rPr lang="en-US" sz="1100" dirty="0">
                          <a:solidFill>
                            <a:schemeClr val="tx1"/>
                          </a:solidFill>
                        </a:rPr>
                        <a:t>. </a:t>
                      </a:r>
                      <a:endParaRPr lang="en-US" altLang="en-US" sz="1100" baseline="0" dirty="0">
                        <a:solidFill>
                          <a:schemeClr val="tx1"/>
                        </a:solidFill>
                        <a:latin typeface="+mn-lt"/>
                        <a:cs typeface="Arial" pitchFamily="34" charset="0"/>
                        <a:sym typeface="Gill Sans" pitchFamily="-84" charset="0"/>
                      </a:endParaRPr>
                    </a:p>
                  </a:txBody>
                  <a:tcPr marL="182880"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3"/>
                  </a:ext>
                </a:extLst>
              </a:tr>
              <a:tr h="2127281">
                <a:tc>
                  <a:txBody>
                    <a:bodyPr/>
                    <a:lstStyle/>
                    <a:p>
                      <a:pPr algn="l"/>
                      <a:r>
                        <a:rPr lang="en-US" sz="1200" b="1" dirty="0">
                          <a:solidFill>
                            <a:schemeClr val="tx1"/>
                          </a:solidFill>
                          <a:latin typeface="+mn-lt"/>
                          <a:cs typeface="Arial" panose="020B0604020202020204" pitchFamily="34" charset="0"/>
                        </a:rPr>
                        <a:t>Mobility DNA (ANDROID MODELS ONLY)</a:t>
                      </a:r>
                    </a:p>
                  </a:txBody>
                  <a:tcPr marL="182880" marT="91440" marB="91440" anchor="ctr">
                    <a:lnL w="28575" cap="flat" cmpd="sng" algn="ctr">
                      <a:solidFill>
                        <a:schemeClr val="bg1"/>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gridSpan="2">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tx1"/>
                          </a:solidFill>
                          <a:latin typeface="+mn-lt"/>
                          <a:ea typeface="+mn-ea"/>
                          <a:cs typeface="MV Boli" panose="02000500030200090000" pitchFamily="2" charset="0"/>
                        </a:rPr>
                        <a:t>While the ET50/55 and ET51/56 Android models support the same set of Mobility DNA applications, there are many new Mobility DNA applications</a:t>
                      </a:r>
                      <a:r>
                        <a:rPr lang="en-US" sz="1100" b="0" kern="1200" baseline="0" dirty="0">
                          <a:solidFill>
                            <a:schemeClr val="tx1"/>
                          </a:solidFill>
                          <a:latin typeface="+mn-lt"/>
                          <a:ea typeface="+mn-ea"/>
                          <a:cs typeface="MV Boli" panose="02000500030200090000" pitchFamily="2" charset="0"/>
                        </a:rPr>
                        <a:t> that have been developed and launched since the launch of the ET50/55.</a:t>
                      </a:r>
                    </a:p>
                    <a:p>
                      <a:pPr marL="0" marR="0" lvl="1" indent="0" algn="ctr" defTabSz="914400" rtl="0" eaLnBrk="1" fontAlgn="auto" latinLnBrk="0" hangingPunct="1">
                        <a:lnSpc>
                          <a:spcPct val="100000"/>
                        </a:lnSpc>
                        <a:spcBef>
                          <a:spcPts val="0"/>
                        </a:spcBef>
                        <a:spcAft>
                          <a:spcPts val="0"/>
                        </a:spcAft>
                        <a:buClrTx/>
                        <a:buSzTx/>
                        <a:buFontTx/>
                        <a:buNone/>
                        <a:tabLst/>
                        <a:defRPr/>
                      </a:pPr>
                      <a:endParaRPr lang="en-US" sz="1100" b="0" kern="1200" baseline="0" dirty="0">
                        <a:solidFill>
                          <a:schemeClr val="tx1"/>
                        </a:solidFill>
                        <a:latin typeface="+mn-lt"/>
                        <a:ea typeface="+mn-ea"/>
                        <a:cs typeface="MV Boli" panose="02000500030200090000" pitchFamily="2" charset="0"/>
                      </a:endParaRPr>
                    </a:p>
                    <a:p>
                      <a:pPr marL="0" marR="0" lvl="1" indent="0" algn="ctr" defTabSz="914400" rtl="0" eaLnBrk="1" fontAlgn="auto" latinLnBrk="0" hangingPunct="1">
                        <a:lnSpc>
                          <a:spcPct val="100000"/>
                        </a:lnSpc>
                        <a:spcBef>
                          <a:spcPts val="0"/>
                        </a:spcBef>
                        <a:spcAft>
                          <a:spcPts val="0"/>
                        </a:spcAft>
                        <a:buClrTx/>
                        <a:buSzTx/>
                        <a:buFontTx/>
                        <a:buNone/>
                        <a:tabLst/>
                        <a:defRPr/>
                      </a:pPr>
                      <a:r>
                        <a:rPr lang="en-US" sz="1100" b="0" kern="1200" baseline="0" dirty="0">
                          <a:solidFill>
                            <a:schemeClr val="tx1"/>
                          </a:solidFill>
                          <a:latin typeface="+mn-lt"/>
                          <a:ea typeface="+mn-ea"/>
                          <a:cs typeface="MV Boli" panose="02000500030200090000" pitchFamily="2" charset="0"/>
                        </a:rPr>
                        <a:t>Today, there are 15 Mobility DNA applications for the ET5X tablets and counting – Zebra is always developing new Mobility DNA tools.</a:t>
                      </a:r>
                    </a:p>
                    <a:p>
                      <a:pPr marL="0" marR="0" lvl="1" indent="0" algn="ctr" defTabSz="914400" rtl="0" eaLnBrk="1" fontAlgn="auto" latinLnBrk="0" hangingPunct="1">
                        <a:lnSpc>
                          <a:spcPct val="100000"/>
                        </a:lnSpc>
                        <a:spcBef>
                          <a:spcPts val="0"/>
                        </a:spcBef>
                        <a:spcAft>
                          <a:spcPts val="0"/>
                        </a:spcAft>
                        <a:buClrTx/>
                        <a:buSzTx/>
                        <a:buFontTx/>
                        <a:buNone/>
                        <a:tabLst/>
                        <a:defRPr/>
                      </a:pPr>
                      <a:r>
                        <a:rPr lang="en-US" sz="1100" b="0" kern="1200" baseline="0" dirty="0">
                          <a:solidFill>
                            <a:schemeClr val="tx1"/>
                          </a:solidFill>
                          <a:latin typeface="+mn-lt"/>
                          <a:ea typeface="+mn-ea"/>
                          <a:cs typeface="MV Boli" panose="02000500030200090000" pitchFamily="2" charset="0"/>
                        </a:rPr>
                        <a:t>Of these tools, 6 are pre-loaded and provided at no cost, 6 are also no-cost but must be downloaded by the customer and 3 are fee-based and downloadable.</a:t>
                      </a:r>
                      <a:endParaRPr lang="en-US" sz="1100" b="0" kern="1200" dirty="0">
                        <a:solidFill>
                          <a:schemeClr val="tx1"/>
                        </a:solidFill>
                        <a:latin typeface="+mn-lt"/>
                        <a:ea typeface="+mn-ea"/>
                        <a:cs typeface="MV Boli" panose="02000500030200090000" pitchFamily="2" charset="0"/>
                      </a:endParaRPr>
                    </a:p>
                  </a:txBody>
                  <a:tcPr marL="182880"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endParaRPr lang="en-US" sz="1100" b="0" kern="1200" dirty="0">
                        <a:solidFill>
                          <a:schemeClr val="tx1"/>
                        </a:solidFill>
                        <a:latin typeface="+mn-lt"/>
                        <a:ea typeface="+mn-ea"/>
                        <a:cs typeface="MV Boli" panose="02000500030200090000" pitchFamily="2" charset="0"/>
                      </a:endParaRPr>
                    </a:p>
                  </a:txBody>
                  <a:tcPr marL="182880"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126" rtl="0" eaLnBrk="1" fontAlgn="auto" latinLnBrk="0" hangingPunct="1">
                        <a:lnSpc>
                          <a:spcPct val="100000"/>
                        </a:lnSpc>
                        <a:spcBef>
                          <a:spcPts val="0"/>
                        </a:spcBef>
                        <a:spcAft>
                          <a:spcPts val="0"/>
                        </a:spcAft>
                        <a:buClrTx/>
                        <a:buSzTx/>
                        <a:buFontTx/>
                        <a:buNone/>
                        <a:tabLst/>
                        <a:defRPr/>
                      </a:pPr>
                      <a:r>
                        <a:rPr lang="en-US" altLang="en-US" sz="1100" baseline="0" dirty="0">
                          <a:solidFill>
                            <a:schemeClr val="tx1"/>
                          </a:solidFill>
                          <a:latin typeface="+mn-lt"/>
                          <a:cs typeface="Arial" pitchFamily="34" charset="0"/>
                          <a:sym typeface="Gill Sans" pitchFamily="-84" charset="0"/>
                        </a:rPr>
                        <a:t>If you have ET50/55 customers that are upgrade prospects, chances are they may not be aware of all the new high-value Mobility DNA applications that have become available since they purchased their ET50/55s</a:t>
                      </a:r>
                      <a:r>
                        <a:rPr lang="en-US" altLang="en-US" sz="1100" baseline="0" dirty="0" smtClean="0">
                          <a:solidFill>
                            <a:schemeClr val="tx1"/>
                          </a:solidFill>
                          <a:latin typeface="+mn-lt"/>
                          <a:cs typeface="Arial" pitchFamily="34" charset="0"/>
                          <a:sym typeface="Gill Sans" pitchFamily="-84" charset="0"/>
                        </a:rPr>
                        <a:t>.</a:t>
                      </a:r>
                      <a:endParaRPr lang="en-US" altLang="en-US" sz="1100" baseline="0" dirty="0">
                        <a:solidFill>
                          <a:schemeClr val="tx1"/>
                        </a:solidFill>
                        <a:latin typeface="+mn-lt"/>
                        <a:cs typeface="Arial" pitchFamily="34" charset="0"/>
                        <a:sym typeface="Gill Sans" pitchFamily="-84" charset="0"/>
                      </a:endParaRPr>
                    </a:p>
                  </a:txBody>
                  <a:tcPr marL="182880"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4"/>
                  </a:ext>
                </a:extLst>
              </a:tr>
            </a:tbl>
          </a:graphicData>
        </a:graphic>
      </p:graphicFrame>
      <p:sp>
        <p:nvSpPr>
          <p:cNvPr id="9" name="Title 1"/>
          <p:cNvSpPr>
            <a:spLocks noGrp="1"/>
          </p:cNvSpPr>
          <p:nvPr>
            <p:ph type="title"/>
          </p:nvPr>
        </p:nvSpPr>
        <p:spPr>
          <a:xfrm>
            <a:off x="457081" y="452114"/>
            <a:ext cx="11225908" cy="365760"/>
          </a:xfrm>
        </p:spPr>
        <p:txBody>
          <a:bodyPr/>
          <a:lstStyle/>
          <a:p>
            <a:r>
              <a:rPr lang="en-US" sz="2900" dirty="0"/>
              <a:t>Upgrade Opportunity: ET51/ET56 vs. ET50/ET55 Android/Windows </a:t>
            </a:r>
          </a:p>
        </p:txBody>
      </p:sp>
      <p:sp>
        <p:nvSpPr>
          <p:cNvPr id="10" name="TextBox 9"/>
          <p:cNvSpPr txBox="1"/>
          <p:nvPr/>
        </p:nvSpPr>
        <p:spPr>
          <a:xfrm>
            <a:off x="370839" y="944359"/>
            <a:ext cx="10899501" cy="307777"/>
          </a:xfrm>
          <a:prstGeom prst="rect">
            <a:avLst/>
          </a:prstGeom>
          <a:noFill/>
        </p:spPr>
        <p:txBody>
          <a:bodyPr wrap="square" rtlCol="0">
            <a:spAutoFit/>
          </a:bodyPr>
          <a:lstStyle/>
          <a:p>
            <a:r>
              <a:rPr lang="en-US" sz="1400" dirty="0">
                <a:latin typeface="Arial"/>
                <a:cs typeface="Arial"/>
              </a:rPr>
              <a:t>The following chart highlights the new features and advancements in the ET51/ET56 Android and Windows models.</a:t>
            </a:r>
          </a:p>
        </p:txBody>
      </p:sp>
      <p:sp>
        <p:nvSpPr>
          <p:cNvPr id="11" name="Rectangle 10"/>
          <p:cNvSpPr/>
          <p:nvPr/>
        </p:nvSpPr>
        <p:spPr>
          <a:xfrm>
            <a:off x="10364821" y="1206740"/>
            <a:ext cx="1388522" cy="276999"/>
          </a:xfrm>
          <a:prstGeom prst="rect">
            <a:avLst/>
          </a:prstGeom>
        </p:spPr>
        <p:txBody>
          <a:bodyPr wrap="none">
            <a:spAutoFit/>
          </a:bodyPr>
          <a:lstStyle/>
          <a:p>
            <a:pPr algn="r"/>
            <a:r>
              <a:rPr lang="en-US" sz="1200" dirty="0"/>
              <a:t>Chart Page 5 of 5</a:t>
            </a:r>
          </a:p>
        </p:txBody>
      </p:sp>
      <p:sp>
        <p:nvSpPr>
          <p:cNvPr id="7" name="Rectangle 6">
            <a:extLst>
              <a:ext uri="{FF2B5EF4-FFF2-40B4-BE49-F238E27FC236}">
                <a16:creationId xmlns:a16="http://schemas.microsoft.com/office/drawing/2014/main" xmlns="" id="{A5428BB9-3C98-49F3-A441-A9BDDCEFB64D}"/>
              </a:ext>
            </a:extLst>
          </p:cNvPr>
          <p:cNvSpPr/>
          <p:nvPr/>
        </p:nvSpPr>
        <p:spPr>
          <a:xfrm>
            <a:off x="457081" y="6476640"/>
            <a:ext cx="3480318" cy="307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1765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ET51-TransitionSlide1.jpg"/>
          <p:cNvPicPr>
            <a:picLocks/>
          </p:cNvPicPr>
          <p:nvPr/>
        </p:nvPicPr>
        <p:blipFill>
          <a:blip r:embed="rId3"/>
          <a:stretch>
            <a:fillRect/>
          </a:stretch>
        </p:blipFill>
        <p:spPr>
          <a:xfrm>
            <a:off x="-26729" y="-31242"/>
            <a:ext cx="12257145" cy="6904288"/>
          </a:xfrm>
          <a:prstGeom prst="rect">
            <a:avLst/>
          </a:prstGeom>
        </p:spPr>
      </p:pic>
      <p:sp>
        <p:nvSpPr>
          <p:cNvPr id="14" name="Rectangle 13"/>
          <p:cNvSpPr/>
          <p:nvPr/>
        </p:nvSpPr>
        <p:spPr>
          <a:xfrm rot="5400000">
            <a:off x="4320749" y="-1019413"/>
            <a:ext cx="3573357" cy="12216251"/>
          </a:xfrm>
          <a:prstGeom prst="rect">
            <a:avLst/>
          </a:prstGeom>
          <a:gradFill flip="none" rotWithShape="1">
            <a:gsLst>
              <a:gs pos="0">
                <a:schemeClr val="tx1"/>
              </a:gs>
              <a:gs pos="100000">
                <a:schemeClr val="bg1">
                  <a:alpha val="0"/>
                </a:schemeClr>
              </a:gs>
            </a:gsLst>
            <a:lin ang="10800000" scaled="0"/>
            <a:tileRect/>
          </a:gra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solidFill>
                <a:schemeClr val="accent4"/>
              </a:solidFill>
              <a:sym typeface="Arial" pitchFamily="-83" charset="0"/>
            </a:endParaRPr>
          </a:p>
        </p:txBody>
      </p:sp>
      <p:sp>
        <p:nvSpPr>
          <p:cNvPr id="11" name="AutoShape 4">
            <a:extLst>
              <a:ext uri="{FF2B5EF4-FFF2-40B4-BE49-F238E27FC236}">
                <a16:creationId xmlns:a16="http://schemas.microsoft.com/office/drawing/2014/main" xmlns="" id="{941616A7-DF3C-4E5E-AFE3-77BE4E404B8A}"/>
              </a:ext>
            </a:extLst>
          </p:cNvPr>
          <p:cNvSpPr>
            <a:spLocks noChangeArrowheads="1"/>
          </p:cNvSpPr>
          <p:nvPr/>
        </p:nvSpPr>
        <p:spPr bwMode="auto">
          <a:xfrm>
            <a:off x="-28380" y="3302033"/>
            <a:ext cx="6274227" cy="3595610"/>
          </a:xfrm>
          <a:prstGeom prst="rtTriangle">
            <a:avLst/>
          </a:prstGeom>
          <a:gradFill flip="none" rotWithShape="1">
            <a:gsLst>
              <a:gs pos="0">
                <a:schemeClr val="bg1">
                  <a:alpha val="38000"/>
                </a:schemeClr>
              </a:gs>
              <a:gs pos="84000">
                <a:srgbClr val="000000">
                  <a:alpha val="0"/>
                </a:srgbClr>
              </a:gs>
            </a:gsLst>
            <a:lin ang="0" scaled="1"/>
            <a:tileRect/>
          </a:gradFill>
          <a:ln>
            <a:noFill/>
          </a:ln>
          <a:effectLst/>
        </p:spPr>
        <p:txBody>
          <a:bodyPr vert="horz" wrap="square" lIns="36546" tIns="36546" rIns="36546" bIns="36546" numCol="1" anchor="t" anchorCtr="0" compatLnSpc="1">
            <a:prstTxWarp prst="textNoShape">
              <a:avLst/>
            </a:prstTxWarp>
          </a:bodyPr>
          <a:lstStyle/>
          <a:p>
            <a:pPr defTabSz="913852">
              <a:defRPr/>
            </a:pPr>
            <a:endParaRPr lang="en-US" sz="1798" kern="0" dirty="0">
              <a:solidFill>
                <a:srgbClr val="000000"/>
              </a:solidFill>
            </a:endParaRPr>
          </a:p>
        </p:txBody>
      </p:sp>
      <p:sp>
        <p:nvSpPr>
          <p:cNvPr id="12" name="AutoShape 4">
            <a:extLst>
              <a:ext uri="{FF2B5EF4-FFF2-40B4-BE49-F238E27FC236}">
                <a16:creationId xmlns:a16="http://schemas.microsoft.com/office/drawing/2014/main" xmlns="" id="{941616A7-DF3C-4E5E-AFE3-77BE4E404B8A}"/>
              </a:ext>
            </a:extLst>
          </p:cNvPr>
          <p:cNvSpPr>
            <a:spLocks noChangeAspect="1" noChangeArrowheads="1"/>
          </p:cNvSpPr>
          <p:nvPr/>
        </p:nvSpPr>
        <p:spPr bwMode="auto">
          <a:xfrm>
            <a:off x="-23706" y="4090968"/>
            <a:ext cx="4797472" cy="2778275"/>
          </a:xfrm>
          <a:prstGeom prst="rtTriangle">
            <a:avLst/>
          </a:prstGeom>
          <a:gradFill flip="none" rotWithShape="1">
            <a:gsLst>
              <a:gs pos="100000">
                <a:srgbClr val="00FFFF"/>
              </a:gs>
              <a:gs pos="0">
                <a:schemeClr val="accent1"/>
              </a:gs>
            </a:gsLst>
            <a:lin ang="0" scaled="1"/>
            <a:tileRect/>
          </a:gradFill>
          <a:ln>
            <a:noFill/>
          </a:ln>
          <a:effectLst/>
        </p:spPr>
        <p:txBody>
          <a:bodyPr vert="horz" wrap="square" lIns="36546" tIns="36546" rIns="36546" bIns="36546" numCol="1" anchor="t" anchorCtr="0" compatLnSpc="1">
            <a:prstTxWarp prst="textNoShape">
              <a:avLst/>
            </a:prstTxWarp>
          </a:bodyPr>
          <a:lstStyle/>
          <a:p>
            <a:pPr defTabSz="913852">
              <a:defRPr/>
            </a:pPr>
            <a:endParaRPr lang="en-US" sz="1798" kern="0" dirty="0">
              <a:solidFill>
                <a:srgbClr val="000000"/>
              </a:solidFill>
            </a:endParaRPr>
          </a:p>
        </p:txBody>
      </p:sp>
      <p:sp>
        <p:nvSpPr>
          <p:cNvPr id="23" name="AutoShape 4">
            <a:extLst>
              <a:ext uri="{FF2B5EF4-FFF2-40B4-BE49-F238E27FC236}">
                <a16:creationId xmlns:a16="http://schemas.microsoft.com/office/drawing/2014/main" xmlns="" id="{941616A7-DF3C-4E5E-AFE3-77BE4E404B8A}"/>
              </a:ext>
            </a:extLst>
          </p:cNvPr>
          <p:cNvSpPr>
            <a:spLocks noChangeAspect="1" noChangeArrowheads="1"/>
          </p:cNvSpPr>
          <p:nvPr/>
        </p:nvSpPr>
        <p:spPr bwMode="auto">
          <a:xfrm rot="10800000">
            <a:off x="9395551" y="-24664"/>
            <a:ext cx="2840602" cy="1645028"/>
          </a:xfrm>
          <a:prstGeom prst="rtTriangle">
            <a:avLst/>
          </a:prstGeom>
          <a:solidFill>
            <a:schemeClr val="bg1"/>
          </a:solidFill>
          <a:ln>
            <a:noFill/>
          </a:ln>
          <a:effectLst/>
        </p:spPr>
        <p:txBody>
          <a:bodyPr vert="horz" wrap="square" lIns="36546" tIns="36546" rIns="36546" bIns="36546" numCol="1" anchor="t" anchorCtr="0" compatLnSpc="1">
            <a:prstTxWarp prst="textNoShape">
              <a:avLst/>
            </a:prstTxWarp>
          </a:bodyPr>
          <a:lstStyle/>
          <a:p>
            <a:pPr defTabSz="913852">
              <a:defRPr/>
            </a:pPr>
            <a:endParaRPr lang="en-US" sz="1798" kern="0" dirty="0">
              <a:solidFill>
                <a:srgbClr val="000000"/>
              </a:solidFill>
            </a:endParaRPr>
          </a:p>
        </p:txBody>
      </p:sp>
      <p:sp>
        <p:nvSpPr>
          <p:cNvPr id="25" name="Slide Number Placeholder 4"/>
          <p:cNvSpPr txBox="1">
            <a:spLocks/>
          </p:cNvSpPr>
          <p:nvPr/>
        </p:nvSpPr>
        <p:spPr bwMode="auto">
          <a:xfrm>
            <a:off x="11836801" y="6484138"/>
            <a:ext cx="352149" cy="36484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8" tIns="45684" rIns="91368" bIns="45684"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35F1284F-6711-D24C-AC12-BABAB00C24CE}" type="slidenum">
              <a:rPr lang="en-US" altLang="en-US" sz="800">
                <a:solidFill>
                  <a:srgbClr val="FFFFFF"/>
                </a:solidFill>
                <a:ea typeface="Avenir Roman" charset="0"/>
                <a:cs typeface="Avenir Roman" charset="0"/>
              </a:rPr>
              <a:pPr algn="ctr" eaLnBrk="1" hangingPunct="1"/>
              <a:t>12</a:t>
            </a:fld>
            <a:endParaRPr lang="en-US" altLang="en-US" sz="800" dirty="0">
              <a:solidFill>
                <a:srgbClr val="FFFFFF"/>
              </a:solidFill>
              <a:ea typeface="Avenir Roman" charset="0"/>
              <a:cs typeface="Avenir Roman" charset="0"/>
            </a:endParaRPr>
          </a:p>
        </p:txBody>
      </p:sp>
      <p:sp>
        <p:nvSpPr>
          <p:cNvPr id="13" name="Content Placeholder 2"/>
          <p:cNvSpPr txBox="1">
            <a:spLocks/>
          </p:cNvSpPr>
          <p:nvPr/>
        </p:nvSpPr>
        <p:spPr>
          <a:xfrm>
            <a:off x="3962400" y="5079571"/>
            <a:ext cx="7433357" cy="1008908"/>
          </a:xfrm>
          <a:prstGeom prst="rect">
            <a:avLst/>
          </a:prstGeom>
          <a:noFill/>
          <a:ln>
            <a:noFill/>
          </a:ln>
        </p:spPr>
        <p:txBody>
          <a:bodyPr vert="horz" lIns="182832" tIns="182832" rIns="182832" bIns="228540" rtlCol="0" anchor="ctr">
            <a:noAutofit/>
          </a:bodyPr>
          <a:lstStyle/>
          <a:p>
            <a:pPr algn="r" defTabSz="913852" fontAlgn="auto">
              <a:spcBef>
                <a:spcPts val="1000"/>
              </a:spcBef>
              <a:spcAft>
                <a:spcPts val="0"/>
              </a:spcAft>
              <a:buClr>
                <a:schemeClr val="accent1"/>
              </a:buClr>
              <a:defRPr/>
            </a:pPr>
            <a:r>
              <a:rPr lang="en-US" sz="3600" dirty="0">
                <a:solidFill>
                  <a:schemeClr val="bg1"/>
                </a:solidFill>
              </a:rPr>
              <a:t>Individual Fight Sheets: </a:t>
            </a:r>
            <a:br>
              <a:rPr lang="en-US" sz="3600" dirty="0">
                <a:solidFill>
                  <a:schemeClr val="bg1"/>
                </a:solidFill>
              </a:rPr>
            </a:br>
            <a:r>
              <a:rPr lang="en-US" sz="3600" b="1" dirty="0">
                <a:solidFill>
                  <a:schemeClr val="bg1"/>
                </a:solidFill>
              </a:rPr>
              <a:t>8-inch Android Competitors</a:t>
            </a:r>
          </a:p>
        </p:txBody>
      </p:sp>
    </p:spTree>
    <p:extLst>
      <p:ext uri="{BB962C8B-B14F-4D97-AF65-F5344CB8AC3E}">
        <p14:creationId xmlns:p14="http://schemas.microsoft.com/office/powerpoint/2010/main" val="21258046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97FCA387-77F1-47AC-85EE-D65E25E7C8F8}"/>
              </a:ext>
            </a:extLst>
          </p:cNvPr>
          <p:cNvSpPr/>
          <p:nvPr/>
        </p:nvSpPr>
        <p:spPr>
          <a:xfrm>
            <a:off x="-1" y="12700"/>
            <a:ext cx="7747505" cy="6858000"/>
          </a:xfrm>
          <a:prstGeom prst="rect">
            <a:avLst/>
          </a:prstGeom>
          <a:gradFill flip="none" rotWithShape="1">
            <a:gsLst>
              <a:gs pos="50000">
                <a:srgbClr val="00C9FF"/>
              </a:gs>
              <a:gs pos="0">
                <a:srgbClr val="00FFFF"/>
              </a:gs>
              <a:gs pos="100000">
                <a:srgbClr val="0099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AutoShape 4">
            <a:extLst>
              <a:ext uri="{FF2B5EF4-FFF2-40B4-BE49-F238E27FC236}">
                <a16:creationId xmlns:a16="http://schemas.microsoft.com/office/drawing/2014/main" xmlns="" id="{AAAFA79D-0CD4-4ED4-841D-71409F0CB991}"/>
              </a:ext>
            </a:extLst>
          </p:cNvPr>
          <p:cNvSpPr>
            <a:spLocks noChangeAspect="1" noChangeArrowheads="1"/>
          </p:cNvSpPr>
          <p:nvPr/>
        </p:nvSpPr>
        <p:spPr bwMode="auto">
          <a:xfrm flipH="1">
            <a:off x="679650" y="2785526"/>
            <a:ext cx="7064074" cy="4091723"/>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sp>
        <p:nvSpPr>
          <p:cNvPr id="18" name="Title 1"/>
          <p:cNvSpPr txBox="1">
            <a:spLocks/>
          </p:cNvSpPr>
          <p:nvPr/>
        </p:nvSpPr>
        <p:spPr bwMode="auto">
          <a:xfrm>
            <a:off x="563898" y="911022"/>
            <a:ext cx="5836902" cy="507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Arial" charset="0"/>
                <a:ea typeface="MS PGothic" charset="-128"/>
                <a:cs typeface="MS PGothic" charset="-128"/>
                <a:sym typeface="Arial" charset="0"/>
              </a:defRPr>
            </a:lvl1pPr>
            <a:lvl2pPr marL="37931725" indent="-37474525" eaLnBrk="0" hangingPunct="0">
              <a:defRPr sz="2400">
                <a:solidFill>
                  <a:schemeClr val="tx1"/>
                </a:solidFill>
                <a:latin typeface="Arial" charset="0"/>
                <a:ea typeface="MS PGothic" charset="-128"/>
                <a:cs typeface="MS PGothic" charset="-128"/>
                <a:sym typeface="Arial" charset="0"/>
              </a:defRPr>
            </a:lvl2pPr>
            <a:lvl3pPr eaLnBrk="0" hangingPunct="0">
              <a:defRPr sz="2400">
                <a:solidFill>
                  <a:schemeClr val="tx1"/>
                </a:solidFill>
                <a:latin typeface="Arial" charset="0"/>
                <a:ea typeface="MS PGothic" charset="-128"/>
                <a:cs typeface="MS PGothic" charset="-128"/>
                <a:sym typeface="Arial" charset="0"/>
              </a:defRPr>
            </a:lvl3pPr>
            <a:lvl4pPr eaLnBrk="0" hangingPunct="0">
              <a:defRPr sz="2400">
                <a:solidFill>
                  <a:schemeClr val="tx1"/>
                </a:solidFill>
                <a:latin typeface="Arial" charset="0"/>
                <a:ea typeface="MS PGothic" charset="-128"/>
                <a:cs typeface="MS PGothic" charset="-128"/>
                <a:sym typeface="Arial" charset="0"/>
              </a:defRPr>
            </a:lvl4pPr>
            <a:lvl5pPr eaLnBrk="0" hangingPunct="0">
              <a:defRPr sz="2400">
                <a:solidFill>
                  <a:schemeClr val="tx1"/>
                </a:solidFill>
                <a:latin typeface="Arial" charset="0"/>
                <a:ea typeface="MS PGothic" charset="-128"/>
                <a:cs typeface="MS PGothic" charset="-128"/>
                <a:sym typeface="Arial" charset="0"/>
              </a:defRPr>
            </a:lvl5pPr>
            <a:lvl6pPr marL="4572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6pPr>
            <a:lvl7pPr marL="9144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7pPr>
            <a:lvl8pPr marL="13716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8pPr>
            <a:lvl9pPr marL="18288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9pPr>
          </a:lstStyle>
          <a:p>
            <a:pPr eaLnBrk="1" hangingPunct="1"/>
            <a:r>
              <a:rPr lang="en-US" altLang="en-US" sz="4000" dirty="0">
                <a:ea typeface="ＭＳ Ｐゴシック" charset="-128"/>
              </a:rPr>
              <a:t>Apple iPad Mini</a:t>
            </a:r>
          </a:p>
        </p:txBody>
      </p:sp>
      <p:sp>
        <p:nvSpPr>
          <p:cNvPr id="32" name="TextBox 18"/>
          <p:cNvSpPr txBox="1">
            <a:spLocks noChangeArrowheads="1"/>
          </p:cNvSpPr>
          <p:nvPr/>
        </p:nvSpPr>
        <p:spPr bwMode="auto">
          <a:xfrm>
            <a:off x="675439" y="2120810"/>
            <a:ext cx="7072064" cy="4314017"/>
          </a:xfrm>
          <a:prstGeom prst="rect">
            <a:avLst/>
          </a:prstGeom>
          <a:solidFill>
            <a:schemeClr val="tx1"/>
          </a:solidFill>
          <a:ln>
            <a:noFill/>
          </a:ln>
        </p:spPr>
        <p:txBody>
          <a:bodyPr lIns="274320" tIns="137160" anchor="t" anchorCtr="0"/>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173038" indent="-163513">
              <a:spcAft>
                <a:spcPts val="600"/>
              </a:spcAft>
              <a:buFont typeface="Arial" charset="0"/>
              <a:buChar char="•"/>
            </a:pPr>
            <a:r>
              <a:rPr lang="en-US" sz="1050" dirty="0">
                <a:solidFill>
                  <a:schemeClr val="bg1"/>
                </a:solidFill>
              </a:rPr>
              <a:t>No connectors. The ET51/56 offers standard docking connector, rugged docking connector for use with rugged dock (for forklifts and other vehicles); USB-C for data</a:t>
            </a:r>
          </a:p>
          <a:p>
            <a:pPr marL="173038" indent="-163513">
              <a:spcAft>
                <a:spcPts val="600"/>
              </a:spcAft>
              <a:buFont typeface="Arial" charset="0"/>
              <a:buChar char="•"/>
            </a:pPr>
            <a:r>
              <a:rPr lang="en-US" sz="1050" dirty="0">
                <a:solidFill>
                  <a:schemeClr val="bg1"/>
                </a:solidFill>
              </a:rPr>
              <a:t>No equivalent to Expansion Back to add new feature, for example, a second battery; enterprise-class scanner, rotating handstrap and more</a:t>
            </a:r>
          </a:p>
          <a:p>
            <a:pPr marL="173038" indent="-163513">
              <a:spcAft>
                <a:spcPts val="600"/>
              </a:spcAft>
              <a:buFont typeface="Arial" charset="0"/>
              <a:buChar char="•"/>
            </a:pPr>
            <a:r>
              <a:rPr lang="en-US" sz="1050" dirty="0">
                <a:solidFill>
                  <a:schemeClr val="bg1"/>
                </a:solidFill>
              </a:rPr>
              <a:t>Inferior WiFi — no 801.22ac, 2x2 MU-MIMO or WorryFree WiFi</a:t>
            </a:r>
          </a:p>
          <a:p>
            <a:pPr marL="173038" indent="-163513">
              <a:spcAft>
                <a:spcPts val="600"/>
              </a:spcAft>
              <a:buFont typeface="Arial" charset="0"/>
              <a:buChar char="•"/>
            </a:pPr>
            <a:r>
              <a:rPr lang="en-US" sz="1050" dirty="0">
                <a:solidFill>
                  <a:schemeClr val="bg1"/>
                </a:solidFill>
              </a:rPr>
              <a:t>No perpetual power – no hot-swappable user-removable/replaceable second auxiliary battery; no on-site replaceable main internal battery</a:t>
            </a:r>
          </a:p>
          <a:p>
            <a:pPr marL="173038" indent="-163513">
              <a:spcAft>
                <a:spcPts val="600"/>
              </a:spcAft>
              <a:buFont typeface="Arial" charset="0"/>
              <a:buChar char="•"/>
            </a:pPr>
            <a:r>
              <a:rPr lang="en-US" sz="1050" dirty="0">
                <a:solidFill>
                  <a:schemeClr val="bg1"/>
                </a:solidFill>
              </a:rPr>
              <a:t>No enterprise-class barcode scanning</a:t>
            </a:r>
          </a:p>
          <a:p>
            <a:pPr marL="173038" indent="-163513">
              <a:spcAft>
                <a:spcPts val="600"/>
              </a:spcAft>
              <a:buFont typeface="Arial" charset="0"/>
              <a:buChar char="•"/>
            </a:pPr>
            <a:r>
              <a:rPr lang="en-US" sz="1050" dirty="0">
                <a:solidFill>
                  <a:schemeClr val="bg1"/>
                </a:solidFill>
              </a:rPr>
              <a:t>Lower resolution rear camera: 8 MP vs. 13 MP</a:t>
            </a:r>
          </a:p>
          <a:p>
            <a:pPr marL="173038" indent="-163513">
              <a:spcAft>
                <a:spcPts val="600"/>
              </a:spcAft>
              <a:buFont typeface="Arial" charset="0"/>
              <a:buChar char="•"/>
            </a:pPr>
            <a:r>
              <a:rPr lang="en-US" sz="1050" dirty="0">
                <a:solidFill>
                  <a:schemeClr val="bg1"/>
                </a:solidFill>
              </a:rPr>
              <a:t>Lower resolution front camera </a:t>
            </a:r>
            <a:endParaRPr lang="en-US" sz="1050" dirty="0">
              <a:solidFill>
                <a:srgbClr val="FF33CC"/>
              </a:solidFill>
            </a:endParaRPr>
          </a:p>
          <a:p>
            <a:pPr marL="173038" indent="-163513">
              <a:spcAft>
                <a:spcPts val="600"/>
              </a:spcAft>
              <a:buFont typeface="Arial" charset="0"/>
              <a:buChar char="•"/>
            </a:pPr>
            <a:r>
              <a:rPr lang="en-US" sz="1050" dirty="0">
                <a:solidFill>
                  <a:schemeClr val="bg1"/>
                </a:solidFill>
              </a:rPr>
              <a:t>Not rugged — no drop test, no sealing, no subzero use, no Corning</a:t>
            </a:r>
            <a:r>
              <a:rPr lang="en-US" sz="1050" baseline="30000" dirty="0">
                <a:solidFill>
                  <a:schemeClr val="bg1"/>
                </a:solidFill>
              </a:rPr>
              <a:t>®</a:t>
            </a:r>
            <a:r>
              <a:rPr lang="en-US" sz="1050" dirty="0">
                <a:solidFill>
                  <a:schemeClr val="bg1"/>
                </a:solidFill>
              </a:rPr>
              <a:t> Gorilla</a:t>
            </a:r>
            <a:r>
              <a:rPr lang="en-US" sz="1050" baseline="30000" dirty="0">
                <a:solidFill>
                  <a:schemeClr val="bg1"/>
                </a:solidFill>
              </a:rPr>
              <a:t>®</a:t>
            </a:r>
            <a:r>
              <a:rPr lang="en-US" sz="1050" dirty="0">
                <a:solidFill>
                  <a:schemeClr val="bg1"/>
                </a:solidFill>
              </a:rPr>
              <a:t> </a:t>
            </a:r>
            <a:br>
              <a:rPr lang="en-US" sz="1050" dirty="0">
                <a:solidFill>
                  <a:schemeClr val="bg1"/>
                </a:solidFill>
              </a:rPr>
            </a:br>
            <a:r>
              <a:rPr lang="en-US" sz="1050" dirty="0">
                <a:solidFill>
                  <a:schemeClr val="bg1"/>
                </a:solidFill>
              </a:rPr>
              <a:t>Glass display</a:t>
            </a:r>
          </a:p>
          <a:p>
            <a:pPr marL="173038" indent="-163513">
              <a:spcAft>
                <a:spcPts val="600"/>
              </a:spcAft>
              <a:buFont typeface="Arial" charset="0"/>
              <a:buChar char="•"/>
            </a:pPr>
            <a:r>
              <a:rPr lang="en-US" sz="1050" dirty="0">
                <a:solidFill>
                  <a:schemeClr val="bg1"/>
                </a:solidFill>
              </a:rPr>
              <a:t>No freezer or subzero use: 32</a:t>
            </a:r>
            <a:r>
              <a:rPr lang="en-US" sz="1050" dirty="0">
                <a:solidFill>
                  <a:schemeClr val="bg1"/>
                </a:solidFill>
                <a:latin typeface="Arial Unicode MS" charset="0"/>
                <a:ea typeface="Arial Unicode MS" charset="0"/>
                <a:cs typeface="Arial Unicode MS" charset="0"/>
              </a:rPr>
              <a:t>° </a:t>
            </a:r>
            <a:r>
              <a:rPr lang="en-US" sz="1050" dirty="0">
                <a:solidFill>
                  <a:schemeClr val="bg1"/>
                </a:solidFill>
              </a:rPr>
              <a:t>F/ 0</a:t>
            </a:r>
            <a:r>
              <a:rPr lang="en-US" sz="1050" dirty="0">
                <a:solidFill>
                  <a:schemeClr val="bg1"/>
                </a:solidFill>
                <a:latin typeface="Arial Unicode MS" charset="0"/>
                <a:ea typeface="Arial Unicode MS" charset="0"/>
                <a:cs typeface="Arial Unicode MS" charset="0"/>
              </a:rPr>
              <a:t>° </a:t>
            </a:r>
            <a:r>
              <a:rPr lang="en-US" sz="1050" dirty="0">
                <a:solidFill>
                  <a:schemeClr val="bg1"/>
                </a:solidFill>
              </a:rPr>
              <a:t>C  vs. -4</a:t>
            </a:r>
            <a:r>
              <a:rPr lang="en-US" sz="1050" dirty="0">
                <a:solidFill>
                  <a:schemeClr val="bg1"/>
                </a:solidFill>
                <a:latin typeface="Arial Unicode MS" charset="0"/>
                <a:ea typeface="Arial Unicode MS" charset="0"/>
                <a:cs typeface="Arial Unicode MS" charset="0"/>
              </a:rPr>
              <a:t>° </a:t>
            </a:r>
            <a:r>
              <a:rPr lang="en-US" sz="1050" dirty="0">
                <a:solidFill>
                  <a:schemeClr val="bg1"/>
                </a:solidFill>
              </a:rPr>
              <a:t>F/ -20</a:t>
            </a:r>
            <a:r>
              <a:rPr lang="en-US" sz="1050" dirty="0">
                <a:solidFill>
                  <a:schemeClr val="bg1"/>
                </a:solidFill>
                <a:latin typeface="Arial Unicode MS" charset="0"/>
                <a:ea typeface="Arial Unicode MS" charset="0"/>
                <a:cs typeface="Arial Unicode MS" charset="0"/>
              </a:rPr>
              <a:t>° </a:t>
            </a:r>
            <a:r>
              <a:rPr lang="en-US" sz="1050" dirty="0">
                <a:solidFill>
                  <a:schemeClr val="bg1"/>
                </a:solidFill>
              </a:rPr>
              <a:t>C </a:t>
            </a:r>
          </a:p>
          <a:p>
            <a:pPr marL="173038" indent="-163513">
              <a:spcAft>
                <a:spcPts val="600"/>
              </a:spcAft>
              <a:buFont typeface="Arial" charset="0"/>
              <a:buChar char="•"/>
            </a:pPr>
            <a:r>
              <a:rPr lang="en-US" sz="1050" dirty="0">
                <a:solidFill>
                  <a:schemeClr val="bg1"/>
                </a:solidFill>
              </a:rPr>
              <a:t>Display: smaller (7.9 in. vs 8.4 in), less bright display (500 vs. 720 nit)</a:t>
            </a:r>
          </a:p>
          <a:p>
            <a:pPr marL="173038" indent="-163513">
              <a:spcAft>
                <a:spcPts val="600"/>
              </a:spcAft>
              <a:buFont typeface="Arial" charset="0"/>
              <a:buChar char="•"/>
            </a:pPr>
            <a:r>
              <a:rPr lang="en-US" sz="1050" dirty="0">
                <a:solidFill>
                  <a:schemeClr val="bg1"/>
                </a:solidFill>
              </a:rPr>
              <a:t>No USB-C port for extended data storage (ET5x is up to 256MB); </a:t>
            </a:r>
            <a:br>
              <a:rPr lang="en-US" sz="1050" dirty="0">
                <a:solidFill>
                  <a:schemeClr val="bg1"/>
                </a:solidFill>
              </a:rPr>
            </a:br>
            <a:r>
              <a:rPr lang="en-US" sz="1050" dirty="0">
                <a:solidFill>
                  <a:schemeClr val="bg1"/>
                </a:solidFill>
              </a:rPr>
              <a:t>no user accessible 2 TB Micro SDXC card</a:t>
            </a:r>
          </a:p>
          <a:p>
            <a:pPr marL="173038" indent="-163513">
              <a:spcAft>
                <a:spcPts val="600"/>
              </a:spcAft>
              <a:buFont typeface="Arial" charset="0"/>
              <a:buChar char="•"/>
            </a:pPr>
            <a:r>
              <a:rPr lang="en-US" sz="1050" dirty="0">
                <a:solidFill>
                  <a:schemeClr val="bg1"/>
                </a:solidFill>
              </a:rPr>
              <a:t>No Mobility DNA equivalent</a:t>
            </a:r>
          </a:p>
          <a:p>
            <a:pPr marL="173038" indent="-163513">
              <a:spcAft>
                <a:spcPts val="600"/>
              </a:spcAft>
              <a:buFont typeface="Arial" charset="0"/>
              <a:buChar char="•"/>
            </a:pPr>
            <a:r>
              <a:rPr lang="en-US" sz="1050" dirty="0">
                <a:solidFill>
                  <a:schemeClr val="bg1"/>
                </a:solidFill>
              </a:rPr>
              <a:t>Accessories: no enterprise-class accessories, from docks to chargers to wearing options and backroom charging infrastructure</a:t>
            </a:r>
          </a:p>
          <a:p>
            <a:pPr marL="173038" indent="-163513">
              <a:spcAft>
                <a:spcPts val="600"/>
              </a:spcAft>
              <a:buFont typeface="Arial" charset="0"/>
              <a:buChar char="•"/>
            </a:pPr>
            <a:endParaRPr lang="en-US" sz="1050" dirty="0">
              <a:solidFill>
                <a:schemeClr val="bg1"/>
              </a:solidFill>
            </a:endParaRPr>
          </a:p>
          <a:p>
            <a:pPr marL="173038" indent="-163513">
              <a:spcAft>
                <a:spcPts val="600"/>
              </a:spcAft>
              <a:buFont typeface="Arial" charset="0"/>
              <a:buChar char="•"/>
            </a:pPr>
            <a:endParaRPr lang="en-US" sz="1050" dirty="0">
              <a:solidFill>
                <a:schemeClr val="bg1"/>
              </a:solidFill>
            </a:endParaRPr>
          </a:p>
        </p:txBody>
      </p:sp>
      <p:sp>
        <p:nvSpPr>
          <p:cNvPr id="30" name="TextBox 18"/>
          <p:cNvSpPr txBox="1">
            <a:spLocks noChangeArrowheads="1"/>
          </p:cNvSpPr>
          <p:nvPr/>
        </p:nvSpPr>
        <p:spPr bwMode="auto">
          <a:xfrm>
            <a:off x="7751715" y="5395660"/>
            <a:ext cx="4437110" cy="1041650"/>
          </a:xfrm>
          <a:prstGeom prst="rect">
            <a:avLst/>
          </a:prstGeom>
          <a:solidFill>
            <a:schemeClr val="tx1"/>
          </a:solidFill>
          <a:ln>
            <a:noFill/>
          </a:ln>
        </p:spPr>
        <p:txBody>
          <a:bodyPr lIns="274320" tIns="137160" anchor="t" anchorCtr="0"/>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173038" indent="-163513">
              <a:spcAft>
                <a:spcPts val="600"/>
              </a:spcAft>
              <a:buFont typeface="Arial" charset="0"/>
              <a:buChar char="•"/>
            </a:pPr>
            <a:r>
              <a:rPr lang="en-US" sz="1050" dirty="0">
                <a:solidFill>
                  <a:schemeClr val="bg1"/>
                </a:solidFill>
              </a:rPr>
              <a:t>Smaller and lighter — nearly half the thickness and half the weight</a:t>
            </a:r>
          </a:p>
          <a:p>
            <a:pPr marL="173038" indent="-163513">
              <a:spcAft>
                <a:spcPts val="600"/>
              </a:spcAft>
              <a:buFont typeface="Arial" charset="0"/>
              <a:buChar char="•"/>
            </a:pPr>
            <a:r>
              <a:rPr lang="en-US" sz="1050" dirty="0">
                <a:solidFill>
                  <a:schemeClr val="bg1"/>
                </a:solidFill>
              </a:rPr>
              <a:t>Offers more storage (8x the ET51/56)</a:t>
            </a:r>
          </a:p>
          <a:p>
            <a:pPr marL="173038" indent="-163513">
              <a:spcAft>
                <a:spcPts val="600"/>
              </a:spcAft>
              <a:buFont typeface="Arial" charset="0"/>
              <a:buChar char="•"/>
            </a:pPr>
            <a:r>
              <a:rPr lang="en-US" sz="1050" dirty="0">
                <a:solidFill>
                  <a:schemeClr val="bg1"/>
                </a:solidFill>
              </a:rPr>
              <a:t>Front camera is higher resolution: 7 MP vs 5 MP</a:t>
            </a:r>
            <a:endParaRPr lang="en-US" sz="1400" dirty="0">
              <a:solidFill>
                <a:schemeClr val="bg1"/>
              </a:solidFill>
            </a:endParaRPr>
          </a:p>
        </p:txBody>
      </p:sp>
      <p:sp>
        <p:nvSpPr>
          <p:cNvPr id="7" name="AutoShape 2" descr="mage result for brother rj2150"/>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TextBox 18"/>
          <p:cNvSpPr txBox="1">
            <a:spLocks noChangeArrowheads="1"/>
          </p:cNvSpPr>
          <p:nvPr/>
        </p:nvSpPr>
        <p:spPr bwMode="auto">
          <a:xfrm>
            <a:off x="7751713" y="4813733"/>
            <a:ext cx="4437111" cy="592814"/>
          </a:xfrm>
          <a:prstGeom prst="rect">
            <a:avLst/>
          </a:prstGeom>
          <a:solidFill>
            <a:srgbClr val="00A7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0" algn="ctr" eaLnBrk="1" hangingPunct="1">
              <a:spcBef>
                <a:spcPct val="20000"/>
              </a:spcBef>
            </a:pPr>
            <a:r>
              <a:rPr lang="en-US" sz="1400" b="1" cap="all" dirty="0">
                <a:solidFill>
                  <a:schemeClr val="bg1"/>
                </a:solidFill>
                <a:cs typeface="Arial" pitchFamily="34" charset="0"/>
              </a:rPr>
              <a:t>KEY strengths</a:t>
            </a:r>
          </a:p>
        </p:txBody>
      </p:sp>
      <p:sp>
        <p:nvSpPr>
          <p:cNvPr id="26" name="Slide Number Placeholder 4"/>
          <p:cNvSpPr txBox="1">
            <a:spLocks/>
          </p:cNvSpPr>
          <p:nvPr/>
        </p:nvSpPr>
        <p:spPr bwMode="auto">
          <a:xfrm>
            <a:off x="11814739" y="6486526"/>
            <a:ext cx="352333" cy="3651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D70CBAD3-AE29-444B-96BF-2A1E4A9E3329}" type="slidenum">
              <a:rPr lang="en-US" altLang="en-US" sz="800" smtClean="0">
                <a:solidFill>
                  <a:schemeClr val="tx2"/>
                </a:solidFill>
                <a:ea typeface="Avenir Roman" charset="0"/>
                <a:cs typeface="Avenir Roman" charset="0"/>
              </a:rPr>
              <a:pPr algn="ctr" eaLnBrk="1" hangingPunct="1"/>
              <a:t>13</a:t>
            </a:fld>
            <a:endParaRPr lang="en-US" altLang="en-US" sz="800" dirty="0">
              <a:solidFill>
                <a:schemeClr val="tx2"/>
              </a:solidFill>
              <a:ea typeface="Avenir Roman" charset="0"/>
              <a:cs typeface="Avenir Roman" charset="0"/>
            </a:endParaRPr>
          </a:p>
        </p:txBody>
      </p:sp>
      <p:pic>
        <p:nvPicPr>
          <p:cNvPr id="3" name="Picture 2">
            <a:extLst>
              <a:ext uri="{FF2B5EF4-FFF2-40B4-BE49-F238E27FC236}">
                <a16:creationId xmlns:a16="http://schemas.microsoft.com/office/drawing/2014/main" xmlns="" id="{F0446C0F-70DB-4C23-A9AA-C1B6D84108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868" r="4098"/>
          <a:stretch/>
        </p:blipFill>
        <p:spPr>
          <a:xfrm>
            <a:off x="7848600" y="1755002"/>
            <a:ext cx="4201886" cy="2823379"/>
          </a:xfrm>
          <a:prstGeom prst="rect">
            <a:avLst/>
          </a:prstGeom>
        </p:spPr>
      </p:pic>
      <p:sp>
        <p:nvSpPr>
          <p:cNvPr id="14" name="TextBox 13"/>
          <p:cNvSpPr txBox="1">
            <a:spLocks noChangeArrowheads="1"/>
          </p:cNvSpPr>
          <p:nvPr/>
        </p:nvSpPr>
        <p:spPr bwMode="auto">
          <a:xfrm>
            <a:off x="678778" y="1558987"/>
            <a:ext cx="7064946" cy="601059"/>
          </a:xfrm>
          <a:prstGeom prst="rect">
            <a:avLst/>
          </a:prstGeom>
          <a:solidFill>
            <a:srgbClr val="00A7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0" algn="ctr" eaLnBrk="1" hangingPunct="1">
              <a:spcBef>
                <a:spcPct val="20000"/>
              </a:spcBef>
            </a:pPr>
            <a:r>
              <a:rPr lang="en-US" sz="1400" b="1" cap="all" dirty="0">
                <a:solidFill>
                  <a:schemeClr val="bg1"/>
                </a:solidFill>
                <a:cs typeface="Arial" pitchFamily="34" charset="0"/>
              </a:rPr>
              <a:t>KEY weaknesses</a:t>
            </a:r>
          </a:p>
        </p:txBody>
      </p:sp>
      <p:sp>
        <p:nvSpPr>
          <p:cNvPr id="19" name="Title 1"/>
          <p:cNvSpPr txBox="1">
            <a:spLocks/>
          </p:cNvSpPr>
          <p:nvPr/>
        </p:nvSpPr>
        <p:spPr bwMode="auto">
          <a:xfrm>
            <a:off x="681390" y="494140"/>
            <a:ext cx="2442810" cy="41930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Arial" charset="0"/>
                <a:ea typeface="MS PGothic" charset="-128"/>
                <a:cs typeface="MS PGothic" charset="-128"/>
                <a:sym typeface="Arial" charset="0"/>
              </a:defRPr>
            </a:lvl1pPr>
            <a:lvl2pPr marL="37931725" indent="-37474525" eaLnBrk="0" hangingPunct="0">
              <a:defRPr sz="2400">
                <a:solidFill>
                  <a:schemeClr val="tx1"/>
                </a:solidFill>
                <a:latin typeface="Arial" charset="0"/>
                <a:ea typeface="MS PGothic" charset="-128"/>
                <a:cs typeface="MS PGothic" charset="-128"/>
                <a:sym typeface="Arial" charset="0"/>
              </a:defRPr>
            </a:lvl2pPr>
            <a:lvl3pPr eaLnBrk="0" hangingPunct="0">
              <a:defRPr sz="2400">
                <a:solidFill>
                  <a:schemeClr val="tx1"/>
                </a:solidFill>
                <a:latin typeface="Arial" charset="0"/>
                <a:ea typeface="MS PGothic" charset="-128"/>
                <a:cs typeface="MS PGothic" charset="-128"/>
                <a:sym typeface="Arial" charset="0"/>
              </a:defRPr>
            </a:lvl3pPr>
            <a:lvl4pPr eaLnBrk="0" hangingPunct="0">
              <a:defRPr sz="2400">
                <a:solidFill>
                  <a:schemeClr val="tx1"/>
                </a:solidFill>
                <a:latin typeface="Arial" charset="0"/>
                <a:ea typeface="MS PGothic" charset="-128"/>
                <a:cs typeface="MS PGothic" charset="-128"/>
                <a:sym typeface="Arial" charset="0"/>
              </a:defRPr>
            </a:lvl4pPr>
            <a:lvl5pPr eaLnBrk="0" hangingPunct="0">
              <a:defRPr sz="2400">
                <a:solidFill>
                  <a:schemeClr val="tx1"/>
                </a:solidFill>
                <a:latin typeface="Arial" charset="0"/>
                <a:ea typeface="MS PGothic" charset="-128"/>
                <a:cs typeface="MS PGothic" charset="-128"/>
                <a:sym typeface="Arial" charset="0"/>
              </a:defRPr>
            </a:lvl5pPr>
            <a:lvl6pPr marL="4572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6pPr>
            <a:lvl7pPr marL="9144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7pPr>
            <a:lvl8pPr marL="13716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8pPr>
            <a:lvl9pPr marL="18288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9pPr>
          </a:lstStyle>
          <a:p>
            <a:pPr eaLnBrk="1" hangingPunct="1"/>
            <a:r>
              <a:rPr lang="en-US" altLang="en-US" sz="2000" dirty="0">
                <a:solidFill>
                  <a:schemeClr val="bg1"/>
                </a:solidFill>
                <a:ea typeface="ＭＳ Ｐゴシック" charset="-128"/>
              </a:rPr>
              <a:t>Android Fight Sheet</a:t>
            </a:r>
          </a:p>
        </p:txBody>
      </p:sp>
    </p:spTree>
    <p:extLst>
      <p:ext uri="{BB962C8B-B14F-4D97-AF65-F5344CB8AC3E}">
        <p14:creationId xmlns:p14="http://schemas.microsoft.com/office/powerpoint/2010/main" val="1285950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97FCA387-77F1-47AC-85EE-D65E25E7C8F8}"/>
              </a:ext>
            </a:extLst>
          </p:cNvPr>
          <p:cNvSpPr/>
          <p:nvPr/>
        </p:nvSpPr>
        <p:spPr>
          <a:xfrm>
            <a:off x="-1" y="12700"/>
            <a:ext cx="7743725" cy="6858000"/>
          </a:xfrm>
          <a:prstGeom prst="rect">
            <a:avLst/>
          </a:prstGeom>
          <a:gradFill flip="none" rotWithShape="1">
            <a:gsLst>
              <a:gs pos="50000">
                <a:srgbClr val="00C9FF"/>
              </a:gs>
              <a:gs pos="0">
                <a:srgbClr val="00FFFF"/>
              </a:gs>
              <a:gs pos="100000">
                <a:srgbClr val="0099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AutoShape 4">
            <a:extLst>
              <a:ext uri="{FF2B5EF4-FFF2-40B4-BE49-F238E27FC236}">
                <a16:creationId xmlns:a16="http://schemas.microsoft.com/office/drawing/2014/main" xmlns="" id="{AAAFA79D-0CD4-4ED4-841D-71409F0CB991}"/>
              </a:ext>
            </a:extLst>
          </p:cNvPr>
          <p:cNvSpPr>
            <a:spLocks noChangeAspect="1" noChangeArrowheads="1"/>
          </p:cNvSpPr>
          <p:nvPr/>
        </p:nvSpPr>
        <p:spPr bwMode="auto">
          <a:xfrm flipH="1">
            <a:off x="679650" y="2785526"/>
            <a:ext cx="7064074" cy="4091723"/>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sp>
        <p:nvSpPr>
          <p:cNvPr id="18" name="Title 1"/>
          <p:cNvSpPr txBox="1">
            <a:spLocks/>
          </p:cNvSpPr>
          <p:nvPr/>
        </p:nvSpPr>
        <p:spPr bwMode="auto">
          <a:xfrm>
            <a:off x="563898" y="657296"/>
            <a:ext cx="5836902" cy="507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Arial" charset="0"/>
                <a:ea typeface="MS PGothic" charset="-128"/>
                <a:cs typeface="MS PGothic" charset="-128"/>
                <a:sym typeface="Arial" charset="0"/>
              </a:defRPr>
            </a:lvl1pPr>
            <a:lvl2pPr marL="37931725" indent="-37474525" eaLnBrk="0" hangingPunct="0">
              <a:defRPr sz="2400">
                <a:solidFill>
                  <a:schemeClr val="tx1"/>
                </a:solidFill>
                <a:latin typeface="Arial" charset="0"/>
                <a:ea typeface="MS PGothic" charset="-128"/>
                <a:cs typeface="MS PGothic" charset="-128"/>
                <a:sym typeface="Arial" charset="0"/>
              </a:defRPr>
            </a:lvl2pPr>
            <a:lvl3pPr eaLnBrk="0" hangingPunct="0">
              <a:defRPr sz="2400">
                <a:solidFill>
                  <a:schemeClr val="tx1"/>
                </a:solidFill>
                <a:latin typeface="Arial" charset="0"/>
                <a:ea typeface="MS PGothic" charset="-128"/>
                <a:cs typeface="MS PGothic" charset="-128"/>
                <a:sym typeface="Arial" charset="0"/>
              </a:defRPr>
            </a:lvl3pPr>
            <a:lvl4pPr eaLnBrk="0" hangingPunct="0">
              <a:defRPr sz="2400">
                <a:solidFill>
                  <a:schemeClr val="tx1"/>
                </a:solidFill>
                <a:latin typeface="Arial" charset="0"/>
                <a:ea typeface="MS PGothic" charset="-128"/>
                <a:cs typeface="MS PGothic" charset="-128"/>
                <a:sym typeface="Arial" charset="0"/>
              </a:defRPr>
            </a:lvl4pPr>
            <a:lvl5pPr eaLnBrk="0" hangingPunct="0">
              <a:defRPr sz="2400">
                <a:solidFill>
                  <a:schemeClr val="tx1"/>
                </a:solidFill>
                <a:latin typeface="Arial" charset="0"/>
                <a:ea typeface="MS PGothic" charset="-128"/>
                <a:cs typeface="MS PGothic" charset="-128"/>
                <a:sym typeface="Arial" charset="0"/>
              </a:defRPr>
            </a:lvl5pPr>
            <a:lvl6pPr marL="4572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6pPr>
            <a:lvl7pPr marL="9144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7pPr>
            <a:lvl8pPr marL="13716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8pPr>
            <a:lvl9pPr marL="18288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9pPr>
          </a:lstStyle>
          <a:p>
            <a:pPr eaLnBrk="1" hangingPunct="1"/>
            <a:r>
              <a:rPr lang="en-US" altLang="en-US" sz="4000" dirty="0">
                <a:ea typeface="ＭＳ Ｐゴシック" charset="-128"/>
              </a:rPr>
              <a:t>Honeywell EDA70</a:t>
            </a:r>
          </a:p>
        </p:txBody>
      </p:sp>
      <p:sp>
        <p:nvSpPr>
          <p:cNvPr id="32" name="TextBox 18"/>
          <p:cNvSpPr txBox="1">
            <a:spLocks noChangeArrowheads="1"/>
          </p:cNvSpPr>
          <p:nvPr/>
        </p:nvSpPr>
        <p:spPr bwMode="auto">
          <a:xfrm>
            <a:off x="671408" y="1905345"/>
            <a:ext cx="7080558" cy="4715436"/>
          </a:xfrm>
          <a:prstGeom prst="rect">
            <a:avLst/>
          </a:prstGeom>
          <a:solidFill>
            <a:schemeClr val="tx1"/>
          </a:solidFill>
          <a:ln>
            <a:noFill/>
          </a:ln>
        </p:spPr>
        <p:txBody>
          <a:bodyPr lIns="274320" tIns="91440" anchor="t" anchorCtr="0"/>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173038" indent="-163513">
              <a:spcAft>
                <a:spcPts val="600"/>
              </a:spcAft>
              <a:buFont typeface="Arial" charset="0"/>
              <a:buChar char="•"/>
            </a:pPr>
            <a:r>
              <a:rPr lang="en-US" sz="1050" dirty="0">
                <a:solidFill>
                  <a:schemeClr val="bg1"/>
                </a:solidFill>
              </a:rPr>
              <a:t>About 65% thicker and slightly heavier</a:t>
            </a:r>
          </a:p>
          <a:p>
            <a:pPr marL="173038" indent="-163513">
              <a:spcAft>
                <a:spcPts val="600"/>
              </a:spcAft>
              <a:buFont typeface="Arial" charset="0"/>
              <a:buChar char="•"/>
            </a:pPr>
            <a:r>
              <a:rPr lang="en-US" sz="1050" dirty="0">
                <a:solidFill>
                  <a:schemeClr val="bg1"/>
                </a:solidFill>
              </a:rPr>
              <a:t>Fewer connectors — no standard or rugged docking connectors, no USB-C port for extra data storage</a:t>
            </a:r>
          </a:p>
          <a:p>
            <a:pPr marL="173038" indent="-163513">
              <a:spcAft>
                <a:spcPts val="600"/>
              </a:spcAft>
              <a:buFont typeface="Arial" charset="0"/>
              <a:buChar char="•"/>
            </a:pPr>
            <a:r>
              <a:rPr lang="en-US" sz="1050" dirty="0">
                <a:solidFill>
                  <a:schemeClr val="bg1"/>
                </a:solidFill>
              </a:rPr>
              <a:t>Older OS and no future OS support — Android 7.1 vs. Android 8.1 with support for P, Q and R</a:t>
            </a:r>
          </a:p>
          <a:p>
            <a:pPr marL="173038" indent="-163513">
              <a:spcAft>
                <a:spcPts val="600"/>
              </a:spcAft>
              <a:buFont typeface="Arial" charset="0"/>
              <a:buChar char="•"/>
            </a:pPr>
            <a:r>
              <a:rPr lang="en-US" sz="1050" dirty="0">
                <a:solidFill>
                  <a:schemeClr val="bg1"/>
                </a:solidFill>
              </a:rPr>
              <a:t>Slower processor — 1.2 GHz quad-core vs. 2.2 GHz octo-core</a:t>
            </a:r>
          </a:p>
          <a:p>
            <a:pPr marL="173038" indent="-163513">
              <a:spcAft>
                <a:spcPts val="600"/>
              </a:spcAft>
              <a:buFont typeface="Arial" charset="0"/>
              <a:buChar char="•"/>
            </a:pPr>
            <a:r>
              <a:rPr lang="en-US" sz="1050" dirty="0">
                <a:solidFill>
                  <a:schemeClr val="bg1"/>
                </a:solidFill>
              </a:rPr>
              <a:t>50% less memory: 2GB/16GB vs 4GB/32GB</a:t>
            </a:r>
          </a:p>
          <a:p>
            <a:pPr marL="173038" indent="-163513">
              <a:spcAft>
                <a:spcPts val="600"/>
              </a:spcAft>
              <a:buFont typeface="Arial" charset="0"/>
              <a:buChar char="•"/>
            </a:pPr>
            <a:r>
              <a:rPr lang="en-US" sz="1050" dirty="0">
                <a:solidFill>
                  <a:schemeClr val="bg1"/>
                </a:solidFill>
              </a:rPr>
              <a:t>No equivalent to Expansion Back to add new features, such as a second battery</a:t>
            </a:r>
          </a:p>
          <a:p>
            <a:pPr marL="173038" indent="-163513">
              <a:spcAft>
                <a:spcPts val="600"/>
              </a:spcAft>
              <a:buFont typeface="Arial" charset="0"/>
              <a:buChar char="•"/>
            </a:pPr>
            <a:r>
              <a:rPr lang="en-US" sz="1050" dirty="0">
                <a:solidFill>
                  <a:schemeClr val="bg1"/>
                </a:solidFill>
              </a:rPr>
              <a:t>No USB-C port for less external data storage — 32GB vs. 256GB; no user accessible 2 TB Micro SDXC card</a:t>
            </a:r>
          </a:p>
          <a:p>
            <a:pPr marL="173038" indent="-163513">
              <a:spcAft>
                <a:spcPts val="600"/>
              </a:spcAft>
              <a:buFont typeface="Arial" charset="0"/>
              <a:buChar char="•"/>
            </a:pPr>
            <a:r>
              <a:rPr lang="en-US" sz="1050" dirty="0">
                <a:solidFill>
                  <a:schemeClr val="bg1"/>
                </a:solidFill>
              </a:rPr>
              <a:t>Inferior WiFi — no ‘ac’, no WorryFree WiFi, no 2x2 MU-MIMO</a:t>
            </a:r>
          </a:p>
          <a:p>
            <a:pPr marL="173038" indent="-163513">
              <a:spcAft>
                <a:spcPts val="600"/>
              </a:spcAft>
              <a:buFont typeface="Arial" charset="0"/>
              <a:buChar char="•"/>
            </a:pPr>
            <a:r>
              <a:rPr lang="en-US" sz="1050" dirty="0">
                <a:solidFill>
                  <a:schemeClr val="bg1"/>
                </a:solidFill>
              </a:rPr>
              <a:t>No cellular option</a:t>
            </a:r>
          </a:p>
          <a:p>
            <a:pPr marL="173038" indent="-163513">
              <a:spcAft>
                <a:spcPts val="600"/>
              </a:spcAft>
              <a:buFont typeface="Arial" charset="0"/>
              <a:buChar char="•"/>
            </a:pPr>
            <a:r>
              <a:rPr lang="en-US" sz="1050" dirty="0">
                <a:solidFill>
                  <a:schemeClr val="bg1"/>
                </a:solidFill>
              </a:rPr>
              <a:t>Inferior Bluetooth — V4.0 vs. V5.0 + 2.1+EDR</a:t>
            </a:r>
          </a:p>
          <a:p>
            <a:pPr marL="173038" indent="-163513">
              <a:spcAft>
                <a:spcPts val="600"/>
              </a:spcAft>
              <a:buFont typeface="Arial" charset="0"/>
              <a:buChar char="•"/>
            </a:pPr>
            <a:r>
              <a:rPr lang="en-US" sz="1050" dirty="0">
                <a:solidFill>
                  <a:schemeClr val="bg1"/>
                </a:solidFill>
              </a:rPr>
              <a:t>No perpetual power – no hot-swappable user-removable/replaceable second auxiliary battery; no on-site replaceable main internal battery</a:t>
            </a:r>
          </a:p>
          <a:p>
            <a:pPr marL="173038" indent="-163513">
              <a:spcAft>
                <a:spcPts val="600"/>
              </a:spcAft>
              <a:buFont typeface="Arial" charset="0"/>
              <a:buChar char="•"/>
            </a:pPr>
            <a:r>
              <a:rPr lang="en-US" sz="1050" dirty="0">
                <a:solidFill>
                  <a:schemeClr val="bg1"/>
                </a:solidFill>
              </a:rPr>
              <a:t>Inferior maximum drop spec —  no optional rugged frame to provide 5.9 ft./1.8 m drop spec</a:t>
            </a:r>
          </a:p>
          <a:p>
            <a:pPr marL="173038" indent="-163513">
              <a:spcAft>
                <a:spcPts val="600"/>
              </a:spcAft>
              <a:buFont typeface="Arial" charset="0"/>
              <a:buChar char="•"/>
            </a:pPr>
            <a:r>
              <a:rPr lang="en-US" sz="1050" dirty="0">
                <a:solidFill>
                  <a:schemeClr val="bg1"/>
                </a:solidFill>
              </a:rPr>
              <a:t>Inferior cameras: Front – 5MP vs 13 MP; Rear – no camera vs 5 MP</a:t>
            </a:r>
          </a:p>
          <a:p>
            <a:pPr marL="173038" indent="-163513">
              <a:spcAft>
                <a:spcPts val="600"/>
              </a:spcAft>
              <a:buFont typeface="Arial" charset="0"/>
              <a:buChar char="•"/>
            </a:pPr>
            <a:r>
              <a:rPr lang="en-US" sz="1050" dirty="0">
                <a:solidFill>
                  <a:schemeClr val="bg1"/>
                </a:solidFill>
              </a:rPr>
              <a:t>Inferior maximum drop spec —  no optional rugged frame to provide 5.9 ft./1.8 m drop spec</a:t>
            </a:r>
          </a:p>
          <a:p>
            <a:pPr marL="173038" indent="-163513">
              <a:spcAft>
                <a:spcPts val="600"/>
              </a:spcAft>
              <a:buFont typeface="Arial" charset="0"/>
              <a:buChar char="•"/>
            </a:pPr>
            <a:r>
              <a:rPr lang="en-US" sz="1050" dirty="0">
                <a:solidFill>
                  <a:schemeClr val="bg1"/>
                </a:solidFill>
              </a:rPr>
              <a:t>Inferior sealing: IP64 vs. IP65</a:t>
            </a:r>
          </a:p>
          <a:p>
            <a:pPr marL="173038" indent="-163513">
              <a:spcAft>
                <a:spcPts val="600"/>
              </a:spcAft>
              <a:buFont typeface="Arial" charset="0"/>
              <a:buChar char="•"/>
            </a:pPr>
            <a:r>
              <a:rPr lang="en-US" sz="1050" dirty="0">
                <a:solidFill>
                  <a:schemeClr val="bg1"/>
                </a:solidFill>
              </a:rPr>
              <a:t>No subzero use: lowest operating temperature is 14</a:t>
            </a:r>
            <a:r>
              <a:rPr lang="en-US" sz="1050" dirty="0">
                <a:solidFill>
                  <a:schemeClr val="bg1"/>
                </a:solidFill>
                <a:latin typeface="Arial Unicode MS" charset="0"/>
                <a:ea typeface="Arial Unicode MS" charset="0"/>
                <a:cs typeface="Arial Unicode MS" charset="0"/>
              </a:rPr>
              <a:t>° </a:t>
            </a:r>
            <a:r>
              <a:rPr lang="en-US" sz="1050" dirty="0">
                <a:solidFill>
                  <a:schemeClr val="bg1"/>
                </a:solidFill>
              </a:rPr>
              <a:t>F/ -10</a:t>
            </a:r>
            <a:r>
              <a:rPr lang="en-US" sz="1050" dirty="0">
                <a:solidFill>
                  <a:schemeClr val="bg1"/>
                </a:solidFill>
                <a:latin typeface="Arial Unicode MS" charset="0"/>
                <a:ea typeface="Arial Unicode MS" charset="0"/>
                <a:cs typeface="Arial Unicode MS" charset="0"/>
              </a:rPr>
              <a:t>° </a:t>
            </a:r>
            <a:r>
              <a:rPr lang="en-US" sz="1050" dirty="0">
                <a:solidFill>
                  <a:schemeClr val="bg1"/>
                </a:solidFill>
              </a:rPr>
              <a:t>C  vs. -4</a:t>
            </a:r>
            <a:r>
              <a:rPr lang="en-US" sz="1050" dirty="0">
                <a:solidFill>
                  <a:schemeClr val="bg1"/>
                </a:solidFill>
                <a:latin typeface="Arial Unicode MS" charset="0"/>
                <a:ea typeface="Arial Unicode MS" charset="0"/>
                <a:cs typeface="Arial Unicode MS" charset="0"/>
              </a:rPr>
              <a:t>° </a:t>
            </a:r>
            <a:r>
              <a:rPr lang="en-US" sz="1050" dirty="0">
                <a:solidFill>
                  <a:schemeClr val="bg1"/>
                </a:solidFill>
              </a:rPr>
              <a:t>F/ -20</a:t>
            </a:r>
            <a:r>
              <a:rPr lang="en-US" sz="1050" dirty="0">
                <a:solidFill>
                  <a:schemeClr val="bg1"/>
                </a:solidFill>
                <a:latin typeface="Arial Unicode MS" charset="0"/>
                <a:ea typeface="Arial Unicode MS" charset="0"/>
                <a:cs typeface="Arial Unicode MS" charset="0"/>
              </a:rPr>
              <a:t>° </a:t>
            </a:r>
            <a:r>
              <a:rPr lang="en-US" sz="1050" dirty="0">
                <a:solidFill>
                  <a:schemeClr val="bg1"/>
                </a:solidFill>
              </a:rPr>
              <a:t>C </a:t>
            </a:r>
          </a:p>
          <a:p>
            <a:pPr marL="173038" indent="-163513">
              <a:spcAft>
                <a:spcPts val="600"/>
              </a:spcAft>
              <a:buFont typeface="Arial" charset="0"/>
              <a:buChar char="•"/>
            </a:pPr>
            <a:r>
              <a:rPr lang="en-US" sz="1050" dirty="0">
                <a:solidFill>
                  <a:schemeClr val="bg1"/>
                </a:solidFill>
              </a:rPr>
              <a:t>Display weaknesses: smaller (7 in. vs 8.4 in.); lower resolution (1280x720 vs 2560x1600), no nit rating or Corning Gorilla Glass, no support for glove or when wet</a:t>
            </a:r>
          </a:p>
          <a:p>
            <a:pPr marL="173038" indent="-163513">
              <a:spcAft>
                <a:spcPts val="600"/>
              </a:spcAft>
              <a:buFont typeface="Arial" charset="0"/>
              <a:buChar char="•"/>
            </a:pPr>
            <a:r>
              <a:rPr lang="en-US" sz="1050" dirty="0">
                <a:solidFill>
                  <a:schemeClr val="bg1"/>
                </a:solidFill>
              </a:rPr>
              <a:t>No Mobility DNA equivalent</a:t>
            </a:r>
          </a:p>
          <a:p>
            <a:pPr marL="173038" indent="-163513">
              <a:spcAft>
                <a:spcPts val="600"/>
              </a:spcAft>
              <a:buFont typeface="Arial" charset="0"/>
              <a:buChar char="•"/>
            </a:pPr>
            <a:endParaRPr lang="en-US" sz="1050" dirty="0">
              <a:solidFill>
                <a:schemeClr val="bg1"/>
              </a:solidFill>
            </a:endParaRPr>
          </a:p>
          <a:p>
            <a:pPr marL="173038" indent="-163513">
              <a:spcAft>
                <a:spcPts val="600"/>
              </a:spcAft>
              <a:buFont typeface="Arial" charset="0"/>
              <a:buChar char="•"/>
            </a:pPr>
            <a:endParaRPr lang="en-US" sz="1050" dirty="0">
              <a:solidFill>
                <a:schemeClr val="bg1"/>
              </a:solidFill>
            </a:endParaRPr>
          </a:p>
          <a:p>
            <a:pPr marL="173038" indent="-163513">
              <a:spcAft>
                <a:spcPts val="600"/>
              </a:spcAft>
              <a:buFont typeface="Arial" charset="0"/>
              <a:buChar char="•"/>
            </a:pPr>
            <a:endParaRPr lang="en-US" sz="1050" dirty="0">
              <a:solidFill>
                <a:schemeClr val="bg1"/>
              </a:solidFill>
            </a:endParaRPr>
          </a:p>
        </p:txBody>
      </p:sp>
      <p:sp>
        <p:nvSpPr>
          <p:cNvPr id="30" name="TextBox 18"/>
          <p:cNvSpPr txBox="1">
            <a:spLocks noChangeArrowheads="1"/>
          </p:cNvSpPr>
          <p:nvPr/>
        </p:nvSpPr>
        <p:spPr bwMode="auto">
          <a:xfrm>
            <a:off x="7736354" y="5823759"/>
            <a:ext cx="4452471" cy="795238"/>
          </a:xfrm>
          <a:prstGeom prst="rect">
            <a:avLst/>
          </a:prstGeom>
          <a:solidFill>
            <a:schemeClr val="tx1"/>
          </a:solidFill>
          <a:ln>
            <a:noFill/>
          </a:ln>
        </p:spPr>
        <p:txBody>
          <a:bodyPr lIns="274320" tIns="182880" anchor="t" anchorCtr="0"/>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173038" indent="-163513">
              <a:spcAft>
                <a:spcPts val="600"/>
              </a:spcAft>
              <a:buFont typeface="Arial" charset="0"/>
              <a:buChar char="•"/>
            </a:pPr>
            <a:r>
              <a:rPr lang="en-US" sz="1050" dirty="0">
                <a:solidFill>
                  <a:schemeClr val="bg1"/>
                </a:solidFill>
              </a:rPr>
              <a:t>Higher standard drop specification: 4 ft./1.2 m vs. 3.3 ft./1 m</a:t>
            </a:r>
          </a:p>
          <a:p>
            <a:pPr marL="173038" indent="-163513">
              <a:spcAft>
                <a:spcPts val="600"/>
              </a:spcAft>
              <a:buFont typeface="Arial" charset="0"/>
              <a:buChar char="•"/>
            </a:pPr>
            <a:r>
              <a:rPr lang="en-US" sz="1050" dirty="0">
                <a:solidFill>
                  <a:schemeClr val="bg1"/>
                </a:solidFill>
              </a:rPr>
              <a:t>Tumble tested</a:t>
            </a:r>
          </a:p>
        </p:txBody>
      </p:sp>
      <p:sp>
        <p:nvSpPr>
          <p:cNvPr id="7" name="AutoShape 2" descr="mage result for brother rj2150"/>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6" name="Slide Number Placeholder 4"/>
          <p:cNvSpPr txBox="1">
            <a:spLocks/>
          </p:cNvSpPr>
          <p:nvPr/>
        </p:nvSpPr>
        <p:spPr bwMode="auto">
          <a:xfrm>
            <a:off x="11814739" y="6486526"/>
            <a:ext cx="352333" cy="3651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D70CBAD3-AE29-444B-96BF-2A1E4A9E3329}" type="slidenum">
              <a:rPr lang="en-US" altLang="en-US" sz="800" smtClean="0">
                <a:solidFill>
                  <a:schemeClr val="tx2"/>
                </a:solidFill>
                <a:ea typeface="Avenir Roman" charset="0"/>
                <a:cs typeface="Avenir Roman" charset="0"/>
              </a:rPr>
              <a:pPr algn="ctr" eaLnBrk="1" hangingPunct="1"/>
              <a:t>14</a:t>
            </a:fld>
            <a:endParaRPr lang="en-US" altLang="en-US" sz="800" dirty="0">
              <a:solidFill>
                <a:schemeClr val="tx2"/>
              </a:solidFill>
              <a:ea typeface="Avenir Roman" charset="0"/>
              <a:cs typeface="Avenir Roman" charset="0"/>
            </a:endParaRPr>
          </a:p>
        </p:txBody>
      </p:sp>
      <p:pic>
        <p:nvPicPr>
          <p:cNvPr id="14" name="Picture 13" descr="1-scanpal-eda70-rugged-tablet-eda70-0-c121snguk-a77.jpg"/>
          <p:cNvPicPr>
            <a:picLocks noChangeAspect="1"/>
          </p:cNvPicPr>
          <p:nvPr/>
        </p:nvPicPr>
        <p:blipFill rotWithShape="1">
          <a:blip r:embed="rId3"/>
          <a:srcRect l="11798" t="4931" r="12122" b="2448"/>
          <a:stretch/>
        </p:blipFill>
        <p:spPr>
          <a:xfrm>
            <a:off x="8688004" y="397322"/>
            <a:ext cx="2564782" cy="4683512"/>
          </a:xfrm>
          <a:prstGeom prst="rect">
            <a:avLst/>
          </a:prstGeom>
        </p:spPr>
      </p:pic>
      <p:sp>
        <p:nvSpPr>
          <p:cNvPr id="19" name="TextBox 18"/>
          <p:cNvSpPr txBox="1">
            <a:spLocks noChangeArrowheads="1"/>
          </p:cNvSpPr>
          <p:nvPr/>
        </p:nvSpPr>
        <p:spPr bwMode="auto">
          <a:xfrm>
            <a:off x="671408" y="1358597"/>
            <a:ext cx="7064946" cy="577959"/>
          </a:xfrm>
          <a:prstGeom prst="rect">
            <a:avLst/>
          </a:prstGeom>
          <a:solidFill>
            <a:srgbClr val="00A7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0" algn="ctr" eaLnBrk="1" hangingPunct="1">
              <a:spcBef>
                <a:spcPct val="20000"/>
              </a:spcBef>
            </a:pPr>
            <a:r>
              <a:rPr lang="en-US" sz="1400" b="1" cap="all" dirty="0">
                <a:solidFill>
                  <a:schemeClr val="bg1"/>
                </a:solidFill>
                <a:cs typeface="Arial" pitchFamily="34" charset="0"/>
              </a:rPr>
              <a:t>KEY weaknesses</a:t>
            </a:r>
          </a:p>
        </p:txBody>
      </p:sp>
      <p:sp>
        <p:nvSpPr>
          <p:cNvPr id="20" name="TextBox 19"/>
          <p:cNvSpPr txBox="1">
            <a:spLocks noChangeArrowheads="1"/>
          </p:cNvSpPr>
          <p:nvPr/>
        </p:nvSpPr>
        <p:spPr bwMode="auto">
          <a:xfrm>
            <a:off x="7736354" y="5216782"/>
            <a:ext cx="4452471" cy="606976"/>
          </a:xfrm>
          <a:prstGeom prst="rect">
            <a:avLst/>
          </a:prstGeom>
          <a:solidFill>
            <a:srgbClr val="00A7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0" algn="ctr" eaLnBrk="1" hangingPunct="1">
              <a:spcBef>
                <a:spcPct val="20000"/>
              </a:spcBef>
            </a:pPr>
            <a:r>
              <a:rPr lang="en-US" sz="1400" b="1" cap="all" dirty="0">
                <a:solidFill>
                  <a:schemeClr val="bg1"/>
                </a:solidFill>
                <a:cs typeface="Arial" pitchFamily="34" charset="0"/>
              </a:rPr>
              <a:t>KEY STRENGTHS</a:t>
            </a:r>
          </a:p>
        </p:txBody>
      </p:sp>
      <p:sp>
        <p:nvSpPr>
          <p:cNvPr id="16" name="Title 1"/>
          <p:cNvSpPr txBox="1">
            <a:spLocks/>
          </p:cNvSpPr>
          <p:nvPr/>
        </p:nvSpPr>
        <p:spPr bwMode="auto">
          <a:xfrm>
            <a:off x="681390" y="254300"/>
            <a:ext cx="2442810" cy="41930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Arial" charset="0"/>
                <a:ea typeface="MS PGothic" charset="-128"/>
                <a:cs typeface="MS PGothic" charset="-128"/>
                <a:sym typeface="Arial" charset="0"/>
              </a:defRPr>
            </a:lvl1pPr>
            <a:lvl2pPr marL="37931725" indent="-37474525" eaLnBrk="0" hangingPunct="0">
              <a:defRPr sz="2400">
                <a:solidFill>
                  <a:schemeClr val="tx1"/>
                </a:solidFill>
                <a:latin typeface="Arial" charset="0"/>
                <a:ea typeface="MS PGothic" charset="-128"/>
                <a:cs typeface="MS PGothic" charset="-128"/>
                <a:sym typeface="Arial" charset="0"/>
              </a:defRPr>
            </a:lvl2pPr>
            <a:lvl3pPr eaLnBrk="0" hangingPunct="0">
              <a:defRPr sz="2400">
                <a:solidFill>
                  <a:schemeClr val="tx1"/>
                </a:solidFill>
                <a:latin typeface="Arial" charset="0"/>
                <a:ea typeface="MS PGothic" charset="-128"/>
                <a:cs typeface="MS PGothic" charset="-128"/>
                <a:sym typeface="Arial" charset="0"/>
              </a:defRPr>
            </a:lvl3pPr>
            <a:lvl4pPr eaLnBrk="0" hangingPunct="0">
              <a:defRPr sz="2400">
                <a:solidFill>
                  <a:schemeClr val="tx1"/>
                </a:solidFill>
                <a:latin typeface="Arial" charset="0"/>
                <a:ea typeface="MS PGothic" charset="-128"/>
                <a:cs typeface="MS PGothic" charset="-128"/>
                <a:sym typeface="Arial" charset="0"/>
              </a:defRPr>
            </a:lvl4pPr>
            <a:lvl5pPr eaLnBrk="0" hangingPunct="0">
              <a:defRPr sz="2400">
                <a:solidFill>
                  <a:schemeClr val="tx1"/>
                </a:solidFill>
                <a:latin typeface="Arial" charset="0"/>
                <a:ea typeface="MS PGothic" charset="-128"/>
                <a:cs typeface="MS PGothic" charset="-128"/>
                <a:sym typeface="Arial" charset="0"/>
              </a:defRPr>
            </a:lvl5pPr>
            <a:lvl6pPr marL="4572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6pPr>
            <a:lvl7pPr marL="9144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7pPr>
            <a:lvl8pPr marL="13716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8pPr>
            <a:lvl9pPr marL="18288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9pPr>
          </a:lstStyle>
          <a:p>
            <a:pPr eaLnBrk="1" hangingPunct="1"/>
            <a:r>
              <a:rPr lang="en-US" altLang="en-US" sz="2000" dirty="0">
                <a:solidFill>
                  <a:schemeClr val="bg1"/>
                </a:solidFill>
                <a:ea typeface="ＭＳ Ｐゴシック" charset="-128"/>
              </a:rPr>
              <a:t>Android Fight Sheet</a:t>
            </a:r>
          </a:p>
        </p:txBody>
      </p:sp>
    </p:spTree>
    <p:extLst>
      <p:ext uri="{BB962C8B-B14F-4D97-AF65-F5344CB8AC3E}">
        <p14:creationId xmlns:p14="http://schemas.microsoft.com/office/powerpoint/2010/main" val="29875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97FCA387-77F1-47AC-85EE-D65E25E7C8F8}"/>
              </a:ext>
            </a:extLst>
          </p:cNvPr>
          <p:cNvSpPr/>
          <p:nvPr/>
        </p:nvSpPr>
        <p:spPr>
          <a:xfrm>
            <a:off x="-1" y="12700"/>
            <a:ext cx="7743725" cy="6858000"/>
          </a:xfrm>
          <a:prstGeom prst="rect">
            <a:avLst/>
          </a:prstGeom>
          <a:gradFill flip="none" rotWithShape="1">
            <a:gsLst>
              <a:gs pos="50000">
                <a:srgbClr val="00C9FF"/>
              </a:gs>
              <a:gs pos="0">
                <a:srgbClr val="00FFFF"/>
              </a:gs>
              <a:gs pos="100000">
                <a:srgbClr val="0099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AutoShape 4">
            <a:extLst>
              <a:ext uri="{FF2B5EF4-FFF2-40B4-BE49-F238E27FC236}">
                <a16:creationId xmlns:a16="http://schemas.microsoft.com/office/drawing/2014/main" xmlns="" id="{AAAFA79D-0CD4-4ED4-841D-71409F0CB991}"/>
              </a:ext>
            </a:extLst>
          </p:cNvPr>
          <p:cNvSpPr>
            <a:spLocks noChangeAspect="1" noChangeArrowheads="1"/>
          </p:cNvSpPr>
          <p:nvPr/>
        </p:nvSpPr>
        <p:spPr bwMode="auto">
          <a:xfrm flipH="1">
            <a:off x="679650" y="2785526"/>
            <a:ext cx="7064074" cy="4091723"/>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sp>
        <p:nvSpPr>
          <p:cNvPr id="18" name="Title 1"/>
          <p:cNvSpPr txBox="1">
            <a:spLocks/>
          </p:cNvSpPr>
          <p:nvPr/>
        </p:nvSpPr>
        <p:spPr bwMode="auto">
          <a:xfrm>
            <a:off x="563898" y="698988"/>
            <a:ext cx="5836902" cy="507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Arial" charset="0"/>
                <a:ea typeface="MS PGothic" charset="-128"/>
                <a:cs typeface="MS PGothic" charset="-128"/>
                <a:sym typeface="Arial" charset="0"/>
              </a:defRPr>
            </a:lvl1pPr>
            <a:lvl2pPr marL="37931725" indent="-37474525" eaLnBrk="0" hangingPunct="0">
              <a:defRPr sz="2400">
                <a:solidFill>
                  <a:schemeClr val="tx1"/>
                </a:solidFill>
                <a:latin typeface="Arial" charset="0"/>
                <a:ea typeface="MS PGothic" charset="-128"/>
                <a:cs typeface="MS PGothic" charset="-128"/>
                <a:sym typeface="Arial" charset="0"/>
              </a:defRPr>
            </a:lvl2pPr>
            <a:lvl3pPr eaLnBrk="0" hangingPunct="0">
              <a:defRPr sz="2400">
                <a:solidFill>
                  <a:schemeClr val="tx1"/>
                </a:solidFill>
                <a:latin typeface="Arial" charset="0"/>
                <a:ea typeface="MS PGothic" charset="-128"/>
                <a:cs typeface="MS PGothic" charset="-128"/>
                <a:sym typeface="Arial" charset="0"/>
              </a:defRPr>
            </a:lvl3pPr>
            <a:lvl4pPr eaLnBrk="0" hangingPunct="0">
              <a:defRPr sz="2400">
                <a:solidFill>
                  <a:schemeClr val="tx1"/>
                </a:solidFill>
                <a:latin typeface="Arial" charset="0"/>
                <a:ea typeface="MS PGothic" charset="-128"/>
                <a:cs typeface="MS PGothic" charset="-128"/>
                <a:sym typeface="Arial" charset="0"/>
              </a:defRPr>
            </a:lvl4pPr>
            <a:lvl5pPr eaLnBrk="0" hangingPunct="0">
              <a:defRPr sz="2400">
                <a:solidFill>
                  <a:schemeClr val="tx1"/>
                </a:solidFill>
                <a:latin typeface="Arial" charset="0"/>
                <a:ea typeface="MS PGothic" charset="-128"/>
                <a:cs typeface="MS PGothic" charset="-128"/>
                <a:sym typeface="Arial" charset="0"/>
              </a:defRPr>
            </a:lvl5pPr>
            <a:lvl6pPr marL="4572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6pPr>
            <a:lvl7pPr marL="9144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7pPr>
            <a:lvl8pPr marL="13716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8pPr>
            <a:lvl9pPr marL="18288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9pPr>
          </a:lstStyle>
          <a:p>
            <a:pPr eaLnBrk="1" hangingPunct="1"/>
            <a:r>
              <a:rPr lang="en-US" altLang="en-US" sz="4000" dirty="0">
                <a:ea typeface="ＭＳ Ｐゴシック" charset="-128"/>
              </a:rPr>
              <a:t>Panasonic FZ-B2</a:t>
            </a:r>
          </a:p>
        </p:txBody>
      </p:sp>
      <p:sp>
        <p:nvSpPr>
          <p:cNvPr id="32" name="TextBox 18"/>
          <p:cNvSpPr txBox="1">
            <a:spLocks noChangeArrowheads="1"/>
          </p:cNvSpPr>
          <p:nvPr/>
        </p:nvSpPr>
        <p:spPr bwMode="auto">
          <a:xfrm>
            <a:off x="2213811" y="1397154"/>
            <a:ext cx="6209564" cy="4368026"/>
          </a:xfrm>
          <a:prstGeom prst="rect">
            <a:avLst/>
          </a:prstGeom>
          <a:solidFill>
            <a:schemeClr val="tx1"/>
          </a:solidFill>
          <a:ln>
            <a:noFill/>
          </a:ln>
        </p:spPr>
        <p:txBody>
          <a:bodyPr lIns="274320" tIns="91440" anchor="t" anchorCtr="0"/>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173038" indent="-163513">
              <a:spcAft>
                <a:spcPts val="600"/>
              </a:spcAft>
              <a:buFont typeface="Arial" charset="0"/>
              <a:buChar char="•"/>
            </a:pPr>
            <a:r>
              <a:rPr lang="en-US" sz="1050" dirty="0">
                <a:solidFill>
                  <a:schemeClr val="bg1"/>
                </a:solidFill>
              </a:rPr>
              <a:t>About 40% thicker and a little heavier</a:t>
            </a:r>
          </a:p>
          <a:p>
            <a:pPr marL="173038" indent="-163513">
              <a:spcAft>
                <a:spcPts val="600"/>
              </a:spcAft>
              <a:buFont typeface="Arial" charset="0"/>
              <a:buChar char="•"/>
            </a:pPr>
            <a:r>
              <a:rPr lang="en-US" sz="1050" dirty="0">
                <a:solidFill>
                  <a:schemeClr val="bg1"/>
                </a:solidFill>
              </a:rPr>
              <a:t>Fewer connectors: no rugged connectors for vehicle mount, i.e. forklifts</a:t>
            </a:r>
          </a:p>
          <a:p>
            <a:pPr marL="173038" indent="-163513">
              <a:spcAft>
                <a:spcPts val="600"/>
              </a:spcAft>
              <a:buFont typeface="Arial" charset="0"/>
              <a:buChar char="•"/>
            </a:pPr>
            <a:r>
              <a:rPr lang="en-US" sz="1050" dirty="0">
                <a:solidFill>
                  <a:schemeClr val="bg1"/>
                </a:solidFill>
              </a:rPr>
              <a:t>Older OS with no future support: Android 6.0.1 Marshmallow vs. Android 8.1 Oreo with support for P, Q and R</a:t>
            </a:r>
          </a:p>
          <a:p>
            <a:pPr marL="173038" indent="-163513">
              <a:spcAft>
                <a:spcPts val="600"/>
              </a:spcAft>
              <a:buFont typeface="Arial" charset="0"/>
              <a:buChar char="•"/>
            </a:pPr>
            <a:r>
              <a:rPr lang="en-US" sz="1050" dirty="0">
                <a:solidFill>
                  <a:schemeClr val="bg1"/>
                </a:solidFill>
              </a:rPr>
              <a:t>Slower processor: 1.92 GHz quad-core vs. 2.2 GHz octo-core</a:t>
            </a:r>
          </a:p>
          <a:p>
            <a:pPr marL="173038" indent="-163513">
              <a:spcAft>
                <a:spcPts val="600"/>
              </a:spcAft>
              <a:buFont typeface="Arial" charset="0"/>
              <a:buChar char="•"/>
            </a:pPr>
            <a:r>
              <a:rPr lang="en-US" sz="1050" dirty="0">
                <a:solidFill>
                  <a:schemeClr val="bg1"/>
                </a:solidFill>
              </a:rPr>
              <a:t>Half the RAM: 2GB vs 4 GB</a:t>
            </a:r>
          </a:p>
          <a:p>
            <a:pPr marL="173038" indent="-163513">
              <a:spcAft>
                <a:spcPts val="600"/>
              </a:spcAft>
              <a:buFont typeface="Arial" charset="0"/>
              <a:buChar char="•"/>
            </a:pPr>
            <a:r>
              <a:rPr lang="en-US" sz="1050" dirty="0">
                <a:solidFill>
                  <a:schemeClr val="bg1"/>
                </a:solidFill>
              </a:rPr>
              <a:t>No equivalent to Expansion Back to add new features, such as a second battery</a:t>
            </a:r>
          </a:p>
          <a:p>
            <a:pPr marL="173038" indent="-163513">
              <a:spcAft>
                <a:spcPts val="600"/>
              </a:spcAft>
              <a:buFont typeface="Arial" charset="0"/>
              <a:buChar char="•"/>
            </a:pPr>
            <a:r>
              <a:rPr lang="en-US" sz="1050" dirty="0">
                <a:solidFill>
                  <a:schemeClr val="bg1"/>
                </a:solidFill>
              </a:rPr>
              <a:t>No USB-C port for limited extended data storage: 32GB vs 256GB; no user accessible 2 TB Micro SDXC card</a:t>
            </a:r>
          </a:p>
          <a:p>
            <a:pPr marL="173038" indent="-163513">
              <a:spcAft>
                <a:spcPts val="600"/>
              </a:spcAft>
              <a:buFont typeface="Arial" charset="0"/>
              <a:buChar char="•"/>
            </a:pPr>
            <a:r>
              <a:rPr lang="en-US" sz="1050" dirty="0">
                <a:solidFill>
                  <a:schemeClr val="bg1"/>
                </a:solidFill>
              </a:rPr>
              <a:t>Inferior WiFi — no WorryFree WiFi or 2x2 MU-MIMO</a:t>
            </a:r>
          </a:p>
          <a:p>
            <a:pPr marL="173038" indent="-163513">
              <a:spcAft>
                <a:spcPts val="600"/>
              </a:spcAft>
              <a:buFont typeface="Arial" charset="0"/>
              <a:buChar char="•"/>
            </a:pPr>
            <a:r>
              <a:rPr lang="en-US" sz="1050" dirty="0">
                <a:solidFill>
                  <a:schemeClr val="bg1"/>
                </a:solidFill>
              </a:rPr>
              <a:t>Inferior Bluetooth — V4.2 with EDR vs. V5.0 + 2.1+EDR</a:t>
            </a:r>
          </a:p>
          <a:p>
            <a:pPr marL="173038" indent="-163513">
              <a:spcAft>
                <a:spcPts val="600"/>
              </a:spcAft>
              <a:buFont typeface="Arial" charset="0"/>
              <a:buChar char="•"/>
            </a:pPr>
            <a:r>
              <a:rPr lang="en-US" sz="1050" dirty="0">
                <a:solidFill>
                  <a:schemeClr val="bg1"/>
                </a:solidFill>
              </a:rPr>
              <a:t>No perpetual power – no hot-swappable user-removable/replaceable second auxiliary battery; no on-site replaceable main internal battery</a:t>
            </a:r>
          </a:p>
          <a:p>
            <a:pPr marL="173038" indent="-163513">
              <a:spcAft>
                <a:spcPts val="600"/>
              </a:spcAft>
              <a:buFont typeface="Arial" charset="0"/>
              <a:buChar char="•"/>
            </a:pPr>
            <a:r>
              <a:rPr lang="en-US" sz="1050" dirty="0">
                <a:solidFill>
                  <a:schemeClr val="bg1"/>
                </a:solidFill>
              </a:rPr>
              <a:t>Lower capacity standard battery: 3220 mAh vs. 6440 mAh</a:t>
            </a:r>
          </a:p>
          <a:p>
            <a:pPr marL="173038" indent="-163513">
              <a:spcAft>
                <a:spcPts val="600"/>
              </a:spcAft>
              <a:buFont typeface="Arial" charset="0"/>
              <a:buChar char="•"/>
            </a:pPr>
            <a:r>
              <a:rPr lang="en-US" sz="1050" dirty="0">
                <a:solidFill>
                  <a:schemeClr val="bg1"/>
                </a:solidFill>
              </a:rPr>
              <a:t>Inferior cameras: Rear — 8 MP vs. 13 MP; Front —  720p webcam vs. 5 MP</a:t>
            </a:r>
          </a:p>
          <a:p>
            <a:pPr marL="173038" indent="-163513">
              <a:spcAft>
                <a:spcPts val="600"/>
              </a:spcAft>
              <a:buFont typeface="Arial" charset="0"/>
              <a:buChar char="•"/>
            </a:pPr>
            <a:r>
              <a:rPr lang="en-US" sz="1050" dirty="0">
                <a:solidFill>
                  <a:schemeClr val="bg1"/>
                </a:solidFill>
              </a:rPr>
              <a:t>Inferior maximum drop spec —  no optional rugged frame to provide 5.9 ft./1.8 m drop spec</a:t>
            </a:r>
          </a:p>
          <a:p>
            <a:pPr marL="173038" indent="-163513">
              <a:spcAft>
                <a:spcPts val="600"/>
              </a:spcAft>
              <a:buFont typeface="Arial" charset="0"/>
              <a:buChar char="•"/>
            </a:pPr>
            <a:r>
              <a:rPr lang="en-US" sz="1050" dirty="0">
                <a:solidFill>
                  <a:schemeClr val="bg1"/>
                </a:solidFill>
              </a:rPr>
              <a:t>Display weaknesses: Smaller (7 in. vs 8.4 in.); lower resolution (1280x800 vs 2560x1600); </a:t>
            </a:r>
            <a:br>
              <a:rPr lang="en-US" sz="1050" dirty="0">
                <a:solidFill>
                  <a:schemeClr val="bg1"/>
                </a:solidFill>
              </a:rPr>
            </a:br>
            <a:r>
              <a:rPr lang="en-US" sz="1050" dirty="0">
                <a:solidFill>
                  <a:schemeClr val="bg1"/>
                </a:solidFill>
              </a:rPr>
              <a:t>500 vs 720 nit; no Corning Gorilla Glass</a:t>
            </a:r>
          </a:p>
          <a:p>
            <a:pPr marL="173038" indent="-163513">
              <a:spcAft>
                <a:spcPts val="600"/>
              </a:spcAft>
              <a:buFont typeface="Arial" charset="0"/>
              <a:buChar char="•"/>
            </a:pPr>
            <a:r>
              <a:rPr lang="en-US" sz="1050" dirty="0">
                <a:solidFill>
                  <a:schemeClr val="bg1"/>
                </a:solidFill>
              </a:rPr>
              <a:t>No Mobility DNA equivalent</a:t>
            </a:r>
          </a:p>
          <a:p>
            <a:pPr marL="173038" indent="-163513">
              <a:spcAft>
                <a:spcPts val="600"/>
              </a:spcAft>
              <a:buFont typeface="Arial" charset="0"/>
              <a:buChar char="•"/>
            </a:pPr>
            <a:endParaRPr lang="en-US" sz="1050" dirty="0">
              <a:solidFill>
                <a:schemeClr val="bg1"/>
              </a:solidFill>
            </a:endParaRPr>
          </a:p>
          <a:p>
            <a:pPr marL="173038" indent="-163513">
              <a:spcAft>
                <a:spcPts val="600"/>
              </a:spcAft>
              <a:buFont typeface="Arial" charset="0"/>
              <a:buChar char="•"/>
            </a:pPr>
            <a:endParaRPr lang="en-US" sz="1050" dirty="0">
              <a:solidFill>
                <a:schemeClr val="bg1"/>
              </a:solidFill>
            </a:endParaRPr>
          </a:p>
          <a:p>
            <a:pPr marL="173038" indent="-163513">
              <a:spcAft>
                <a:spcPts val="600"/>
              </a:spcAft>
              <a:buFont typeface="Arial" charset="0"/>
              <a:buChar char="•"/>
            </a:pPr>
            <a:endParaRPr lang="en-US" sz="1050" dirty="0">
              <a:solidFill>
                <a:schemeClr val="bg1"/>
              </a:solidFill>
            </a:endParaRPr>
          </a:p>
        </p:txBody>
      </p:sp>
      <p:sp>
        <p:nvSpPr>
          <p:cNvPr id="31" name="TextBox 18"/>
          <p:cNvSpPr txBox="1">
            <a:spLocks noChangeArrowheads="1"/>
          </p:cNvSpPr>
          <p:nvPr/>
        </p:nvSpPr>
        <p:spPr bwMode="auto">
          <a:xfrm>
            <a:off x="683861" y="1397154"/>
            <a:ext cx="1529950" cy="4368025"/>
          </a:xfrm>
          <a:prstGeom prst="rect">
            <a:avLst/>
          </a:prstGeom>
          <a:solidFill>
            <a:srgbClr val="00A7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0" algn="ctr" eaLnBrk="1" hangingPunct="1">
              <a:spcBef>
                <a:spcPct val="20000"/>
              </a:spcBef>
            </a:pPr>
            <a:r>
              <a:rPr lang="en-US" sz="1400" b="1" cap="all" dirty="0">
                <a:solidFill>
                  <a:schemeClr val="bg1"/>
                </a:solidFill>
                <a:cs typeface="Arial" pitchFamily="34" charset="0"/>
              </a:rPr>
              <a:t>KEY Weaknesses</a:t>
            </a:r>
          </a:p>
        </p:txBody>
      </p:sp>
      <p:sp>
        <p:nvSpPr>
          <p:cNvPr id="30" name="TextBox 18"/>
          <p:cNvSpPr txBox="1">
            <a:spLocks noChangeArrowheads="1"/>
          </p:cNvSpPr>
          <p:nvPr/>
        </p:nvSpPr>
        <p:spPr bwMode="auto">
          <a:xfrm>
            <a:off x="2213810" y="5809782"/>
            <a:ext cx="6209565" cy="769436"/>
          </a:xfrm>
          <a:prstGeom prst="rect">
            <a:avLst/>
          </a:prstGeom>
          <a:solidFill>
            <a:schemeClr val="tx1"/>
          </a:solidFill>
          <a:ln>
            <a:noFill/>
          </a:ln>
        </p:spPr>
        <p:txBody>
          <a:bodyPr lIns="274320" tIns="91440" anchor="t" anchorCtr="0"/>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173038" indent="-163513">
              <a:spcAft>
                <a:spcPts val="600"/>
              </a:spcAft>
              <a:buFont typeface="Arial" charset="0"/>
              <a:buChar char="•"/>
            </a:pPr>
            <a:r>
              <a:rPr lang="en-US" sz="1050" dirty="0">
                <a:solidFill>
                  <a:schemeClr val="bg1"/>
                </a:solidFill>
              </a:rPr>
              <a:t>Battery: optional extended 7100 mAh battery; bridge battery for battery swaps</a:t>
            </a:r>
          </a:p>
          <a:p>
            <a:pPr marL="173038" indent="-163513">
              <a:spcAft>
                <a:spcPts val="600"/>
              </a:spcAft>
              <a:buFont typeface="Arial" charset="0"/>
              <a:buChar char="•"/>
            </a:pPr>
            <a:r>
              <a:rPr lang="en-US" sz="1050" dirty="0">
                <a:solidFill>
                  <a:schemeClr val="bg1"/>
                </a:solidFill>
              </a:rPr>
              <a:t>More rugged: Higher standard drop spec (5 ft./1.5m vs 3.3 ft./1m); has tumble spec; </a:t>
            </a:r>
            <a:br>
              <a:rPr lang="en-US" sz="1050" dirty="0">
                <a:solidFill>
                  <a:schemeClr val="bg1"/>
                </a:solidFill>
              </a:rPr>
            </a:br>
            <a:r>
              <a:rPr lang="en-US" sz="1050" dirty="0">
                <a:solidFill>
                  <a:schemeClr val="bg1"/>
                </a:solidFill>
              </a:rPr>
              <a:t>higher IP67 sealing</a:t>
            </a:r>
            <a:endParaRPr lang="en-US" sz="1400" dirty="0">
              <a:solidFill>
                <a:schemeClr val="bg1"/>
              </a:solidFill>
            </a:endParaRPr>
          </a:p>
        </p:txBody>
      </p:sp>
      <p:sp>
        <p:nvSpPr>
          <p:cNvPr id="7" name="AutoShape 2" descr="mage result for brother rj2150"/>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TextBox 18"/>
          <p:cNvSpPr txBox="1">
            <a:spLocks noChangeArrowheads="1"/>
          </p:cNvSpPr>
          <p:nvPr/>
        </p:nvSpPr>
        <p:spPr bwMode="auto">
          <a:xfrm>
            <a:off x="683861" y="5809782"/>
            <a:ext cx="1529950" cy="769436"/>
          </a:xfrm>
          <a:prstGeom prst="rect">
            <a:avLst/>
          </a:prstGeom>
          <a:solidFill>
            <a:srgbClr val="00A7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0" algn="ctr" eaLnBrk="1" hangingPunct="1">
              <a:spcBef>
                <a:spcPct val="20000"/>
              </a:spcBef>
            </a:pPr>
            <a:r>
              <a:rPr lang="en-US" sz="1400" b="1" cap="all" dirty="0">
                <a:solidFill>
                  <a:schemeClr val="bg1"/>
                </a:solidFill>
                <a:cs typeface="Arial" pitchFamily="34" charset="0"/>
              </a:rPr>
              <a:t>KEY strengths</a:t>
            </a:r>
          </a:p>
        </p:txBody>
      </p:sp>
      <p:sp>
        <p:nvSpPr>
          <p:cNvPr id="26" name="Slide Number Placeholder 4"/>
          <p:cNvSpPr txBox="1">
            <a:spLocks/>
          </p:cNvSpPr>
          <p:nvPr/>
        </p:nvSpPr>
        <p:spPr bwMode="auto">
          <a:xfrm>
            <a:off x="11814739" y="6486526"/>
            <a:ext cx="352333" cy="3651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D70CBAD3-AE29-444B-96BF-2A1E4A9E3329}" type="slidenum">
              <a:rPr lang="en-US" altLang="en-US" sz="800" smtClean="0">
                <a:solidFill>
                  <a:schemeClr val="tx2"/>
                </a:solidFill>
                <a:ea typeface="Avenir Roman" charset="0"/>
                <a:cs typeface="Avenir Roman" charset="0"/>
              </a:rPr>
              <a:pPr algn="ctr" eaLnBrk="1" hangingPunct="1"/>
              <a:t>15</a:t>
            </a:fld>
            <a:endParaRPr lang="en-US" altLang="en-US" sz="800" dirty="0">
              <a:solidFill>
                <a:schemeClr val="tx2"/>
              </a:solidFill>
              <a:ea typeface="Avenir Roman" charset="0"/>
              <a:cs typeface="Avenir Roman" charset="0"/>
            </a:endParaRPr>
          </a:p>
        </p:txBody>
      </p:sp>
      <p:pic>
        <p:nvPicPr>
          <p:cNvPr id="19" name="Picture 18" descr="1-Panasonic FZ-B2.jpg"/>
          <p:cNvPicPr>
            <a:picLocks noChangeAspect="1"/>
          </p:cNvPicPr>
          <p:nvPr/>
        </p:nvPicPr>
        <p:blipFill>
          <a:blip r:embed="rId3"/>
          <a:stretch>
            <a:fillRect/>
          </a:stretch>
        </p:blipFill>
        <p:spPr>
          <a:xfrm>
            <a:off x="8753707" y="2130092"/>
            <a:ext cx="3061032" cy="2325433"/>
          </a:xfrm>
          <a:prstGeom prst="rect">
            <a:avLst/>
          </a:prstGeom>
        </p:spPr>
      </p:pic>
      <p:sp>
        <p:nvSpPr>
          <p:cNvPr id="14" name="Title 1"/>
          <p:cNvSpPr txBox="1">
            <a:spLocks/>
          </p:cNvSpPr>
          <p:nvPr/>
        </p:nvSpPr>
        <p:spPr bwMode="auto">
          <a:xfrm>
            <a:off x="681390" y="314260"/>
            <a:ext cx="2442810" cy="41930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Arial" charset="0"/>
                <a:ea typeface="MS PGothic" charset="-128"/>
                <a:cs typeface="MS PGothic" charset="-128"/>
                <a:sym typeface="Arial" charset="0"/>
              </a:defRPr>
            </a:lvl1pPr>
            <a:lvl2pPr marL="37931725" indent="-37474525" eaLnBrk="0" hangingPunct="0">
              <a:defRPr sz="2400">
                <a:solidFill>
                  <a:schemeClr val="tx1"/>
                </a:solidFill>
                <a:latin typeface="Arial" charset="0"/>
                <a:ea typeface="MS PGothic" charset="-128"/>
                <a:cs typeface="MS PGothic" charset="-128"/>
                <a:sym typeface="Arial" charset="0"/>
              </a:defRPr>
            </a:lvl2pPr>
            <a:lvl3pPr eaLnBrk="0" hangingPunct="0">
              <a:defRPr sz="2400">
                <a:solidFill>
                  <a:schemeClr val="tx1"/>
                </a:solidFill>
                <a:latin typeface="Arial" charset="0"/>
                <a:ea typeface="MS PGothic" charset="-128"/>
                <a:cs typeface="MS PGothic" charset="-128"/>
                <a:sym typeface="Arial" charset="0"/>
              </a:defRPr>
            </a:lvl3pPr>
            <a:lvl4pPr eaLnBrk="0" hangingPunct="0">
              <a:defRPr sz="2400">
                <a:solidFill>
                  <a:schemeClr val="tx1"/>
                </a:solidFill>
                <a:latin typeface="Arial" charset="0"/>
                <a:ea typeface="MS PGothic" charset="-128"/>
                <a:cs typeface="MS PGothic" charset="-128"/>
                <a:sym typeface="Arial" charset="0"/>
              </a:defRPr>
            </a:lvl4pPr>
            <a:lvl5pPr eaLnBrk="0" hangingPunct="0">
              <a:defRPr sz="2400">
                <a:solidFill>
                  <a:schemeClr val="tx1"/>
                </a:solidFill>
                <a:latin typeface="Arial" charset="0"/>
                <a:ea typeface="MS PGothic" charset="-128"/>
                <a:cs typeface="MS PGothic" charset="-128"/>
                <a:sym typeface="Arial" charset="0"/>
              </a:defRPr>
            </a:lvl5pPr>
            <a:lvl6pPr marL="4572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6pPr>
            <a:lvl7pPr marL="9144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7pPr>
            <a:lvl8pPr marL="13716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8pPr>
            <a:lvl9pPr marL="18288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9pPr>
          </a:lstStyle>
          <a:p>
            <a:pPr eaLnBrk="1" hangingPunct="1"/>
            <a:r>
              <a:rPr lang="en-US" altLang="en-US" sz="2000" dirty="0">
                <a:solidFill>
                  <a:schemeClr val="bg1"/>
                </a:solidFill>
                <a:ea typeface="ＭＳ Ｐゴシック" charset="-128"/>
              </a:rPr>
              <a:t>Android Fight Sheet</a:t>
            </a:r>
          </a:p>
        </p:txBody>
      </p:sp>
    </p:spTree>
    <p:extLst>
      <p:ext uri="{BB962C8B-B14F-4D97-AF65-F5344CB8AC3E}">
        <p14:creationId xmlns:p14="http://schemas.microsoft.com/office/powerpoint/2010/main" val="1239384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7736352" y="538072"/>
            <a:ext cx="4537033" cy="4222263"/>
          </a:xfrm>
          <a:prstGeom prst="rect">
            <a:avLst/>
          </a:prstGeom>
        </p:spPr>
      </p:pic>
      <p:sp>
        <p:nvSpPr>
          <p:cNvPr id="15" name="Rectangle 14">
            <a:extLst>
              <a:ext uri="{FF2B5EF4-FFF2-40B4-BE49-F238E27FC236}">
                <a16:creationId xmlns:a16="http://schemas.microsoft.com/office/drawing/2014/main" xmlns="" id="{97FCA387-77F1-47AC-85EE-D65E25E7C8F8}"/>
              </a:ext>
            </a:extLst>
          </p:cNvPr>
          <p:cNvSpPr/>
          <p:nvPr/>
        </p:nvSpPr>
        <p:spPr>
          <a:xfrm>
            <a:off x="-1" y="12700"/>
            <a:ext cx="7747505" cy="6858000"/>
          </a:xfrm>
          <a:prstGeom prst="rect">
            <a:avLst/>
          </a:prstGeom>
          <a:gradFill flip="none" rotWithShape="1">
            <a:gsLst>
              <a:gs pos="50000">
                <a:srgbClr val="00C9FF"/>
              </a:gs>
              <a:gs pos="0">
                <a:srgbClr val="00FFFF"/>
              </a:gs>
              <a:gs pos="100000">
                <a:srgbClr val="0099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AutoShape 4">
            <a:extLst>
              <a:ext uri="{FF2B5EF4-FFF2-40B4-BE49-F238E27FC236}">
                <a16:creationId xmlns:a16="http://schemas.microsoft.com/office/drawing/2014/main" xmlns="" id="{AAAFA79D-0CD4-4ED4-841D-71409F0CB991}"/>
              </a:ext>
            </a:extLst>
          </p:cNvPr>
          <p:cNvSpPr>
            <a:spLocks noChangeAspect="1" noChangeArrowheads="1"/>
          </p:cNvSpPr>
          <p:nvPr/>
        </p:nvSpPr>
        <p:spPr bwMode="auto">
          <a:xfrm flipH="1">
            <a:off x="679650" y="2785526"/>
            <a:ext cx="7064074" cy="4091723"/>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sp>
        <p:nvSpPr>
          <p:cNvPr id="18" name="Title 1"/>
          <p:cNvSpPr txBox="1">
            <a:spLocks/>
          </p:cNvSpPr>
          <p:nvPr/>
        </p:nvSpPr>
        <p:spPr bwMode="auto">
          <a:xfrm>
            <a:off x="563898" y="754908"/>
            <a:ext cx="5836902" cy="507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Arial" charset="0"/>
                <a:ea typeface="MS PGothic" charset="-128"/>
                <a:cs typeface="MS PGothic" charset="-128"/>
                <a:sym typeface="Arial" charset="0"/>
              </a:defRPr>
            </a:lvl1pPr>
            <a:lvl2pPr marL="37931725" indent="-37474525" eaLnBrk="0" hangingPunct="0">
              <a:defRPr sz="2400">
                <a:solidFill>
                  <a:schemeClr val="tx1"/>
                </a:solidFill>
                <a:latin typeface="Arial" charset="0"/>
                <a:ea typeface="MS PGothic" charset="-128"/>
                <a:cs typeface="MS PGothic" charset="-128"/>
                <a:sym typeface="Arial" charset="0"/>
              </a:defRPr>
            </a:lvl2pPr>
            <a:lvl3pPr eaLnBrk="0" hangingPunct="0">
              <a:defRPr sz="2400">
                <a:solidFill>
                  <a:schemeClr val="tx1"/>
                </a:solidFill>
                <a:latin typeface="Arial" charset="0"/>
                <a:ea typeface="MS PGothic" charset="-128"/>
                <a:cs typeface="MS PGothic" charset="-128"/>
                <a:sym typeface="Arial" charset="0"/>
              </a:defRPr>
            </a:lvl3pPr>
            <a:lvl4pPr eaLnBrk="0" hangingPunct="0">
              <a:defRPr sz="2400">
                <a:solidFill>
                  <a:schemeClr val="tx1"/>
                </a:solidFill>
                <a:latin typeface="Arial" charset="0"/>
                <a:ea typeface="MS PGothic" charset="-128"/>
                <a:cs typeface="MS PGothic" charset="-128"/>
                <a:sym typeface="Arial" charset="0"/>
              </a:defRPr>
            </a:lvl4pPr>
            <a:lvl5pPr eaLnBrk="0" hangingPunct="0">
              <a:defRPr sz="2400">
                <a:solidFill>
                  <a:schemeClr val="tx1"/>
                </a:solidFill>
                <a:latin typeface="Arial" charset="0"/>
                <a:ea typeface="MS PGothic" charset="-128"/>
                <a:cs typeface="MS PGothic" charset="-128"/>
                <a:sym typeface="Arial" charset="0"/>
              </a:defRPr>
            </a:lvl5pPr>
            <a:lvl6pPr marL="4572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6pPr>
            <a:lvl7pPr marL="9144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7pPr>
            <a:lvl8pPr marL="13716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8pPr>
            <a:lvl9pPr marL="18288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9pPr>
          </a:lstStyle>
          <a:p>
            <a:pPr eaLnBrk="1" hangingPunct="1"/>
            <a:r>
              <a:rPr lang="en-US" altLang="en-US" sz="4000" dirty="0">
                <a:ea typeface="ＭＳ Ｐゴシック" charset="-128"/>
              </a:rPr>
              <a:t>Panasonic FZ-L1</a:t>
            </a:r>
          </a:p>
        </p:txBody>
      </p:sp>
      <p:sp>
        <p:nvSpPr>
          <p:cNvPr id="32" name="TextBox 18"/>
          <p:cNvSpPr txBox="1">
            <a:spLocks noChangeArrowheads="1"/>
          </p:cNvSpPr>
          <p:nvPr/>
        </p:nvSpPr>
        <p:spPr bwMode="auto">
          <a:xfrm>
            <a:off x="668500" y="2075772"/>
            <a:ext cx="7067854" cy="4191213"/>
          </a:xfrm>
          <a:prstGeom prst="rect">
            <a:avLst/>
          </a:prstGeom>
          <a:solidFill>
            <a:schemeClr val="tx1"/>
          </a:solidFill>
          <a:ln>
            <a:noFill/>
          </a:ln>
        </p:spPr>
        <p:txBody>
          <a:bodyPr lIns="274320" tIns="182880" anchor="t" anchorCtr="0"/>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173038" indent="-163513">
              <a:spcAft>
                <a:spcPts val="600"/>
              </a:spcAft>
              <a:buFont typeface="Arial" charset="0"/>
              <a:buChar char="•"/>
            </a:pPr>
            <a:r>
              <a:rPr lang="en-US" sz="1050" dirty="0">
                <a:solidFill>
                  <a:schemeClr val="bg1"/>
                </a:solidFill>
              </a:rPr>
              <a:t>Fewer connectors: no rugged connectors for vehicle mount, i.e. forklifts</a:t>
            </a:r>
          </a:p>
          <a:p>
            <a:pPr marL="173038" indent="-163513">
              <a:spcAft>
                <a:spcPts val="600"/>
              </a:spcAft>
              <a:buFont typeface="Arial" charset="0"/>
              <a:buChar char="•"/>
            </a:pPr>
            <a:r>
              <a:rPr lang="en-US" sz="1050" dirty="0">
                <a:solidFill>
                  <a:schemeClr val="bg1"/>
                </a:solidFill>
              </a:rPr>
              <a:t>No USB-C port for less external data storage; no user accessible 2 TB Micro SDXC card</a:t>
            </a:r>
          </a:p>
          <a:p>
            <a:pPr marL="173038" indent="-163513">
              <a:spcAft>
                <a:spcPts val="600"/>
              </a:spcAft>
              <a:buFont typeface="Arial" charset="0"/>
              <a:buChar char="•"/>
            </a:pPr>
            <a:r>
              <a:rPr lang="en-US" sz="1050" dirty="0">
                <a:solidFill>
                  <a:schemeClr val="bg1"/>
                </a:solidFill>
              </a:rPr>
              <a:t>No future OS support, unlike the ET51/ET56, which supports P, Q and R</a:t>
            </a:r>
          </a:p>
          <a:p>
            <a:pPr marL="173038" indent="-163513">
              <a:spcAft>
                <a:spcPts val="600"/>
              </a:spcAft>
              <a:buFont typeface="Arial" charset="0"/>
              <a:buChar char="•"/>
            </a:pPr>
            <a:r>
              <a:rPr lang="en-US" sz="1050" dirty="0">
                <a:solidFill>
                  <a:schemeClr val="bg1"/>
                </a:solidFill>
              </a:rPr>
              <a:t>Slower processor: 1.1 GHz quad-core vs. 2.2 GHz octo-core</a:t>
            </a:r>
          </a:p>
          <a:p>
            <a:pPr marL="173038" indent="-163513">
              <a:spcAft>
                <a:spcPts val="600"/>
              </a:spcAft>
              <a:buFont typeface="Arial" charset="0"/>
              <a:buChar char="•"/>
            </a:pPr>
            <a:r>
              <a:rPr lang="en-US" sz="1050" dirty="0">
                <a:solidFill>
                  <a:schemeClr val="bg1"/>
                </a:solidFill>
              </a:rPr>
              <a:t>Half the memory: 2GB/16GB vs 4GB/32GB</a:t>
            </a:r>
          </a:p>
          <a:p>
            <a:pPr marL="173038" indent="-163513">
              <a:spcAft>
                <a:spcPts val="600"/>
              </a:spcAft>
              <a:buFont typeface="Arial" charset="0"/>
              <a:buChar char="•"/>
            </a:pPr>
            <a:r>
              <a:rPr lang="en-US" sz="1050" dirty="0">
                <a:solidFill>
                  <a:schemeClr val="bg1"/>
                </a:solidFill>
              </a:rPr>
              <a:t>No equivalent to Expansion Back to add new features, such as a second battery</a:t>
            </a:r>
          </a:p>
          <a:p>
            <a:pPr marL="173038" indent="-163513">
              <a:spcAft>
                <a:spcPts val="600"/>
              </a:spcAft>
              <a:buFont typeface="Arial" charset="0"/>
              <a:buChar char="•"/>
            </a:pPr>
            <a:r>
              <a:rPr lang="en-US" sz="1050" dirty="0">
                <a:solidFill>
                  <a:schemeClr val="bg1"/>
                </a:solidFill>
              </a:rPr>
              <a:t>Inferior WiFi — no ‘ac’, no WorryFree WiFi, no 2x2 MU-MIMO</a:t>
            </a:r>
          </a:p>
          <a:p>
            <a:pPr marL="173038" indent="-163513">
              <a:spcAft>
                <a:spcPts val="600"/>
              </a:spcAft>
              <a:buFont typeface="Arial" charset="0"/>
              <a:buChar char="•"/>
            </a:pPr>
            <a:r>
              <a:rPr lang="en-US" sz="1050" dirty="0">
                <a:solidFill>
                  <a:schemeClr val="bg1"/>
                </a:solidFill>
              </a:rPr>
              <a:t>Inferior Bluetooth — V4.2 vs. V5.0 + 2.1+EDR</a:t>
            </a:r>
          </a:p>
          <a:p>
            <a:pPr marL="173038" indent="-163513">
              <a:spcAft>
                <a:spcPts val="600"/>
              </a:spcAft>
              <a:buFont typeface="Arial" charset="0"/>
              <a:buChar char="•"/>
            </a:pPr>
            <a:r>
              <a:rPr lang="en-US" sz="1050" dirty="0">
                <a:solidFill>
                  <a:schemeClr val="bg1"/>
                </a:solidFill>
              </a:rPr>
              <a:t>50% lower capacity battery — 3200 mAh vs 6440 mAh</a:t>
            </a:r>
          </a:p>
          <a:p>
            <a:pPr marL="173038" indent="-163513">
              <a:spcAft>
                <a:spcPts val="600"/>
              </a:spcAft>
              <a:buFont typeface="Arial" charset="0"/>
              <a:buChar char="•"/>
            </a:pPr>
            <a:r>
              <a:rPr lang="en-US" sz="1050" dirty="0">
                <a:solidFill>
                  <a:schemeClr val="bg1"/>
                </a:solidFill>
              </a:rPr>
              <a:t>No perpetual power – no hot-swappable user-removable/replaceable second auxiliary battery; no on-site replaceable main internal battery</a:t>
            </a:r>
          </a:p>
          <a:p>
            <a:pPr marL="173038" indent="-163513">
              <a:spcAft>
                <a:spcPts val="600"/>
              </a:spcAft>
              <a:buFont typeface="Arial" charset="0"/>
              <a:buChar char="•"/>
            </a:pPr>
            <a:r>
              <a:rPr lang="en-US" sz="1050" dirty="0">
                <a:solidFill>
                  <a:schemeClr val="bg1"/>
                </a:solidFill>
              </a:rPr>
              <a:t>Inferior barcode scanning: SE4710 vs. SE4750</a:t>
            </a:r>
          </a:p>
          <a:p>
            <a:pPr marL="173038" indent="-163513">
              <a:spcAft>
                <a:spcPts val="600"/>
              </a:spcAft>
              <a:buFont typeface="Arial" charset="0"/>
              <a:buChar char="•"/>
            </a:pPr>
            <a:r>
              <a:rPr lang="en-US" sz="1050" dirty="0">
                <a:solidFill>
                  <a:schemeClr val="bg1"/>
                </a:solidFill>
              </a:rPr>
              <a:t>Inferior cameras: Rear — 13 MP vs 8 MP; Front —  no front camera vs. 5 MP</a:t>
            </a:r>
          </a:p>
          <a:p>
            <a:pPr marL="173038" indent="-163513">
              <a:spcAft>
                <a:spcPts val="600"/>
              </a:spcAft>
              <a:buFont typeface="Arial" charset="0"/>
              <a:buChar char="•"/>
            </a:pPr>
            <a:r>
              <a:rPr lang="en-US" sz="1050" dirty="0">
                <a:solidFill>
                  <a:schemeClr val="bg1"/>
                </a:solidFill>
              </a:rPr>
              <a:t>Inferior maximum drop spec —  no optional rugged frame to provide 5.9 ft./1.8 m drop spec</a:t>
            </a:r>
          </a:p>
          <a:p>
            <a:pPr marL="173038" indent="-163513">
              <a:spcAft>
                <a:spcPts val="600"/>
              </a:spcAft>
              <a:buFont typeface="Arial" charset="0"/>
              <a:buChar char="•"/>
            </a:pPr>
            <a:r>
              <a:rPr lang="en-US" sz="1050" dirty="0">
                <a:solidFill>
                  <a:schemeClr val="bg1"/>
                </a:solidFill>
              </a:rPr>
              <a:t>Display weaknesses: Smaller (7 in. vs 8.4 in.); lower resolution (1280x800 vs 2560x1600), no nit rating for outdoor readability; no Corning Gorilla Glass</a:t>
            </a:r>
          </a:p>
          <a:p>
            <a:pPr marL="173038" indent="-163513">
              <a:spcAft>
                <a:spcPts val="600"/>
              </a:spcAft>
              <a:buFont typeface="Arial" charset="0"/>
              <a:buChar char="•"/>
            </a:pPr>
            <a:r>
              <a:rPr lang="en-US" sz="1050" dirty="0">
                <a:solidFill>
                  <a:schemeClr val="bg1"/>
                </a:solidFill>
              </a:rPr>
              <a:t>No Mobility DNA equivalent</a:t>
            </a:r>
          </a:p>
          <a:p>
            <a:pPr marL="173038" indent="-163513">
              <a:spcAft>
                <a:spcPts val="600"/>
              </a:spcAft>
              <a:buFont typeface="Arial" charset="0"/>
              <a:buChar char="•"/>
            </a:pPr>
            <a:endParaRPr lang="en-US" sz="1050" dirty="0">
              <a:solidFill>
                <a:schemeClr val="bg1"/>
              </a:solidFill>
            </a:endParaRPr>
          </a:p>
          <a:p>
            <a:pPr marL="173038" indent="-163513">
              <a:spcAft>
                <a:spcPts val="600"/>
              </a:spcAft>
              <a:buFont typeface="Arial" charset="0"/>
              <a:buChar char="•"/>
            </a:pPr>
            <a:endParaRPr lang="en-US" sz="1050" dirty="0">
              <a:solidFill>
                <a:schemeClr val="bg1"/>
              </a:solidFill>
            </a:endParaRPr>
          </a:p>
        </p:txBody>
      </p:sp>
      <p:sp>
        <p:nvSpPr>
          <p:cNvPr id="30" name="TextBox 18"/>
          <p:cNvSpPr txBox="1">
            <a:spLocks noChangeArrowheads="1"/>
          </p:cNvSpPr>
          <p:nvPr/>
        </p:nvSpPr>
        <p:spPr bwMode="auto">
          <a:xfrm>
            <a:off x="7736352" y="4851770"/>
            <a:ext cx="4452473" cy="1413682"/>
          </a:xfrm>
          <a:prstGeom prst="rect">
            <a:avLst/>
          </a:prstGeom>
          <a:solidFill>
            <a:schemeClr val="tx1"/>
          </a:solidFill>
          <a:ln>
            <a:noFill/>
          </a:ln>
        </p:spPr>
        <p:txBody>
          <a:bodyPr lIns="274320" tIns="274320" rIns="182880" anchor="t" anchorCtr="0"/>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173038" indent="-163513">
              <a:spcAft>
                <a:spcPts val="600"/>
              </a:spcAft>
              <a:buFont typeface="Arial" charset="0"/>
              <a:buChar char="•"/>
            </a:pPr>
            <a:r>
              <a:rPr lang="en-US" sz="1050" dirty="0">
                <a:solidFill>
                  <a:schemeClr val="bg1"/>
                </a:solidFill>
              </a:rPr>
              <a:t>Lighter</a:t>
            </a:r>
          </a:p>
          <a:p>
            <a:pPr marL="173038" indent="-163513">
              <a:spcAft>
                <a:spcPts val="600"/>
              </a:spcAft>
              <a:buFont typeface="Arial" charset="0"/>
              <a:buChar char="•"/>
            </a:pPr>
            <a:r>
              <a:rPr lang="en-US" sz="1050" dirty="0">
                <a:solidFill>
                  <a:schemeClr val="bg1"/>
                </a:solidFill>
              </a:rPr>
              <a:t>More rugged: higher standard drop spec (5 ft./1.5m vs 3.3 ft./1m); has tumble spec; higher IP67 sealing</a:t>
            </a:r>
          </a:p>
          <a:p>
            <a:pPr marL="173038" indent="-163513">
              <a:spcAft>
                <a:spcPts val="600"/>
              </a:spcAft>
              <a:buFont typeface="Arial" charset="0"/>
              <a:buChar char="•"/>
            </a:pPr>
            <a:r>
              <a:rPr lang="en-US" sz="1050" dirty="0">
                <a:solidFill>
                  <a:schemeClr val="bg1"/>
                </a:solidFill>
              </a:rPr>
              <a:t>Warm swap main battery</a:t>
            </a:r>
          </a:p>
          <a:p>
            <a:pPr marL="173038" indent="-163513">
              <a:spcAft>
                <a:spcPts val="600"/>
              </a:spcAft>
              <a:buFont typeface="Arial" charset="0"/>
              <a:buChar char="•"/>
            </a:pPr>
            <a:endParaRPr lang="en-US" sz="1400" dirty="0">
              <a:solidFill>
                <a:schemeClr val="bg1"/>
              </a:solidFill>
            </a:endParaRPr>
          </a:p>
          <a:p>
            <a:pPr marL="173038" indent="-163513">
              <a:spcAft>
                <a:spcPts val="600"/>
              </a:spcAft>
              <a:buFont typeface="Arial" charset="0"/>
              <a:buChar char="•"/>
            </a:pPr>
            <a:endParaRPr lang="en-US" sz="1400" dirty="0">
              <a:solidFill>
                <a:schemeClr val="bg1"/>
              </a:solidFill>
            </a:endParaRPr>
          </a:p>
        </p:txBody>
      </p:sp>
      <p:sp>
        <p:nvSpPr>
          <p:cNvPr id="7" name="AutoShape 2" descr="mage result for brother rj2150"/>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6" name="Slide Number Placeholder 4"/>
          <p:cNvSpPr txBox="1">
            <a:spLocks/>
          </p:cNvSpPr>
          <p:nvPr/>
        </p:nvSpPr>
        <p:spPr bwMode="auto">
          <a:xfrm>
            <a:off x="11814739" y="6486526"/>
            <a:ext cx="352333" cy="3651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D70CBAD3-AE29-444B-96BF-2A1E4A9E3329}" type="slidenum">
              <a:rPr lang="en-US" altLang="en-US" sz="800" smtClean="0">
                <a:solidFill>
                  <a:schemeClr val="tx2"/>
                </a:solidFill>
                <a:ea typeface="Avenir Roman" charset="0"/>
                <a:cs typeface="Avenir Roman" charset="0"/>
              </a:rPr>
              <a:pPr algn="ctr" eaLnBrk="1" hangingPunct="1"/>
              <a:t>16</a:t>
            </a:fld>
            <a:endParaRPr lang="en-US" altLang="en-US" sz="800" dirty="0">
              <a:solidFill>
                <a:schemeClr val="tx2"/>
              </a:solidFill>
              <a:ea typeface="Avenir Roman" charset="0"/>
              <a:cs typeface="Avenir Roman" charset="0"/>
            </a:endParaRPr>
          </a:p>
        </p:txBody>
      </p:sp>
      <p:sp>
        <p:nvSpPr>
          <p:cNvPr id="14" name="TextBox 13"/>
          <p:cNvSpPr txBox="1">
            <a:spLocks noChangeArrowheads="1"/>
          </p:cNvSpPr>
          <p:nvPr/>
        </p:nvSpPr>
        <p:spPr bwMode="auto">
          <a:xfrm>
            <a:off x="671408" y="1460400"/>
            <a:ext cx="7064946" cy="601059"/>
          </a:xfrm>
          <a:prstGeom prst="rect">
            <a:avLst/>
          </a:prstGeom>
          <a:solidFill>
            <a:srgbClr val="00A7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0" algn="ctr" eaLnBrk="1" hangingPunct="1">
              <a:spcBef>
                <a:spcPct val="20000"/>
              </a:spcBef>
            </a:pPr>
            <a:r>
              <a:rPr lang="en-US" sz="1400" b="1" cap="all" dirty="0">
                <a:solidFill>
                  <a:schemeClr val="bg1"/>
                </a:solidFill>
                <a:cs typeface="Arial" pitchFamily="34" charset="0"/>
              </a:rPr>
              <a:t>KEY weaknesses</a:t>
            </a:r>
          </a:p>
        </p:txBody>
      </p:sp>
      <p:sp>
        <p:nvSpPr>
          <p:cNvPr id="19" name="TextBox 18"/>
          <p:cNvSpPr txBox="1">
            <a:spLocks noChangeArrowheads="1"/>
          </p:cNvSpPr>
          <p:nvPr/>
        </p:nvSpPr>
        <p:spPr bwMode="auto">
          <a:xfrm>
            <a:off x="7751966" y="4248952"/>
            <a:ext cx="4411937" cy="606976"/>
          </a:xfrm>
          <a:prstGeom prst="rect">
            <a:avLst/>
          </a:prstGeom>
          <a:solidFill>
            <a:srgbClr val="00A7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0" algn="ctr" eaLnBrk="1" hangingPunct="1">
              <a:spcBef>
                <a:spcPct val="20000"/>
              </a:spcBef>
            </a:pPr>
            <a:r>
              <a:rPr lang="en-US" sz="1400" b="1" cap="all" dirty="0">
                <a:solidFill>
                  <a:schemeClr val="bg1"/>
                </a:solidFill>
                <a:cs typeface="Arial" pitchFamily="34" charset="0"/>
              </a:rPr>
              <a:t>KEY STRENGTHS</a:t>
            </a:r>
          </a:p>
        </p:txBody>
      </p:sp>
      <p:sp>
        <p:nvSpPr>
          <p:cNvPr id="16" name="Title 1"/>
          <p:cNvSpPr txBox="1">
            <a:spLocks/>
          </p:cNvSpPr>
          <p:nvPr/>
        </p:nvSpPr>
        <p:spPr bwMode="auto">
          <a:xfrm>
            <a:off x="681390" y="329250"/>
            <a:ext cx="2442810" cy="41930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Arial" charset="0"/>
                <a:ea typeface="MS PGothic" charset="-128"/>
                <a:cs typeface="MS PGothic" charset="-128"/>
                <a:sym typeface="Arial" charset="0"/>
              </a:defRPr>
            </a:lvl1pPr>
            <a:lvl2pPr marL="37931725" indent="-37474525" eaLnBrk="0" hangingPunct="0">
              <a:defRPr sz="2400">
                <a:solidFill>
                  <a:schemeClr val="tx1"/>
                </a:solidFill>
                <a:latin typeface="Arial" charset="0"/>
                <a:ea typeface="MS PGothic" charset="-128"/>
                <a:cs typeface="MS PGothic" charset="-128"/>
                <a:sym typeface="Arial" charset="0"/>
              </a:defRPr>
            </a:lvl2pPr>
            <a:lvl3pPr eaLnBrk="0" hangingPunct="0">
              <a:defRPr sz="2400">
                <a:solidFill>
                  <a:schemeClr val="tx1"/>
                </a:solidFill>
                <a:latin typeface="Arial" charset="0"/>
                <a:ea typeface="MS PGothic" charset="-128"/>
                <a:cs typeface="MS PGothic" charset="-128"/>
                <a:sym typeface="Arial" charset="0"/>
              </a:defRPr>
            </a:lvl3pPr>
            <a:lvl4pPr eaLnBrk="0" hangingPunct="0">
              <a:defRPr sz="2400">
                <a:solidFill>
                  <a:schemeClr val="tx1"/>
                </a:solidFill>
                <a:latin typeface="Arial" charset="0"/>
                <a:ea typeface="MS PGothic" charset="-128"/>
                <a:cs typeface="MS PGothic" charset="-128"/>
                <a:sym typeface="Arial" charset="0"/>
              </a:defRPr>
            </a:lvl4pPr>
            <a:lvl5pPr eaLnBrk="0" hangingPunct="0">
              <a:defRPr sz="2400">
                <a:solidFill>
                  <a:schemeClr val="tx1"/>
                </a:solidFill>
                <a:latin typeface="Arial" charset="0"/>
                <a:ea typeface="MS PGothic" charset="-128"/>
                <a:cs typeface="MS PGothic" charset="-128"/>
                <a:sym typeface="Arial" charset="0"/>
              </a:defRPr>
            </a:lvl5pPr>
            <a:lvl6pPr marL="4572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6pPr>
            <a:lvl7pPr marL="9144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7pPr>
            <a:lvl8pPr marL="13716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8pPr>
            <a:lvl9pPr marL="18288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9pPr>
          </a:lstStyle>
          <a:p>
            <a:pPr eaLnBrk="1" hangingPunct="1"/>
            <a:r>
              <a:rPr lang="en-US" altLang="en-US" sz="2000" dirty="0">
                <a:solidFill>
                  <a:schemeClr val="bg1"/>
                </a:solidFill>
                <a:ea typeface="ＭＳ Ｐゴシック" charset="-128"/>
              </a:rPr>
              <a:t>Android Fight Sheet</a:t>
            </a:r>
          </a:p>
        </p:txBody>
      </p:sp>
    </p:spTree>
    <p:extLst>
      <p:ext uri="{BB962C8B-B14F-4D97-AF65-F5344CB8AC3E}">
        <p14:creationId xmlns:p14="http://schemas.microsoft.com/office/powerpoint/2010/main" val="558468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97FCA387-77F1-47AC-85EE-D65E25E7C8F8}"/>
              </a:ext>
            </a:extLst>
          </p:cNvPr>
          <p:cNvSpPr/>
          <p:nvPr/>
        </p:nvSpPr>
        <p:spPr>
          <a:xfrm>
            <a:off x="-1" y="12700"/>
            <a:ext cx="7747505" cy="6858000"/>
          </a:xfrm>
          <a:prstGeom prst="rect">
            <a:avLst/>
          </a:prstGeom>
          <a:gradFill flip="none" rotWithShape="1">
            <a:gsLst>
              <a:gs pos="50000">
                <a:srgbClr val="00C9FF"/>
              </a:gs>
              <a:gs pos="0">
                <a:srgbClr val="00FFFF"/>
              </a:gs>
              <a:gs pos="100000">
                <a:srgbClr val="0099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AutoShape 4">
            <a:extLst>
              <a:ext uri="{FF2B5EF4-FFF2-40B4-BE49-F238E27FC236}">
                <a16:creationId xmlns:a16="http://schemas.microsoft.com/office/drawing/2014/main" xmlns="" id="{AAAFA79D-0CD4-4ED4-841D-71409F0CB991}"/>
              </a:ext>
            </a:extLst>
          </p:cNvPr>
          <p:cNvSpPr>
            <a:spLocks noChangeAspect="1" noChangeArrowheads="1"/>
          </p:cNvSpPr>
          <p:nvPr/>
        </p:nvSpPr>
        <p:spPr bwMode="auto">
          <a:xfrm flipH="1">
            <a:off x="679650" y="2785526"/>
            <a:ext cx="7064074" cy="4091723"/>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sp>
        <p:nvSpPr>
          <p:cNvPr id="18" name="Title 1"/>
          <p:cNvSpPr txBox="1">
            <a:spLocks/>
          </p:cNvSpPr>
          <p:nvPr/>
        </p:nvSpPr>
        <p:spPr bwMode="auto">
          <a:xfrm>
            <a:off x="563897" y="721454"/>
            <a:ext cx="7252017" cy="825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Arial" charset="0"/>
                <a:ea typeface="MS PGothic" charset="-128"/>
                <a:cs typeface="MS PGothic" charset="-128"/>
                <a:sym typeface="Arial" charset="0"/>
              </a:defRPr>
            </a:lvl1pPr>
            <a:lvl2pPr marL="37931725" indent="-37474525" eaLnBrk="0" hangingPunct="0">
              <a:defRPr sz="2400">
                <a:solidFill>
                  <a:schemeClr val="tx1"/>
                </a:solidFill>
                <a:latin typeface="Arial" charset="0"/>
                <a:ea typeface="MS PGothic" charset="-128"/>
                <a:cs typeface="MS PGothic" charset="-128"/>
                <a:sym typeface="Arial" charset="0"/>
              </a:defRPr>
            </a:lvl2pPr>
            <a:lvl3pPr eaLnBrk="0" hangingPunct="0">
              <a:defRPr sz="2400">
                <a:solidFill>
                  <a:schemeClr val="tx1"/>
                </a:solidFill>
                <a:latin typeface="Arial" charset="0"/>
                <a:ea typeface="MS PGothic" charset="-128"/>
                <a:cs typeface="MS PGothic" charset="-128"/>
                <a:sym typeface="Arial" charset="0"/>
              </a:defRPr>
            </a:lvl3pPr>
            <a:lvl4pPr eaLnBrk="0" hangingPunct="0">
              <a:defRPr sz="2400">
                <a:solidFill>
                  <a:schemeClr val="tx1"/>
                </a:solidFill>
                <a:latin typeface="Arial" charset="0"/>
                <a:ea typeface="MS PGothic" charset="-128"/>
                <a:cs typeface="MS PGothic" charset="-128"/>
                <a:sym typeface="Arial" charset="0"/>
              </a:defRPr>
            </a:lvl4pPr>
            <a:lvl5pPr eaLnBrk="0" hangingPunct="0">
              <a:defRPr sz="2400">
                <a:solidFill>
                  <a:schemeClr val="tx1"/>
                </a:solidFill>
                <a:latin typeface="Arial" charset="0"/>
                <a:ea typeface="MS PGothic" charset="-128"/>
                <a:cs typeface="MS PGothic" charset="-128"/>
                <a:sym typeface="Arial" charset="0"/>
              </a:defRPr>
            </a:lvl5pPr>
            <a:lvl6pPr marL="4572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6pPr>
            <a:lvl7pPr marL="9144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7pPr>
            <a:lvl8pPr marL="13716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8pPr>
            <a:lvl9pPr marL="18288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9pPr>
          </a:lstStyle>
          <a:p>
            <a:pPr eaLnBrk="1" hangingPunct="1"/>
            <a:r>
              <a:rPr lang="en-US" altLang="en-US" sz="4000" dirty="0">
                <a:ea typeface="ＭＳ Ｐゴシック" charset="-128"/>
              </a:rPr>
              <a:t>Samsung Galaxy Tab Active2</a:t>
            </a:r>
          </a:p>
        </p:txBody>
      </p:sp>
      <p:sp>
        <p:nvSpPr>
          <p:cNvPr id="32" name="TextBox 18"/>
          <p:cNvSpPr txBox="1">
            <a:spLocks noChangeArrowheads="1"/>
          </p:cNvSpPr>
          <p:nvPr/>
        </p:nvSpPr>
        <p:spPr bwMode="auto">
          <a:xfrm>
            <a:off x="2213811" y="1427358"/>
            <a:ext cx="5533692" cy="4304369"/>
          </a:xfrm>
          <a:prstGeom prst="rect">
            <a:avLst/>
          </a:prstGeom>
          <a:solidFill>
            <a:schemeClr val="tx1"/>
          </a:solidFill>
          <a:ln>
            <a:noFill/>
          </a:ln>
        </p:spPr>
        <p:txBody>
          <a:bodyPr lIns="274320" tIns="91440" anchor="t" anchorCtr="0"/>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173038" indent="-163513">
              <a:spcAft>
                <a:spcPts val="600"/>
              </a:spcAft>
              <a:buFont typeface="Arial" charset="0"/>
              <a:buChar char="•"/>
            </a:pPr>
            <a:r>
              <a:rPr lang="en-US" sz="1050" dirty="0">
                <a:solidFill>
                  <a:schemeClr val="bg1"/>
                </a:solidFill>
              </a:rPr>
              <a:t>No USB-C port for less external data storage; no user accessible 2 TB Micro </a:t>
            </a:r>
            <a:br>
              <a:rPr lang="en-US" sz="1050" dirty="0">
                <a:solidFill>
                  <a:schemeClr val="bg1"/>
                </a:solidFill>
              </a:rPr>
            </a:br>
            <a:r>
              <a:rPr lang="en-US" sz="1050" dirty="0">
                <a:solidFill>
                  <a:schemeClr val="bg1"/>
                </a:solidFill>
              </a:rPr>
              <a:t>SDXC card</a:t>
            </a:r>
          </a:p>
          <a:p>
            <a:pPr marL="173038" indent="-163513">
              <a:spcAft>
                <a:spcPts val="600"/>
              </a:spcAft>
              <a:buFont typeface="Arial" charset="0"/>
              <a:buChar char="•"/>
            </a:pPr>
            <a:r>
              <a:rPr lang="en-US" sz="1050" dirty="0">
                <a:solidFill>
                  <a:schemeClr val="bg1"/>
                </a:solidFill>
              </a:rPr>
              <a:t>No equivalent to Expansion Back to add new features, such as a second battery</a:t>
            </a:r>
          </a:p>
          <a:p>
            <a:pPr marL="173038" indent="-163513">
              <a:spcAft>
                <a:spcPts val="600"/>
              </a:spcAft>
              <a:buFont typeface="Arial" charset="0"/>
              <a:buChar char="•"/>
            </a:pPr>
            <a:r>
              <a:rPr lang="en-US" sz="1050" dirty="0">
                <a:solidFill>
                  <a:schemeClr val="bg1"/>
                </a:solidFill>
              </a:rPr>
              <a:t>Older OS with no future support: Android 7.0.1 Nougat vs. Android 8.1 Oreo with support for P, Q and R</a:t>
            </a:r>
          </a:p>
          <a:p>
            <a:pPr marL="173038" indent="-163513">
              <a:spcAft>
                <a:spcPts val="600"/>
              </a:spcAft>
              <a:buFont typeface="Arial" charset="0"/>
              <a:buChar char="•"/>
            </a:pPr>
            <a:r>
              <a:rPr lang="en-US" sz="1050" dirty="0">
                <a:solidFill>
                  <a:schemeClr val="bg1"/>
                </a:solidFill>
              </a:rPr>
              <a:t>Slower processor: 1.6 GHz octo-core vs. 2.2 GHz octo-core</a:t>
            </a:r>
          </a:p>
          <a:p>
            <a:pPr marL="173038" indent="-163513">
              <a:spcAft>
                <a:spcPts val="600"/>
              </a:spcAft>
              <a:buFont typeface="Arial" charset="0"/>
              <a:buChar char="•"/>
            </a:pPr>
            <a:r>
              <a:rPr lang="en-US" sz="1050" dirty="0">
                <a:solidFill>
                  <a:schemeClr val="bg1"/>
                </a:solidFill>
              </a:rPr>
              <a:t>Less memory: 3GB/16GB vs. 4GB/32GB</a:t>
            </a:r>
          </a:p>
          <a:p>
            <a:pPr marL="173038" indent="-163513">
              <a:spcAft>
                <a:spcPts val="600"/>
              </a:spcAft>
              <a:buFont typeface="Arial" charset="0"/>
              <a:buChar char="•"/>
            </a:pPr>
            <a:r>
              <a:rPr lang="en-US" sz="1050" dirty="0">
                <a:solidFill>
                  <a:schemeClr val="bg1"/>
                </a:solidFill>
              </a:rPr>
              <a:t>Inferior WiFi — no WorryFree WiFi, no 2x2 MU-MIMO</a:t>
            </a:r>
          </a:p>
          <a:p>
            <a:pPr marL="173038" indent="-163513">
              <a:spcAft>
                <a:spcPts val="600"/>
              </a:spcAft>
              <a:buFont typeface="Arial" charset="0"/>
              <a:buChar char="•"/>
            </a:pPr>
            <a:r>
              <a:rPr lang="en-US" sz="1050" dirty="0">
                <a:solidFill>
                  <a:schemeClr val="bg1"/>
                </a:solidFill>
              </a:rPr>
              <a:t>Lower capacity battery — 4450 mAh vs 6440 mAh</a:t>
            </a:r>
          </a:p>
          <a:p>
            <a:pPr marL="173038" indent="-163513">
              <a:spcAft>
                <a:spcPts val="600"/>
              </a:spcAft>
              <a:buFont typeface="Arial" charset="0"/>
              <a:buChar char="•"/>
            </a:pPr>
            <a:r>
              <a:rPr lang="en-US" sz="1050" dirty="0">
                <a:solidFill>
                  <a:schemeClr val="bg1"/>
                </a:solidFill>
              </a:rPr>
              <a:t>No perpetual power – no hot-swappable user-removable/replaceable second auxiliary battery; no on-site replaceable main internal battery</a:t>
            </a:r>
          </a:p>
          <a:p>
            <a:pPr marL="173038" indent="-163513">
              <a:spcAft>
                <a:spcPts val="600"/>
              </a:spcAft>
              <a:buFont typeface="Arial" charset="0"/>
              <a:buChar char="•"/>
            </a:pPr>
            <a:r>
              <a:rPr lang="en-US" sz="1050" dirty="0">
                <a:solidFill>
                  <a:schemeClr val="bg1"/>
                </a:solidFill>
              </a:rPr>
              <a:t>No enterprise-class scanning option</a:t>
            </a:r>
          </a:p>
          <a:p>
            <a:pPr marL="173038" indent="-163513">
              <a:spcAft>
                <a:spcPts val="600"/>
              </a:spcAft>
              <a:buFont typeface="Arial" charset="0"/>
              <a:buChar char="•"/>
            </a:pPr>
            <a:r>
              <a:rPr lang="en-US" sz="1050" dirty="0">
                <a:solidFill>
                  <a:schemeClr val="bg1"/>
                </a:solidFill>
              </a:rPr>
              <a:t>Lower resolution rear camera: 8 MP vs 13 MP</a:t>
            </a:r>
          </a:p>
          <a:p>
            <a:pPr marL="173038" indent="-163513">
              <a:spcAft>
                <a:spcPts val="600"/>
              </a:spcAft>
              <a:buFont typeface="Arial" charset="0"/>
              <a:buChar char="•"/>
            </a:pPr>
            <a:r>
              <a:rPr lang="en-US" sz="1050" dirty="0">
                <a:solidFill>
                  <a:schemeClr val="bg1"/>
                </a:solidFill>
              </a:rPr>
              <a:t>Inferior maximum drop spec —  no optional rugged frame to provide 5.9 ft./1.8 m drop spec</a:t>
            </a:r>
          </a:p>
          <a:p>
            <a:pPr marL="173038" indent="-163513">
              <a:spcAft>
                <a:spcPts val="600"/>
              </a:spcAft>
              <a:buFont typeface="Arial" charset="0"/>
              <a:buChar char="•"/>
            </a:pPr>
            <a:r>
              <a:rPr lang="en-US" sz="1050" dirty="0">
                <a:solidFill>
                  <a:schemeClr val="bg1"/>
                </a:solidFill>
              </a:rPr>
              <a:t>Display weaknesses: Smaller (8 in. vs 8.4 in.); lower resolution (1280x800 vs 2560x1600), no nit rating for outdoor readability</a:t>
            </a:r>
          </a:p>
          <a:p>
            <a:pPr marL="173038" indent="-163513">
              <a:spcAft>
                <a:spcPts val="600"/>
              </a:spcAft>
              <a:buFont typeface="Arial" charset="0"/>
              <a:buChar char="•"/>
            </a:pPr>
            <a:r>
              <a:rPr lang="en-US" sz="1050" dirty="0">
                <a:solidFill>
                  <a:schemeClr val="bg1"/>
                </a:solidFill>
              </a:rPr>
              <a:t>Accessories: third party only, fewer available accessories</a:t>
            </a:r>
          </a:p>
          <a:p>
            <a:pPr marL="173038" indent="-163513">
              <a:spcAft>
                <a:spcPts val="600"/>
              </a:spcAft>
              <a:buFont typeface="Arial" charset="0"/>
              <a:buChar char="•"/>
            </a:pPr>
            <a:r>
              <a:rPr lang="en-US" sz="1050" dirty="0">
                <a:solidFill>
                  <a:schemeClr val="bg1"/>
                </a:solidFill>
              </a:rPr>
              <a:t>No Mobility DNA equivalent</a:t>
            </a:r>
          </a:p>
          <a:p>
            <a:pPr marL="173038" indent="-163513">
              <a:spcAft>
                <a:spcPts val="600"/>
              </a:spcAft>
              <a:buFont typeface="Arial" charset="0"/>
              <a:buChar char="•"/>
            </a:pPr>
            <a:endParaRPr lang="en-US" sz="1050" dirty="0">
              <a:solidFill>
                <a:schemeClr val="bg1"/>
              </a:solidFill>
            </a:endParaRPr>
          </a:p>
        </p:txBody>
      </p:sp>
      <p:sp>
        <p:nvSpPr>
          <p:cNvPr id="31" name="TextBox 18"/>
          <p:cNvSpPr txBox="1">
            <a:spLocks noChangeArrowheads="1"/>
          </p:cNvSpPr>
          <p:nvPr/>
        </p:nvSpPr>
        <p:spPr bwMode="auto">
          <a:xfrm>
            <a:off x="683861" y="1405057"/>
            <a:ext cx="1529950" cy="4304368"/>
          </a:xfrm>
          <a:prstGeom prst="rect">
            <a:avLst/>
          </a:prstGeom>
          <a:solidFill>
            <a:srgbClr val="00A7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0" algn="ctr" eaLnBrk="1" hangingPunct="1">
              <a:spcBef>
                <a:spcPct val="20000"/>
              </a:spcBef>
            </a:pPr>
            <a:r>
              <a:rPr lang="en-US" sz="1400" b="1" cap="all" dirty="0">
                <a:solidFill>
                  <a:schemeClr val="bg1"/>
                </a:solidFill>
                <a:cs typeface="Arial" pitchFamily="34" charset="0"/>
              </a:rPr>
              <a:t>KEY Weaknesses</a:t>
            </a:r>
          </a:p>
        </p:txBody>
      </p:sp>
      <p:sp>
        <p:nvSpPr>
          <p:cNvPr id="30" name="TextBox 18"/>
          <p:cNvSpPr txBox="1">
            <a:spLocks noChangeArrowheads="1"/>
          </p:cNvSpPr>
          <p:nvPr/>
        </p:nvSpPr>
        <p:spPr bwMode="auto">
          <a:xfrm>
            <a:off x="2213810" y="5812427"/>
            <a:ext cx="5537905" cy="778976"/>
          </a:xfrm>
          <a:prstGeom prst="rect">
            <a:avLst/>
          </a:prstGeom>
          <a:solidFill>
            <a:schemeClr val="tx1"/>
          </a:solidFill>
          <a:ln>
            <a:noFill/>
          </a:ln>
        </p:spPr>
        <p:txBody>
          <a:bodyPr lIns="274320" tIns="182880" anchor="t" anchorCtr="0"/>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173038" indent="-163513">
              <a:spcAft>
                <a:spcPts val="600"/>
              </a:spcAft>
              <a:buFont typeface="Arial" charset="0"/>
              <a:buChar char="•"/>
            </a:pPr>
            <a:r>
              <a:rPr lang="en-US" sz="1050" dirty="0">
                <a:solidFill>
                  <a:schemeClr val="bg1"/>
                </a:solidFill>
              </a:rPr>
              <a:t>Slightly thinner and lighter</a:t>
            </a:r>
          </a:p>
          <a:p>
            <a:pPr marL="173038" indent="-163513">
              <a:spcAft>
                <a:spcPts val="600"/>
              </a:spcAft>
              <a:buFont typeface="Arial" charset="0"/>
              <a:buChar char="•"/>
            </a:pPr>
            <a:r>
              <a:rPr lang="en-US" sz="1050" dirty="0">
                <a:solidFill>
                  <a:schemeClr val="bg1"/>
                </a:solidFill>
              </a:rPr>
              <a:t>Higher IP68 sealing</a:t>
            </a:r>
          </a:p>
          <a:p>
            <a:pPr marL="173038" indent="-163513">
              <a:spcAft>
                <a:spcPts val="600"/>
              </a:spcAft>
              <a:buFont typeface="Arial" charset="0"/>
              <a:buChar char="•"/>
            </a:pPr>
            <a:endParaRPr lang="en-US" sz="1050" dirty="0">
              <a:solidFill>
                <a:schemeClr val="bg1"/>
              </a:solidFill>
            </a:endParaRPr>
          </a:p>
        </p:txBody>
      </p:sp>
      <p:sp>
        <p:nvSpPr>
          <p:cNvPr id="7" name="AutoShape 2" descr="mage result for brother rj2150"/>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TextBox 18"/>
          <p:cNvSpPr txBox="1">
            <a:spLocks noChangeArrowheads="1"/>
          </p:cNvSpPr>
          <p:nvPr/>
        </p:nvSpPr>
        <p:spPr bwMode="auto">
          <a:xfrm>
            <a:off x="683861" y="5812427"/>
            <a:ext cx="1529950" cy="778976"/>
          </a:xfrm>
          <a:prstGeom prst="rect">
            <a:avLst/>
          </a:prstGeom>
          <a:solidFill>
            <a:srgbClr val="00A7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0" algn="ctr" eaLnBrk="1" hangingPunct="1">
              <a:spcBef>
                <a:spcPct val="20000"/>
              </a:spcBef>
            </a:pPr>
            <a:r>
              <a:rPr lang="en-US" sz="1400" b="1" cap="all" dirty="0">
                <a:solidFill>
                  <a:schemeClr val="bg1"/>
                </a:solidFill>
                <a:cs typeface="Arial" pitchFamily="34" charset="0"/>
              </a:rPr>
              <a:t>KEY strengths</a:t>
            </a:r>
          </a:p>
        </p:txBody>
      </p:sp>
      <p:sp>
        <p:nvSpPr>
          <p:cNvPr id="26" name="Slide Number Placeholder 4"/>
          <p:cNvSpPr txBox="1">
            <a:spLocks/>
          </p:cNvSpPr>
          <p:nvPr/>
        </p:nvSpPr>
        <p:spPr bwMode="auto">
          <a:xfrm>
            <a:off x="11814739" y="6486526"/>
            <a:ext cx="352333" cy="3651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D70CBAD3-AE29-444B-96BF-2A1E4A9E3329}" type="slidenum">
              <a:rPr lang="en-US" altLang="en-US" sz="800" smtClean="0">
                <a:solidFill>
                  <a:schemeClr val="tx2"/>
                </a:solidFill>
                <a:ea typeface="Avenir Roman" charset="0"/>
                <a:cs typeface="Avenir Roman" charset="0"/>
              </a:rPr>
              <a:pPr algn="ctr" eaLnBrk="1" hangingPunct="1"/>
              <a:t>17</a:t>
            </a:fld>
            <a:endParaRPr lang="en-US" altLang="en-US" sz="800" dirty="0">
              <a:solidFill>
                <a:schemeClr val="tx2"/>
              </a:solidFill>
              <a:ea typeface="Avenir Roman" charset="0"/>
              <a:cs typeface="Avenir Roman" charset="0"/>
            </a:endParaRPr>
          </a:p>
        </p:txBody>
      </p:sp>
      <p:pic>
        <p:nvPicPr>
          <p:cNvPr id="2" name="Picture 1"/>
          <p:cNvPicPr>
            <a:picLocks noChangeAspect="1"/>
          </p:cNvPicPr>
          <p:nvPr/>
        </p:nvPicPr>
        <p:blipFill rotWithShape="1">
          <a:blip r:embed="rId3"/>
          <a:srcRect l="25820" r="26229"/>
          <a:stretch/>
        </p:blipFill>
        <p:spPr>
          <a:xfrm>
            <a:off x="8369530" y="964865"/>
            <a:ext cx="3168567" cy="5082997"/>
          </a:xfrm>
          <a:prstGeom prst="rect">
            <a:avLst/>
          </a:prstGeom>
        </p:spPr>
      </p:pic>
      <p:sp>
        <p:nvSpPr>
          <p:cNvPr id="14" name="Title 1"/>
          <p:cNvSpPr txBox="1">
            <a:spLocks/>
          </p:cNvSpPr>
          <p:nvPr/>
        </p:nvSpPr>
        <p:spPr bwMode="auto">
          <a:xfrm>
            <a:off x="681390" y="314260"/>
            <a:ext cx="2442810" cy="41930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Arial" charset="0"/>
                <a:ea typeface="MS PGothic" charset="-128"/>
                <a:cs typeface="MS PGothic" charset="-128"/>
                <a:sym typeface="Arial" charset="0"/>
              </a:defRPr>
            </a:lvl1pPr>
            <a:lvl2pPr marL="37931725" indent="-37474525" eaLnBrk="0" hangingPunct="0">
              <a:defRPr sz="2400">
                <a:solidFill>
                  <a:schemeClr val="tx1"/>
                </a:solidFill>
                <a:latin typeface="Arial" charset="0"/>
                <a:ea typeface="MS PGothic" charset="-128"/>
                <a:cs typeface="MS PGothic" charset="-128"/>
                <a:sym typeface="Arial" charset="0"/>
              </a:defRPr>
            </a:lvl2pPr>
            <a:lvl3pPr eaLnBrk="0" hangingPunct="0">
              <a:defRPr sz="2400">
                <a:solidFill>
                  <a:schemeClr val="tx1"/>
                </a:solidFill>
                <a:latin typeface="Arial" charset="0"/>
                <a:ea typeface="MS PGothic" charset="-128"/>
                <a:cs typeface="MS PGothic" charset="-128"/>
                <a:sym typeface="Arial" charset="0"/>
              </a:defRPr>
            </a:lvl3pPr>
            <a:lvl4pPr eaLnBrk="0" hangingPunct="0">
              <a:defRPr sz="2400">
                <a:solidFill>
                  <a:schemeClr val="tx1"/>
                </a:solidFill>
                <a:latin typeface="Arial" charset="0"/>
                <a:ea typeface="MS PGothic" charset="-128"/>
                <a:cs typeface="MS PGothic" charset="-128"/>
                <a:sym typeface="Arial" charset="0"/>
              </a:defRPr>
            </a:lvl4pPr>
            <a:lvl5pPr eaLnBrk="0" hangingPunct="0">
              <a:defRPr sz="2400">
                <a:solidFill>
                  <a:schemeClr val="tx1"/>
                </a:solidFill>
                <a:latin typeface="Arial" charset="0"/>
                <a:ea typeface="MS PGothic" charset="-128"/>
                <a:cs typeface="MS PGothic" charset="-128"/>
                <a:sym typeface="Arial" charset="0"/>
              </a:defRPr>
            </a:lvl5pPr>
            <a:lvl6pPr marL="4572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6pPr>
            <a:lvl7pPr marL="9144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7pPr>
            <a:lvl8pPr marL="13716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8pPr>
            <a:lvl9pPr marL="18288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9pPr>
          </a:lstStyle>
          <a:p>
            <a:pPr eaLnBrk="1" hangingPunct="1"/>
            <a:r>
              <a:rPr lang="en-US" altLang="en-US" sz="2000" dirty="0">
                <a:solidFill>
                  <a:schemeClr val="bg1"/>
                </a:solidFill>
                <a:ea typeface="ＭＳ Ｐゴシック" charset="-128"/>
              </a:rPr>
              <a:t>Android Fight Sheet</a:t>
            </a:r>
          </a:p>
        </p:txBody>
      </p:sp>
    </p:spTree>
    <p:extLst>
      <p:ext uri="{BB962C8B-B14F-4D97-AF65-F5344CB8AC3E}">
        <p14:creationId xmlns:p14="http://schemas.microsoft.com/office/powerpoint/2010/main" val="1581647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ET51-TransitionSlide1.jpg"/>
          <p:cNvPicPr>
            <a:picLocks/>
          </p:cNvPicPr>
          <p:nvPr/>
        </p:nvPicPr>
        <p:blipFill>
          <a:blip r:embed="rId3"/>
          <a:stretch>
            <a:fillRect/>
          </a:stretch>
        </p:blipFill>
        <p:spPr>
          <a:xfrm>
            <a:off x="-26729" y="-31242"/>
            <a:ext cx="12257145" cy="6904288"/>
          </a:xfrm>
          <a:prstGeom prst="rect">
            <a:avLst/>
          </a:prstGeom>
        </p:spPr>
      </p:pic>
      <p:sp>
        <p:nvSpPr>
          <p:cNvPr id="14" name="Rectangle 13"/>
          <p:cNvSpPr/>
          <p:nvPr/>
        </p:nvSpPr>
        <p:spPr>
          <a:xfrm rot="5400000">
            <a:off x="4320749" y="-1019413"/>
            <a:ext cx="3573357" cy="12216251"/>
          </a:xfrm>
          <a:prstGeom prst="rect">
            <a:avLst/>
          </a:prstGeom>
          <a:gradFill flip="none" rotWithShape="1">
            <a:gsLst>
              <a:gs pos="0">
                <a:schemeClr val="tx1"/>
              </a:gs>
              <a:gs pos="100000">
                <a:schemeClr val="bg1">
                  <a:alpha val="0"/>
                </a:schemeClr>
              </a:gs>
            </a:gsLst>
            <a:lin ang="10800000" scaled="0"/>
            <a:tileRect/>
          </a:gra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solidFill>
                <a:schemeClr val="accent4"/>
              </a:solidFill>
              <a:sym typeface="Arial" pitchFamily="-83" charset="0"/>
            </a:endParaRPr>
          </a:p>
        </p:txBody>
      </p:sp>
      <p:sp>
        <p:nvSpPr>
          <p:cNvPr id="11" name="AutoShape 4">
            <a:extLst>
              <a:ext uri="{FF2B5EF4-FFF2-40B4-BE49-F238E27FC236}">
                <a16:creationId xmlns:a16="http://schemas.microsoft.com/office/drawing/2014/main" xmlns="" id="{941616A7-DF3C-4E5E-AFE3-77BE4E404B8A}"/>
              </a:ext>
            </a:extLst>
          </p:cNvPr>
          <p:cNvSpPr>
            <a:spLocks noChangeArrowheads="1"/>
          </p:cNvSpPr>
          <p:nvPr/>
        </p:nvSpPr>
        <p:spPr bwMode="auto">
          <a:xfrm>
            <a:off x="-28380" y="3302033"/>
            <a:ext cx="6274227" cy="3595610"/>
          </a:xfrm>
          <a:prstGeom prst="rtTriangle">
            <a:avLst/>
          </a:prstGeom>
          <a:gradFill flip="none" rotWithShape="1">
            <a:gsLst>
              <a:gs pos="0">
                <a:schemeClr val="bg1">
                  <a:alpha val="38000"/>
                </a:schemeClr>
              </a:gs>
              <a:gs pos="84000">
                <a:srgbClr val="000000">
                  <a:alpha val="0"/>
                </a:srgbClr>
              </a:gs>
            </a:gsLst>
            <a:lin ang="0" scaled="1"/>
            <a:tileRect/>
          </a:gradFill>
          <a:ln>
            <a:noFill/>
          </a:ln>
          <a:effectLst/>
        </p:spPr>
        <p:txBody>
          <a:bodyPr vert="horz" wrap="square" lIns="36546" tIns="36546" rIns="36546" bIns="36546" numCol="1" anchor="t" anchorCtr="0" compatLnSpc="1">
            <a:prstTxWarp prst="textNoShape">
              <a:avLst/>
            </a:prstTxWarp>
          </a:bodyPr>
          <a:lstStyle/>
          <a:p>
            <a:pPr defTabSz="913852">
              <a:defRPr/>
            </a:pPr>
            <a:endParaRPr lang="en-US" sz="1798" kern="0" dirty="0">
              <a:solidFill>
                <a:srgbClr val="000000"/>
              </a:solidFill>
            </a:endParaRPr>
          </a:p>
        </p:txBody>
      </p:sp>
      <p:sp>
        <p:nvSpPr>
          <p:cNvPr id="12" name="AutoShape 4">
            <a:extLst>
              <a:ext uri="{FF2B5EF4-FFF2-40B4-BE49-F238E27FC236}">
                <a16:creationId xmlns:a16="http://schemas.microsoft.com/office/drawing/2014/main" xmlns="" id="{941616A7-DF3C-4E5E-AFE3-77BE4E404B8A}"/>
              </a:ext>
            </a:extLst>
          </p:cNvPr>
          <p:cNvSpPr>
            <a:spLocks noChangeAspect="1" noChangeArrowheads="1"/>
          </p:cNvSpPr>
          <p:nvPr/>
        </p:nvSpPr>
        <p:spPr bwMode="auto">
          <a:xfrm>
            <a:off x="-23706" y="4090968"/>
            <a:ext cx="4797472" cy="2778275"/>
          </a:xfrm>
          <a:prstGeom prst="rtTriangle">
            <a:avLst/>
          </a:prstGeom>
          <a:gradFill flip="none" rotWithShape="1">
            <a:gsLst>
              <a:gs pos="100000">
                <a:srgbClr val="00FFFF"/>
              </a:gs>
              <a:gs pos="0">
                <a:schemeClr val="accent1"/>
              </a:gs>
            </a:gsLst>
            <a:lin ang="0" scaled="1"/>
            <a:tileRect/>
          </a:gradFill>
          <a:ln>
            <a:noFill/>
          </a:ln>
          <a:effectLst/>
        </p:spPr>
        <p:txBody>
          <a:bodyPr vert="horz" wrap="square" lIns="36546" tIns="36546" rIns="36546" bIns="36546" numCol="1" anchor="t" anchorCtr="0" compatLnSpc="1">
            <a:prstTxWarp prst="textNoShape">
              <a:avLst/>
            </a:prstTxWarp>
          </a:bodyPr>
          <a:lstStyle/>
          <a:p>
            <a:pPr defTabSz="913852">
              <a:defRPr/>
            </a:pPr>
            <a:endParaRPr lang="en-US" sz="1798" kern="0" dirty="0">
              <a:solidFill>
                <a:srgbClr val="000000"/>
              </a:solidFill>
            </a:endParaRPr>
          </a:p>
        </p:txBody>
      </p:sp>
      <p:sp>
        <p:nvSpPr>
          <p:cNvPr id="23" name="AutoShape 4">
            <a:extLst>
              <a:ext uri="{FF2B5EF4-FFF2-40B4-BE49-F238E27FC236}">
                <a16:creationId xmlns:a16="http://schemas.microsoft.com/office/drawing/2014/main" xmlns="" id="{941616A7-DF3C-4E5E-AFE3-77BE4E404B8A}"/>
              </a:ext>
            </a:extLst>
          </p:cNvPr>
          <p:cNvSpPr>
            <a:spLocks noChangeAspect="1" noChangeArrowheads="1"/>
          </p:cNvSpPr>
          <p:nvPr/>
        </p:nvSpPr>
        <p:spPr bwMode="auto">
          <a:xfrm rot="10800000">
            <a:off x="9395551" y="-24664"/>
            <a:ext cx="2840602" cy="1645028"/>
          </a:xfrm>
          <a:prstGeom prst="rtTriangle">
            <a:avLst/>
          </a:prstGeom>
          <a:solidFill>
            <a:schemeClr val="bg1"/>
          </a:solidFill>
          <a:ln>
            <a:noFill/>
          </a:ln>
          <a:effectLst/>
        </p:spPr>
        <p:txBody>
          <a:bodyPr vert="horz" wrap="square" lIns="36546" tIns="36546" rIns="36546" bIns="36546" numCol="1" anchor="t" anchorCtr="0" compatLnSpc="1">
            <a:prstTxWarp prst="textNoShape">
              <a:avLst/>
            </a:prstTxWarp>
          </a:bodyPr>
          <a:lstStyle/>
          <a:p>
            <a:pPr defTabSz="913852">
              <a:defRPr/>
            </a:pPr>
            <a:endParaRPr lang="en-US" sz="1798" kern="0" dirty="0">
              <a:solidFill>
                <a:srgbClr val="000000"/>
              </a:solidFill>
            </a:endParaRPr>
          </a:p>
        </p:txBody>
      </p:sp>
      <p:sp>
        <p:nvSpPr>
          <p:cNvPr id="25" name="Slide Number Placeholder 4"/>
          <p:cNvSpPr txBox="1">
            <a:spLocks/>
          </p:cNvSpPr>
          <p:nvPr/>
        </p:nvSpPr>
        <p:spPr bwMode="auto">
          <a:xfrm>
            <a:off x="11836801" y="6484138"/>
            <a:ext cx="352149" cy="36484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8" tIns="45684" rIns="91368" bIns="45684"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35F1284F-6711-D24C-AC12-BABAB00C24CE}" type="slidenum">
              <a:rPr lang="en-US" altLang="en-US" sz="800">
                <a:solidFill>
                  <a:srgbClr val="FFFFFF"/>
                </a:solidFill>
                <a:ea typeface="Avenir Roman" charset="0"/>
                <a:cs typeface="Avenir Roman" charset="0"/>
              </a:rPr>
              <a:pPr algn="ctr" eaLnBrk="1" hangingPunct="1"/>
              <a:t>18</a:t>
            </a:fld>
            <a:endParaRPr lang="en-US" altLang="en-US" sz="800" dirty="0">
              <a:solidFill>
                <a:srgbClr val="FFFFFF"/>
              </a:solidFill>
              <a:ea typeface="Avenir Roman" charset="0"/>
              <a:cs typeface="Avenir Roman" charset="0"/>
            </a:endParaRPr>
          </a:p>
        </p:txBody>
      </p:sp>
      <p:sp>
        <p:nvSpPr>
          <p:cNvPr id="13" name="Content Placeholder 2"/>
          <p:cNvSpPr txBox="1">
            <a:spLocks/>
          </p:cNvSpPr>
          <p:nvPr/>
        </p:nvSpPr>
        <p:spPr>
          <a:xfrm>
            <a:off x="3423424" y="5079571"/>
            <a:ext cx="7972333" cy="1008908"/>
          </a:xfrm>
          <a:prstGeom prst="rect">
            <a:avLst/>
          </a:prstGeom>
          <a:noFill/>
          <a:ln>
            <a:noFill/>
          </a:ln>
        </p:spPr>
        <p:txBody>
          <a:bodyPr vert="horz" lIns="182832" tIns="182832" rIns="182832" bIns="228540" rtlCol="0" anchor="ctr">
            <a:noAutofit/>
          </a:bodyPr>
          <a:lstStyle/>
          <a:p>
            <a:pPr algn="r" defTabSz="913852" fontAlgn="auto">
              <a:spcBef>
                <a:spcPts val="1000"/>
              </a:spcBef>
              <a:spcAft>
                <a:spcPts val="0"/>
              </a:spcAft>
              <a:buClr>
                <a:schemeClr val="accent1"/>
              </a:buClr>
              <a:defRPr/>
            </a:pPr>
            <a:r>
              <a:rPr lang="en-US" sz="3600" dirty="0">
                <a:solidFill>
                  <a:schemeClr val="bg1"/>
                </a:solidFill>
              </a:rPr>
              <a:t>Individual Fight Sheets: </a:t>
            </a:r>
            <a:br>
              <a:rPr lang="en-US" sz="3600" dirty="0">
                <a:solidFill>
                  <a:schemeClr val="bg1"/>
                </a:solidFill>
              </a:rPr>
            </a:br>
            <a:r>
              <a:rPr lang="en-US" sz="3600" b="1" dirty="0">
                <a:solidFill>
                  <a:schemeClr val="bg1"/>
                </a:solidFill>
              </a:rPr>
              <a:t>10-inch Android Competitors</a:t>
            </a:r>
          </a:p>
        </p:txBody>
      </p:sp>
    </p:spTree>
    <p:extLst>
      <p:ext uri="{BB962C8B-B14F-4D97-AF65-F5344CB8AC3E}">
        <p14:creationId xmlns:p14="http://schemas.microsoft.com/office/powerpoint/2010/main" val="16097587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97FCA387-77F1-47AC-85EE-D65E25E7C8F8}"/>
              </a:ext>
            </a:extLst>
          </p:cNvPr>
          <p:cNvSpPr/>
          <p:nvPr/>
        </p:nvSpPr>
        <p:spPr>
          <a:xfrm>
            <a:off x="-1" y="12700"/>
            <a:ext cx="7747505" cy="6858000"/>
          </a:xfrm>
          <a:prstGeom prst="rect">
            <a:avLst/>
          </a:prstGeom>
          <a:gradFill flip="none" rotWithShape="1">
            <a:gsLst>
              <a:gs pos="50000">
                <a:srgbClr val="00C9FF"/>
              </a:gs>
              <a:gs pos="0">
                <a:srgbClr val="00FFFF"/>
              </a:gs>
              <a:gs pos="100000">
                <a:srgbClr val="0099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AutoShape 4">
            <a:extLst>
              <a:ext uri="{FF2B5EF4-FFF2-40B4-BE49-F238E27FC236}">
                <a16:creationId xmlns:a16="http://schemas.microsoft.com/office/drawing/2014/main" xmlns="" id="{AAAFA79D-0CD4-4ED4-841D-71409F0CB991}"/>
              </a:ext>
            </a:extLst>
          </p:cNvPr>
          <p:cNvSpPr>
            <a:spLocks noChangeAspect="1" noChangeArrowheads="1"/>
          </p:cNvSpPr>
          <p:nvPr/>
        </p:nvSpPr>
        <p:spPr bwMode="auto">
          <a:xfrm flipH="1">
            <a:off x="679650" y="2785526"/>
            <a:ext cx="7064074" cy="4091723"/>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sp>
        <p:nvSpPr>
          <p:cNvPr id="4" name="Title 1"/>
          <p:cNvSpPr txBox="1">
            <a:spLocks/>
          </p:cNvSpPr>
          <p:nvPr/>
        </p:nvSpPr>
        <p:spPr bwMode="auto">
          <a:xfrm>
            <a:off x="681390" y="494140"/>
            <a:ext cx="2442810" cy="41930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Arial" charset="0"/>
                <a:ea typeface="MS PGothic" charset="-128"/>
                <a:cs typeface="MS PGothic" charset="-128"/>
                <a:sym typeface="Arial" charset="0"/>
              </a:defRPr>
            </a:lvl1pPr>
            <a:lvl2pPr marL="37931725" indent="-37474525" eaLnBrk="0" hangingPunct="0">
              <a:defRPr sz="2400">
                <a:solidFill>
                  <a:schemeClr val="tx1"/>
                </a:solidFill>
                <a:latin typeface="Arial" charset="0"/>
                <a:ea typeface="MS PGothic" charset="-128"/>
                <a:cs typeface="MS PGothic" charset="-128"/>
                <a:sym typeface="Arial" charset="0"/>
              </a:defRPr>
            </a:lvl2pPr>
            <a:lvl3pPr eaLnBrk="0" hangingPunct="0">
              <a:defRPr sz="2400">
                <a:solidFill>
                  <a:schemeClr val="tx1"/>
                </a:solidFill>
                <a:latin typeface="Arial" charset="0"/>
                <a:ea typeface="MS PGothic" charset="-128"/>
                <a:cs typeface="MS PGothic" charset="-128"/>
                <a:sym typeface="Arial" charset="0"/>
              </a:defRPr>
            </a:lvl3pPr>
            <a:lvl4pPr eaLnBrk="0" hangingPunct="0">
              <a:defRPr sz="2400">
                <a:solidFill>
                  <a:schemeClr val="tx1"/>
                </a:solidFill>
                <a:latin typeface="Arial" charset="0"/>
                <a:ea typeface="MS PGothic" charset="-128"/>
                <a:cs typeface="MS PGothic" charset="-128"/>
                <a:sym typeface="Arial" charset="0"/>
              </a:defRPr>
            </a:lvl4pPr>
            <a:lvl5pPr eaLnBrk="0" hangingPunct="0">
              <a:defRPr sz="2400">
                <a:solidFill>
                  <a:schemeClr val="tx1"/>
                </a:solidFill>
                <a:latin typeface="Arial" charset="0"/>
                <a:ea typeface="MS PGothic" charset="-128"/>
                <a:cs typeface="MS PGothic" charset="-128"/>
                <a:sym typeface="Arial" charset="0"/>
              </a:defRPr>
            </a:lvl5pPr>
            <a:lvl6pPr marL="4572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6pPr>
            <a:lvl7pPr marL="9144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7pPr>
            <a:lvl8pPr marL="13716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8pPr>
            <a:lvl9pPr marL="18288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9pPr>
          </a:lstStyle>
          <a:p>
            <a:pPr eaLnBrk="1" hangingPunct="1"/>
            <a:r>
              <a:rPr lang="en-US" altLang="en-US" sz="2000" dirty="0">
                <a:solidFill>
                  <a:schemeClr val="bg1"/>
                </a:solidFill>
                <a:ea typeface="ＭＳ Ｐゴシック" charset="-128"/>
              </a:rPr>
              <a:t>Android Fight Sheet</a:t>
            </a:r>
          </a:p>
        </p:txBody>
      </p:sp>
      <p:sp>
        <p:nvSpPr>
          <p:cNvPr id="26" name="Slide Number Placeholder 4"/>
          <p:cNvSpPr txBox="1">
            <a:spLocks/>
          </p:cNvSpPr>
          <p:nvPr/>
        </p:nvSpPr>
        <p:spPr bwMode="auto">
          <a:xfrm>
            <a:off x="11814739" y="6486526"/>
            <a:ext cx="352333" cy="3651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D70CBAD3-AE29-444B-96BF-2A1E4A9E3329}" type="slidenum">
              <a:rPr lang="en-US" altLang="en-US" sz="800" smtClean="0">
                <a:solidFill>
                  <a:schemeClr val="tx2"/>
                </a:solidFill>
                <a:ea typeface="Avenir Roman" charset="0"/>
                <a:cs typeface="Avenir Roman" charset="0"/>
              </a:rPr>
              <a:pPr algn="ctr" eaLnBrk="1" hangingPunct="1"/>
              <a:t>19</a:t>
            </a:fld>
            <a:endParaRPr lang="en-US" altLang="en-US" sz="800" dirty="0">
              <a:solidFill>
                <a:schemeClr val="tx2"/>
              </a:solidFill>
              <a:ea typeface="Avenir Roman" charset="0"/>
              <a:cs typeface="Avenir Roman" charset="0"/>
            </a:endParaRPr>
          </a:p>
        </p:txBody>
      </p:sp>
      <p:sp>
        <p:nvSpPr>
          <p:cNvPr id="18" name="Title 1"/>
          <p:cNvSpPr txBox="1">
            <a:spLocks/>
          </p:cNvSpPr>
          <p:nvPr/>
        </p:nvSpPr>
        <p:spPr bwMode="auto">
          <a:xfrm>
            <a:off x="563898" y="911022"/>
            <a:ext cx="5836902" cy="507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Arial" charset="0"/>
                <a:ea typeface="MS PGothic" charset="-128"/>
                <a:cs typeface="MS PGothic" charset="-128"/>
                <a:sym typeface="Arial" charset="0"/>
              </a:defRPr>
            </a:lvl1pPr>
            <a:lvl2pPr marL="37931725" indent="-37474525" eaLnBrk="0" hangingPunct="0">
              <a:defRPr sz="2400">
                <a:solidFill>
                  <a:schemeClr val="tx1"/>
                </a:solidFill>
                <a:latin typeface="Arial" charset="0"/>
                <a:ea typeface="MS PGothic" charset="-128"/>
                <a:cs typeface="MS PGothic" charset="-128"/>
                <a:sym typeface="Arial" charset="0"/>
              </a:defRPr>
            </a:lvl2pPr>
            <a:lvl3pPr eaLnBrk="0" hangingPunct="0">
              <a:defRPr sz="2400">
                <a:solidFill>
                  <a:schemeClr val="tx1"/>
                </a:solidFill>
                <a:latin typeface="Arial" charset="0"/>
                <a:ea typeface="MS PGothic" charset="-128"/>
                <a:cs typeface="MS PGothic" charset="-128"/>
                <a:sym typeface="Arial" charset="0"/>
              </a:defRPr>
            </a:lvl3pPr>
            <a:lvl4pPr eaLnBrk="0" hangingPunct="0">
              <a:defRPr sz="2400">
                <a:solidFill>
                  <a:schemeClr val="tx1"/>
                </a:solidFill>
                <a:latin typeface="Arial" charset="0"/>
                <a:ea typeface="MS PGothic" charset="-128"/>
                <a:cs typeface="MS PGothic" charset="-128"/>
                <a:sym typeface="Arial" charset="0"/>
              </a:defRPr>
            </a:lvl4pPr>
            <a:lvl5pPr eaLnBrk="0" hangingPunct="0">
              <a:defRPr sz="2400">
                <a:solidFill>
                  <a:schemeClr val="tx1"/>
                </a:solidFill>
                <a:latin typeface="Arial" charset="0"/>
                <a:ea typeface="MS PGothic" charset="-128"/>
                <a:cs typeface="MS PGothic" charset="-128"/>
                <a:sym typeface="Arial" charset="0"/>
              </a:defRPr>
            </a:lvl5pPr>
            <a:lvl6pPr marL="4572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6pPr>
            <a:lvl7pPr marL="9144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7pPr>
            <a:lvl8pPr marL="13716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8pPr>
            <a:lvl9pPr marL="18288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9pPr>
          </a:lstStyle>
          <a:p>
            <a:pPr eaLnBrk="1" hangingPunct="1"/>
            <a:r>
              <a:rPr lang="en-US" altLang="en-US" sz="4000" dirty="0">
                <a:ea typeface="ＭＳ Ｐゴシック" charset="-128"/>
              </a:rPr>
              <a:t>Apple iPad</a:t>
            </a:r>
          </a:p>
        </p:txBody>
      </p:sp>
      <p:sp>
        <p:nvSpPr>
          <p:cNvPr id="32" name="TextBox 18"/>
          <p:cNvSpPr txBox="1">
            <a:spLocks noChangeArrowheads="1"/>
          </p:cNvSpPr>
          <p:nvPr/>
        </p:nvSpPr>
        <p:spPr bwMode="auto">
          <a:xfrm>
            <a:off x="2213811" y="1733376"/>
            <a:ext cx="5527442" cy="3555711"/>
          </a:xfrm>
          <a:prstGeom prst="rect">
            <a:avLst/>
          </a:prstGeom>
          <a:solidFill>
            <a:schemeClr val="tx1"/>
          </a:solidFill>
          <a:ln>
            <a:noFill/>
          </a:ln>
        </p:spPr>
        <p:txBody>
          <a:bodyPr lIns="274320" tIns="182880" anchor="t" anchorCtr="0"/>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173038" indent="-163513">
              <a:spcAft>
                <a:spcPts val="600"/>
              </a:spcAft>
              <a:buFont typeface="Arial" charset="0"/>
              <a:buChar char="•"/>
            </a:pPr>
            <a:r>
              <a:rPr lang="en-US" sz="1050" dirty="0">
                <a:solidFill>
                  <a:schemeClr val="bg1"/>
                </a:solidFill>
              </a:rPr>
              <a:t>No connectors rugged docking connector for use with rugged dock (for forklifts and other vehicles)</a:t>
            </a:r>
          </a:p>
          <a:p>
            <a:pPr marL="173038" indent="-163513">
              <a:spcAft>
                <a:spcPts val="600"/>
              </a:spcAft>
              <a:buFont typeface="Arial" charset="0"/>
              <a:buChar char="•"/>
            </a:pPr>
            <a:r>
              <a:rPr lang="en-US" sz="1050" dirty="0">
                <a:solidFill>
                  <a:schemeClr val="bg1"/>
                </a:solidFill>
              </a:rPr>
              <a:t>No equivalent to Expansion Back to add new features, such as a second battery</a:t>
            </a:r>
          </a:p>
          <a:p>
            <a:pPr marL="173038" indent="-163513">
              <a:spcAft>
                <a:spcPts val="600"/>
              </a:spcAft>
              <a:buFont typeface="Arial" charset="0"/>
              <a:buChar char="•"/>
            </a:pPr>
            <a:r>
              <a:rPr lang="en-US" sz="1050" dirty="0">
                <a:solidFill>
                  <a:schemeClr val="bg1"/>
                </a:solidFill>
              </a:rPr>
              <a:t>Inferior WiFi — no 2x2 MU-MIMO or WorryFree WiFi</a:t>
            </a:r>
          </a:p>
          <a:p>
            <a:pPr marL="173038" indent="-163513">
              <a:spcAft>
                <a:spcPts val="600"/>
              </a:spcAft>
              <a:buFont typeface="Arial" charset="0"/>
              <a:buChar char="•"/>
            </a:pPr>
            <a:r>
              <a:rPr lang="en-US" sz="1050" dirty="0">
                <a:solidFill>
                  <a:schemeClr val="bg1"/>
                </a:solidFill>
              </a:rPr>
              <a:t>No perpetual power – no hot-swappable user-removable/replaceable second auxiliary battery; no on-site replaceable main internal battery</a:t>
            </a:r>
          </a:p>
          <a:p>
            <a:pPr marL="173038" indent="-163513">
              <a:spcAft>
                <a:spcPts val="600"/>
              </a:spcAft>
              <a:buFont typeface="Arial" charset="0"/>
              <a:buChar char="•"/>
            </a:pPr>
            <a:r>
              <a:rPr lang="en-US" sz="1050" dirty="0">
                <a:solidFill>
                  <a:schemeClr val="bg1"/>
                </a:solidFill>
              </a:rPr>
              <a:t>No enterprise-class barcode scanning</a:t>
            </a:r>
          </a:p>
          <a:p>
            <a:pPr marL="173038" indent="-163513">
              <a:spcAft>
                <a:spcPts val="600"/>
              </a:spcAft>
              <a:buFont typeface="Arial" charset="0"/>
              <a:buChar char="•"/>
            </a:pPr>
            <a:r>
              <a:rPr lang="en-US" sz="1050" dirty="0">
                <a:solidFill>
                  <a:schemeClr val="bg1"/>
                </a:solidFill>
              </a:rPr>
              <a:t>Not rugged — no drop test, no sealing, no subzero use, no Corning Gorilla Glass display</a:t>
            </a:r>
          </a:p>
          <a:p>
            <a:pPr marL="173038" indent="-163513">
              <a:spcAft>
                <a:spcPts val="600"/>
              </a:spcAft>
              <a:buFont typeface="Arial" charset="0"/>
              <a:buChar char="•"/>
            </a:pPr>
            <a:r>
              <a:rPr lang="en-US" sz="1050" dirty="0">
                <a:solidFill>
                  <a:schemeClr val="bg1"/>
                </a:solidFill>
              </a:rPr>
              <a:t>Display — smaller: 9.7 in. vs 10.1 in.; lower resolution (2388x1668 vs. 2650x1600), no Corning Gorilla Glass; no support for glove or when wet</a:t>
            </a:r>
          </a:p>
          <a:p>
            <a:pPr marL="173038" indent="-163513">
              <a:spcAft>
                <a:spcPts val="600"/>
              </a:spcAft>
              <a:buFont typeface="Arial" charset="0"/>
              <a:buChar char="•"/>
            </a:pPr>
            <a:r>
              <a:rPr lang="en-US" sz="1050" dirty="0">
                <a:solidFill>
                  <a:schemeClr val="bg1"/>
                </a:solidFill>
              </a:rPr>
              <a:t>No USB-C port for limited extended data storage (ET5X offers up to 256GB); no user accessible 2 TB Micro SDXC card</a:t>
            </a:r>
          </a:p>
          <a:p>
            <a:pPr marL="173038" indent="-163513">
              <a:spcAft>
                <a:spcPts val="600"/>
              </a:spcAft>
              <a:buFont typeface="Arial" charset="0"/>
              <a:buChar char="•"/>
            </a:pPr>
            <a:r>
              <a:rPr lang="en-US" sz="1050" dirty="0">
                <a:solidFill>
                  <a:schemeClr val="bg1"/>
                </a:solidFill>
              </a:rPr>
              <a:t>No Mobility DNA equivalent</a:t>
            </a:r>
          </a:p>
          <a:p>
            <a:pPr marL="173038" indent="-163513">
              <a:spcAft>
                <a:spcPts val="600"/>
              </a:spcAft>
              <a:buFont typeface="Arial" charset="0"/>
              <a:buChar char="•"/>
            </a:pPr>
            <a:r>
              <a:rPr lang="en-US" sz="1050" dirty="0">
                <a:solidFill>
                  <a:schemeClr val="bg1"/>
                </a:solidFill>
              </a:rPr>
              <a:t>Accessories: no enterprise-class accessories, from docks to chargers to wearing options and backroom charging infrastructure</a:t>
            </a:r>
          </a:p>
          <a:p>
            <a:pPr marL="173038" indent="-163513">
              <a:spcAft>
                <a:spcPts val="600"/>
              </a:spcAft>
              <a:buFont typeface="Arial" charset="0"/>
              <a:buChar char="•"/>
            </a:pPr>
            <a:endParaRPr lang="en-US" sz="1050" dirty="0">
              <a:solidFill>
                <a:schemeClr val="bg1"/>
              </a:solidFill>
            </a:endParaRPr>
          </a:p>
          <a:p>
            <a:pPr marL="173038" indent="-163513">
              <a:spcAft>
                <a:spcPts val="600"/>
              </a:spcAft>
              <a:buFont typeface="Arial" charset="0"/>
              <a:buChar char="•"/>
            </a:pPr>
            <a:endParaRPr lang="en-US" sz="1050" dirty="0">
              <a:solidFill>
                <a:schemeClr val="bg1"/>
              </a:solidFill>
            </a:endParaRPr>
          </a:p>
          <a:p>
            <a:pPr marL="173038" indent="-163513">
              <a:spcAft>
                <a:spcPts val="600"/>
              </a:spcAft>
              <a:buFont typeface="Arial" charset="0"/>
              <a:buChar char="•"/>
            </a:pPr>
            <a:endParaRPr lang="en-US" sz="1050" dirty="0">
              <a:solidFill>
                <a:schemeClr val="bg1"/>
              </a:solidFill>
            </a:endParaRPr>
          </a:p>
          <a:p>
            <a:pPr marL="173038" indent="-163513">
              <a:spcAft>
                <a:spcPts val="600"/>
              </a:spcAft>
              <a:buFont typeface="Arial" charset="0"/>
              <a:buChar char="•"/>
            </a:pPr>
            <a:endParaRPr lang="en-US" sz="1050" dirty="0">
              <a:solidFill>
                <a:schemeClr val="bg1"/>
              </a:solidFill>
            </a:endParaRPr>
          </a:p>
        </p:txBody>
      </p:sp>
      <p:sp>
        <p:nvSpPr>
          <p:cNvPr id="30" name="TextBox 18"/>
          <p:cNvSpPr txBox="1">
            <a:spLocks noChangeArrowheads="1"/>
          </p:cNvSpPr>
          <p:nvPr/>
        </p:nvSpPr>
        <p:spPr bwMode="auto">
          <a:xfrm>
            <a:off x="2213810" y="5384119"/>
            <a:ext cx="5534125" cy="1072532"/>
          </a:xfrm>
          <a:prstGeom prst="rect">
            <a:avLst/>
          </a:prstGeom>
          <a:solidFill>
            <a:schemeClr val="tx1"/>
          </a:solidFill>
          <a:ln>
            <a:noFill/>
          </a:ln>
        </p:spPr>
        <p:txBody>
          <a:bodyPr lIns="274320" tIns="182880" anchor="t" anchorCtr="0"/>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173038" indent="-163513">
              <a:spcAft>
                <a:spcPts val="600"/>
              </a:spcAft>
              <a:buFont typeface="Arial" charset="0"/>
              <a:buChar char="•"/>
            </a:pPr>
            <a:r>
              <a:rPr lang="en-US" sz="1050" dirty="0">
                <a:solidFill>
                  <a:schemeClr val="bg1"/>
                </a:solidFill>
              </a:rPr>
              <a:t>Smaller and lighter — nearly half the thickness and about 35% lighter</a:t>
            </a:r>
          </a:p>
          <a:p>
            <a:pPr marL="173038" indent="-163513">
              <a:spcAft>
                <a:spcPts val="600"/>
              </a:spcAft>
              <a:buFont typeface="Arial" charset="0"/>
              <a:buChar char="•"/>
            </a:pPr>
            <a:r>
              <a:rPr lang="en-US" sz="1050" dirty="0">
                <a:solidFill>
                  <a:schemeClr val="bg1"/>
                </a:solidFill>
              </a:rPr>
              <a:t>Offers more storage (4x the ET51/56)</a:t>
            </a:r>
          </a:p>
          <a:p>
            <a:pPr marL="173038" indent="-163513">
              <a:spcAft>
                <a:spcPts val="600"/>
              </a:spcAft>
              <a:buFont typeface="Arial" charset="0"/>
              <a:buChar char="•"/>
            </a:pPr>
            <a:r>
              <a:rPr lang="en-US" sz="1050" dirty="0">
                <a:solidFill>
                  <a:schemeClr val="bg1"/>
                </a:solidFill>
              </a:rPr>
              <a:t>Slightly brighter display for outdoor readability: 600 vs 540 nit</a:t>
            </a:r>
          </a:p>
          <a:p>
            <a:pPr marL="173038" indent="-163513">
              <a:spcAft>
                <a:spcPts val="600"/>
              </a:spcAft>
              <a:buFont typeface="Arial" charset="0"/>
              <a:buChar char="•"/>
            </a:pPr>
            <a:endParaRPr lang="en-US" sz="1050" dirty="0">
              <a:solidFill>
                <a:schemeClr val="bg1"/>
              </a:solidFill>
            </a:endParaRPr>
          </a:p>
          <a:p>
            <a:pPr marL="173038" indent="-163513">
              <a:spcAft>
                <a:spcPts val="600"/>
              </a:spcAft>
              <a:buFont typeface="Arial" charset="0"/>
              <a:buChar char="•"/>
            </a:pPr>
            <a:endParaRPr lang="en-US" sz="1400" dirty="0">
              <a:solidFill>
                <a:schemeClr val="bg1"/>
              </a:solidFill>
            </a:endParaRPr>
          </a:p>
          <a:p>
            <a:pPr marL="280988" indent="-166688">
              <a:spcAft>
                <a:spcPts val="900"/>
              </a:spcAft>
            </a:pPr>
            <a:endParaRPr lang="en-US" sz="1600" dirty="0"/>
          </a:p>
        </p:txBody>
      </p:sp>
      <p:sp>
        <p:nvSpPr>
          <p:cNvPr id="7" name="AutoShape 2" descr="mage result for brother rj2150"/>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TextBox 18"/>
          <p:cNvSpPr txBox="1">
            <a:spLocks noChangeArrowheads="1"/>
          </p:cNvSpPr>
          <p:nvPr/>
        </p:nvSpPr>
        <p:spPr bwMode="auto">
          <a:xfrm>
            <a:off x="683861" y="1733376"/>
            <a:ext cx="1529950" cy="3569896"/>
          </a:xfrm>
          <a:prstGeom prst="rect">
            <a:avLst/>
          </a:prstGeom>
          <a:solidFill>
            <a:srgbClr val="00A7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0" algn="ctr" eaLnBrk="1" hangingPunct="1">
              <a:spcBef>
                <a:spcPct val="20000"/>
              </a:spcBef>
            </a:pPr>
            <a:r>
              <a:rPr lang="en-US" sz="1400" b="1" cap="all" dirty="0">
                <a:solidFill>
                  <a:schemeClr val="bg1"/>
                </a:solidFill>
                <a:cs typeface="Arial" pitchFamily="34" charset="0"/>
              </a:rPr>
              <a:t>KEY Weaknesses</a:t>
            </a:r>
          </a:p>
        </p:txBody>
      </p:sp>
      <p:sp>
        <p:nvSpPr>
          <p:cNvPr id="20" name="TextBox 18"/>
          <p:cNvSpPr txBox="1">
            <a:spLocks noChangeArrowheads="1"/>
          </p:cNvSpPr>
          <p:nvPr/>
        </p:nvSpPr>
        <p:spPr bwMode="auto">
          <a:xfrm>
            <a:off x="683861" y="5374624"/>
            <a:ext cx="1529950" cy="1082027"/>
          </a:xfrm>
          <a:prstGeom prst="rect">
            <a:avLst/>
          </a:prstGeom>
          <a:solidFill>
            <a:srgbClr val="00A7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0" algn="ctr" eaLnBrk="1" hangingPunct="1">
              <a:spcBef>
                <a:spcPct val="20000"/>
              </a:spcBef>
            </a:pPr>
            <a:r>
              <a:rPr lang="en-US" sz="1400" b="1" cap="all" dirty="0">
                <a:solidFill>
                  <a:schemeClr val="bg1"/>
                </a:solidFill>
                <a:cs typeface="Arial" pitchFamily="34" charset="0"/>
              </a:rPr>
              <a:t>KEY strengths</a:t>
            </a:r>
          </a:p>
        </p:txBody>
      </p:sp>
      <p:pic>
        <p:nvPicPr>
          <p:cNvPr id="5" name="Picture 4">
            <a:extLst>
              <a:ext uri="{FF2B5EF4-FFF2-40B4-BE49-F238E27FC236}">
                <a16:creationId xmlns:a16="http://schemas.microsoft.com/office/drawing/2014/main" xmlns="" id="{35826DE3-D1F3-4C8D-AB1D-3FE979ABCAC8}"/>
              </a:ext>
            </a:extLst>
          </p:cNvPr>
          <p:cNvPicPr>
            <a:picLocks noChangeAspect="1"/>
          </p:cNvPicPr>
          <p:nvPr/>
        </p:nvPicPr>
        <p:blipFill rotWithShape="1">
          <a:blip r:embed="rId3">
            <a:extLst>
              <a:ext uri="{28A0092B-C50C-407E-A947-70E740481C1C}">
                <a14:useLocalDpi xmlns:a14="http://schemas.microsoft.com/office/drawing/2010/main" val="0"/>
              </a:ext>
            </a:extLst>
          </a:blip>
          <a:srcRect l="25096" r="26486"/>
          <a:stretch/>
        </p:blipFill>
        <p:spPr>
          <a:xfrm>
            <a:off x="8289042" y="1733376"/>
            <a:ext cx="3292297" cy="3569896"/>
          </a:xfrm>
          <a:prstGeom prst="rect">
            <a:avLst/>
          </a:prstGeom>
        </p:spPr>
      </p:pic>
    </p:spTree>
    <p:extLst>
      <p:ext uri="{BB962C8B-B14F-4D97-AF65-F5344CB8AC3E}">
        <p14:creationId xmlns:p14="http://schemas.microsoft.com/office/powerpoint/2010/main" val="995303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ET51-AgendaSlide1.jpg"/>
          <p:cNvPicPr>
            <a:picLocks noChangeAspect="1"/>
          </p:cNvPicPr>
          <p:nvPr/>
        </p:nvPicPr>
        <p:blipFill>
          <a:blip r:embed="rId2"/>
          <a:stretch>
            <a:fillRect/>
          </a:stretch>
        </p:blipFill>
        <p:spPr>
          <a:xfrm>
            <a:off x="0" y="15401"/>
            <a:ext cx="12253984" cy="6876863"/>
          </a:xfrm>
          <a:prstGeom prst="rect">
            <a:avLst/>
          </a:prstGeom>
        </p:spPr>
      </p:pic>
      <p:sp>
        <p:nvSpPr>
          <p:cNvPr id="21" name="Rectangle 20"/>
          <p:cNvSpPr/>
          <p:nvPr/>
        </p:nvSpPr>
        <p:spPr>
          <a:xfrm rot="10800000">
            <a:off x="0" y="0"/>
            <a:ext cx="10547141" cy="6892263"/>
          </a:xfrm>
          <a:prstGeom prst="rect">
            <a:avLst/>
          </a:prstGeom>
          <a:gradFill flip="none" rotWithShape="1">
            <a:gsLst>
              <a:gs pos="36000">
                <a:srgbClr val="808080">
                  <a:alpha val="91000"/>
                </a:srgbClr>
              </a:gs>
              <a:gs pos="72000">
                <a:schemeClr val="tx1"/>
              </a:gs>
              <a:gs pos="0">
                <a:srgbClr val="FFFFFF">
                  <a:alpha val="0"/>
                </a:srgb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itle 35"/>
          <p:cNvSpPr txBox="1">
            <a:spLocks/>
          </p:cNvSpPr>
          <p:nvPr/>
        </p:nvSpPr>
        <p:spPr>
          <a:xfrm>
            <a:off x="459984" y="286305"/>
            <a:ext cx="9903215" cy="1020145"/>
          </a:xfrm>
          <a:prstGeom prst="rect">
            <a:avLst/>
          </a:prstGeom>
        </p:spPr>
        <p:txBody>
          <a:bodyPr vert="horz" lIns="0" tIns="0" rIns="0" bIns="0" rtlCol="0" anchor="t" anchorCtr="0">
            <a:noAutofit/>
          </a:bodyPr>
          <a:lstStyle/>
          <a:p>
            <a:pPr defTabSz="1218529" eaLnBrk="0" hangingPunct="0">
              <a:lnSpc>
                <a:spcPts val="6663"/>
              </a:lnSpc>
              <a:defRPr/>
            </a:pPr>
            <a:r>
              <a:rPr lang="en-US" sz="4400" spc="-150" dirty="0">
                <a:solidFill>
                  <a:schemeClr val="bg1"/>
                </a:solidFill>
                <a:latin typeface="+mj-lt"/>
                <a:ea typeface="+mj-ea"/>
                <a:cs typeface="+mj-cs"/>
              </a:rPr>
              <a:t>TABLE OF CONTENTS</a:t>
            </a:r>
          </a:p>
        </p:txBody>
      </p:sp>
      <p:grpSp>
        <p:nvGrpSpPr>
          <p:cNvPr id="5" name="Group 4"/>
          <p:cNvGrpSpPr/>
          <p:nvPr/>
        </p:nvGrpSpPr>
        <p:grpSpPr>
          <a:xfrm>
            <a:off x="470766" y="1159147"/>
            <a:ext cx="9163890" cy="415035"/>
            <a:chOff x="147752" y="3163037"/>
            <a:chExt cx="3946201" cy="450720"/>
          </a:xfrm>
        </p:grpSpPr>
        <p:sp>
          <p:nvSpPr>
            <p:cNvPr id="25" name="Rounded Rectangle 24"/>
            <p:cNvSpPr/>
            <p:nvPr/>
          </p:nvSpPr>
          <p:spPr>
            <a:xfrm>
              <a:off x="147752" y="3163037"/>
              <a:ext cx="3946201" cy="450720"/>
            </a:xfrm>
            <a:prstGeom prst="roundRect">
              <a:avLst>
                <a:gd name="adj" fmla="val 0"/>
              </a:avLst>
            </a:prstGeom>
            <a:solidFill>
              <a:schemeClr val="tx1"/>
            </a:solidFill>
            <a:ln w="12700" cap="flat" cmpd="sng" algn="ctr">
              <a:solidFill>
                <a:srgbClr val="00A7FF"/>
              </a:solidFill>
              <a:prstDash val="solid"/>
              <a:bevel/>
              <a:headEnd type="none" w="med" len="med"/>
              <a:tailEnd type="none" w="med" len="me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07" tIns="45707" rIns="45707" bIns="45707" numCol="1" spcCol="38100" rtlCol="0" anchor="ctr">
              <a:noAutofit/>
            </a:bodyPr>
            <a:lstStyle/>
            <a:p>
              <a:pPr defTabSz="457063" latinLnBrk="1" hangingPunct="0"/>
              <a:endParaRPr lang="en-US" dirty="0">
                <a:solidFill>
                  <a:srgbClr val="000000"/>
                </a:solidFill>
                <a:latin typeface="Arial"/>
                <a:ea typeface="Arial"/>
                <a:cs typeface="Arial"/>
                <a:sym typeface="Arial"/>
              </a:endParaRPr>
            </a:p>
          </p:txBody>
        </p:sp>
        <p:sp>
          <p:nvSpPr>
            <p:cNvPr id="26" name="Rectangle 25"/>
            <p:cNvSpPr/>
            <p:nvPr/>
          </p:nvSpPr>
          <p:spPr>
            <a:xfrm>
              <a:off x="164635" y="3236706"/>
              <a:ext cx="3929318" cy="334240"/>
            </a:xfrm>
            <a:prstGeom prst="rect">
              <a:avLst/>
            </a:prstGeom>
          </p:spPr>
          <p:txBody>
            <a:bodyPr wrap="square">
              <a:spAutoFit/>
            </a:bodyPr>
            <a:lstStyle/>
            <a:p>
              <a:pPr marL="9525" indent="-9525">
                <a:spcBef>
                  <a:spcPts val="1000"/>
                </a:spcBef>
                <a:spcAft>
                  <a:spcPts val="1200"/>
                </a:spcAft>
                <a:tabLst>
                  <a:tab pos="7762875" algn="l"/>
                </a:tabLst>
                <a:defRPr/>
              </a:pPr>
              <a:r>
                <a:rPr lang="en-US" sz="1400" b="1" spc="-30" dirty="0">
                  <a:solidFill>
                    <a:srgbClr val="FFFFFF"/>
                  </a:solidFill>
                </a:rPr>
                <a:t>Customer Engagement Questions: Android and Windows Models	Slides 3 - 5</a:t>
              </a:r>
            </a:p>
          </p:txBody>
        </p:sp>
      </p:grpSp>
      <p:grpSp>
        <p:nvGrpSpPr>
          <p:cNvPr id="42" name="Group 41"/>
          <p:cNvGrpSpPr/>
          <p:nvPr/>
        </p:nvGrpSpPr>
        <p:grpSpPr>
          <a:xfrm>
            <a:off x="470766" y="1648685"/>
            <a:ext cx="9163890" cy="415035"/>
            <a:chOff x="147752" y="3163037"/>
            <a:chExt cx="3946201" cy="450720"/>
          </a:xfrm>
        </p:grpSpPr>
        <p:sp>
          <p:nvSpPr>
            <p:cNvPr id="43" name="Rounded Rectangle 42"/>
            <p:cNvSpPr/>
            <p:nvPr/>
          </p:nvSpPr>
          <p:spPr>
            <a:xfrm>
              <a:off x="147752" y="3163037"/>
              <a:ext cx="3946201" cy="450720"/>
            </a:xfrm>
            <a:prstGeom prst="roundRect">
              <a:avLst>
                <a:gd name="adj" fmla="val 0"/>
              </a:avLst>
            </a:prstGeom>
            <a:solidFill>
              <a:schemeClr val="tx1"/>
            </a:solidFill>
            <a:ln w="12700" cap="flat" cmpd="sng" algn="ctr">
              <a:solidFill>
                <a:srgbClr val="00A7FF"/>
              </a:solidFill>
              <a:prstDash val="solid"/>
              <a:bevel/>
              <a:headEnd type="none" w="med" len="med"/>
              <a:tailEnd type="none" w="med" len="me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07" tIns="45707" rIns="45707" bIns="45707" numCol="1" spcCol="38100" rtlCol="0" anchor="ctr">
              <a:noAutofit/>
            </a:bodyPr>
            <a:lstStyle/>
            <a:p>
              <a:pPr defTabSz="457063" latinLnBrk="1" hangingPunct="0"/>
              <a:endParaRPr lang="en-US" dirty="0">
                <a:solidFill>
                  <a:srgbClr val="000000"/>
                </a:solidFill>
                <a:latin typeface="Arial"/>
                <a:ea typeface="Arial"/>
                <a:cs typeface="Arial"/>
                <a:sym typeface="Arial"/>
              </a:endParaRPr>
            </a:p>
          </p:txBody>
        </p:sp>
        <p:sp>
          <p:nvSpPr>
            <p:cNvPr id="71" name="Rectangle 70"/>
            <p:cNvSpPr/>
            <p:nvPr/>
          </p:nvSpPr>
          <p:spPr>
            <a:xfrm>
              <a:off x="164635" y="3236706"/>
              <a:ext cx="3929318" cy="334240"/>
            </a:xfrm>
            <a:prstGeom prst="rect">
              <a:avLst/>
            </a:prstGeom>
          </p:spPr>
          <p:txBody>
            <a:bodyPr wrap="square">
              <a:spAutoFit/>
            </a:bodyPr>
            <a:lstStyle/>
            <a:p>
              <a:pPr marL="9525" indent="-9525">
                <a:spcBef>
                  <a:spcPts val="1000"/>
                </a:spcBef>
                <a:spcAft>
                  <a:spcPts val="1200"/>
                </a:spcAft>
                <a:tabLst>
                  <a:tab pos="7762875" algn="l"/>
                </a:tabLst>
                <a:defRPr/>
              </a:pPr>
              <a:r>
                <a:rPr lang="en-US" sz="1400" b="1" spc="-30" dirty="0">
                  <a:solidFill>
                    <a:srgbClr val="FFFFFF"/>
                  </a:solidFill>
                </a:rPr>
                <a:t>Upgrade Opportunities: Android and Windows Models	Slides 6 - 11</a:t>
              </a:r>
            </a:p>
          </p:txBody>
        </p:sp>
      </p:grpSp>
      <p:grpSp>
        <p:nvGrpSpPr>
          <p:cNvPr id="72" name="Group 71"/>
          <p:cNvGrpSpPr/>
          <p:nvPr/>
        </p:nvGrpSpPr>
        <p:grpSpPr>
          <a:xfrm>
            <a:off x="470766" y="2138223"/>
            <a:ext cx="9163890" cy="415035"/>
            <a:chOff x="147752" y="3163037"/>
            <a:chExt cx="3946201" cy="450720"/>
          </a:xfrm>
        </p:grpSpPr>
        <p:sp>
          <p:nvSpPr>
            <p:cNvPr id="73" name="Rounded Rectangle 72"/>
            <p:cNvSpPr/>
            <p:nvPr/>
          </p:nvSpPr>
          <p:spPr>
            <a:xfrm>
              <a:off x="147752" y="3163037"/>
              <a:ext cx="3946201" cy="450720"/>
            </a:xfrm>
            <a:prstGeom prst="roundRect">
              <a:avLst>
                <a:gd name="adj" fmla="val 0"/>
              </a:avLst>
            </a:prstGeom>
            <a:solidFill>
              <a:schemeClr val="tx1"/>
            </a:solidFill>
            <a:ln w="12700" cap="flat" cmpd="sng" algn="ctr">
              <a:solidFill>
                <a:srgbClr val="00A7FF"/>
              </a:solidFill>
              <a:prstDash val="solid"/>
              <a:bevel/>
              <a:headEnd type="none" w="med" len="med"/>
              <a:tailEnd type="none" w="med" len="me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07" tIns="45707" rIns="45707" bIns="45707" numCol="1" spcCol="38100" rtlCol="0" anchor="ctr">
              <a:noAutofit/>
            </a:bodyPr>
            <a:lstStyle/>
            <a:p>
              <a:pPr defTabSz="457063" latinLnBrk="1" hangingPunct="0"/>
              <a:endParaRPr lang="en-US" dirty="0">
                <a:solidFill>
                  <a:srgbClr val="000000"/>
                </a:solidFill>
                <a:latin typeface="Arial"/>
                <a:ea typeface="Arial"/>
                <a:cs typeface="Arial"/>
                <a:sym typeface="Arial"/>
              </a:endParaRPr>
            </a:p>
          </p:txBody>
        </p:sp>
        <p:sp>
          <p:nvSpPr>
            <p:cNvPr id="74" name="Rectangle 73"/>
            <p:cNvSpPr/>
            <p:nvPr/>
          </p:nvSpPr>
          <p:spPr>
            <a:xfrm>
              <a:off x="164635" y="3236706"/>
              <a:ext cx="3929318" cy="334240"/>
            </a:xfrm>
            <a:prstGeom prst="rect">
              <a:avLst/>
            </a:prstGeom>
          </p:spPr>
          <p:txBody>
            <a:bodyPr wrap="square">
              <a:spAutoFit/>
            </a:bodyPr>
            <a:lstStyle/>
            <a:p>
              <a:pPr marL="9525" indent="-9525">
                <a:spcBef>
                  <a:spcPts val="1000"/>
                </a:spcBef>
                <a:spcAft>
                  <a:spcPts val="1200"/>
                </a:spcAft>
                <a:tabLst>
                  <a:tab pos="7707313" algn="l"/>
                </a:tabLst>
                <a:defRPr/>
              </a:pPr>
              <a:r>
                <a:rPr lang="en-US" sz="1400" b="1" spc="-30" dirty="0">
                  <a:solidFill>
                    <a:srgbClr val="FFFFFF"/>
                  </a:solidFill>
                </a:rPr>
                <a:t>Individual Competitive Fight Sheets: Android 8 in. Competitors	Slides 12 - 17</a:t>
              </a:r>
            </a:p>
          </p:txBody>
        </p:sp>
      </p:grpSp>
      <p:grpSp>
        <p:nvGrpSpPr>
          <p:cNvPr id="75" name="Group 74"/>
          <p:cNvGrpSpPr/>
          <p:nvPr/>
        </p:nvGrpSpPr>
        <p:grpSpPr>
          <a:xfrm>
            <a:off x="470766" y="2627761"/>
            <a:ext cx="9163890" cy="415035"/>
            <a:chOff x="147752" y="3163037"/>
            <a:chExt cx="3946201" cy="450720"/>
          </a:xfrm>
        </p:grpSpPr>
        <p:sp>
          <p:nvSpPr>
            <p:cNvPr id="79" name="Rounded Rectangle 78"/>
            <p:cNvSpPr/>
            <p:nvPr/>
          </p:nvSpPr>
          <p:spPr>
            <a:xfrm>
              <a:off x="147752" y="3163037"/>
              <a:ext cx="3946201" cy="450720"/>
            </a:xfrm>
            <a:prstGeom prst="roundRect">
              <a:avLst>
                <a:gd name="adj" fmla="val 0"/>
              </a:avLst>
            </a:prstGeom>
            <a:solidFill>
              <a:schemeClr val="tx1"/>
            </a:solidFill>
            <a:ln w="12700" cap="flat" cmpd="sng" algn="ctr">
              <a:solidFill>
                <a:srgbClr val="00A7FF"/>
              </a:solidFill>
              <a:prstDash val="solid"/>
              <a:bevel/>
              <a:headEnd type="none" w="med" len="med"/>
              <a:tailEnd type="none" w="med" len="me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07" tIns="45707" rIns="45707" bIns="45707" numCol="1" spcCol="38100" rtlCol="0" anchor="ctr">
              <a:noAutofit/>
            </a:bodyPr>
            <a:lstStyle/>
            <a:p>
              <a:pPr defTabSz="457063" latinLnBrk="1" hangingPunct="0"/>
              <a:endParaRPr lang="en-US" dirty="0">
                <a:solidFill>
                  <a:srgbClr val="000000"/>
                </a:solidFill>
                <a:latin typeface="Arial"/>
                <a:ea typeface="Arial"/>
                <a:cs typeface="Arial"/>
                <a:sym typeface="Arial"/>
              </a:endParaRPr>
            </a:p>
          </p:txBody>
        </p:sp>
        <p:sp>
          <p:nvSpPr>
            <p:cNvPr id="80" name="Rectangle 79"/>
            <p:cNvSpPr/>
            <p:nvPr/>
          </p:nvSpPr>
          <p:spPr>
            <a:xfrm>
              <a:off x="164635" y="3236706"/>
              <a:ext cx="3929318" cy="334240"/>
            </a:xfrm>
            <a:prstGeom prst="rect">
              <a:avLst/>
            </a:prstGeom>
          </p:spPr>
          <p:txBody>
            <a:bodyPr wrap="square">
              <a:spAutoFit/>
            </a:bodyPr>
            <a:lstStyle/>
            <a:p>
              <a:pPr marL="9525" indent="-9525">
                <a:spcBef>
                  <a:spcPts val="1000"/>
                </a:spcBef>
                <a:spcAft>
                  <a:spcPts val="1200"/>
                </a:spcAft>
                <a:tabLst>
                  <a:tab pos="7762875" algn="l"/>
                </a:tabLst>
                <a:defRPr/>
              </a:pPr>
              <a:r>
                <a:rPr lang="en-US" sz="1400" b="1" spc="-30" dirty="0">
                  <a:solidFill>
                    <a:srgbClr val="FFFFFF"/>
                  </a:solidFill>
                </a:rPr>
                <a:t>Individual Competitive Fight Sheets: Android 10 in. Competitors	Slides 18 - 23</a:t>
              </a:r>
            </a:p>
          </p:txBody>
        </p:sp>
      </p:grpSp>
      <p:grpSp>
        <p:nvGrpSpPr>
          <p:cNvPr id="81" name="Group 80"/>
          <p:cNvGrpSpPr/>
          <p:nvPr/>
        </p:nvGrpSpPr>
        <p:grpSpPr>
          <a:xfrm>
            <a:off x="470766" y="3117299"/>
            <a:ext cx="9172768" cy="415035"/>
            <a:chOff x="147752" y="3163037"/>
            <a:chExt cx="3950024" cy="450720"/>
          </a:xfrm>
        </p:grpSpPr>
        <p:sp>
          <p:nvSpPr>
            <p:cNvPr id="82" name="Rounded Rectangle 81"/>
            <p:cNvSpPr/>
            <p:nvPr/>
          </p:nvSpPr>
          <p:spPr>
            <a:xfrm>
              <a:off x="147752" y="3163037"/>
              <a:ext cx="3946201" cy="450720"/>
            </a:xfrm>
            <a:prstGeom prst="roundRect">
              <a:avLst>
                <a:gd name="adj" fmla="val 0"/>
              </a:avLst>
            </a:prstGeom>
            <a:solidFill>
              <a:schemeClr val="tx1"/>
            </a:solidFill>
            <a:ln w="12700" cap="flat" cmpd="sng" algn="ctr">
              <a:solidFill>
                <a:srgbClr val="00A7FF"/>
              </a:solidFill>
              <a:prstDash val="solid"/>
              <a:bevel/>
              <a:headEnd type="none" w="med" len="med"/>
              <a:tailEnd type="none" w="med" len="me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07" tIns="45707" rIns="45707" bIns="45707" numCol="1" spcCol="38100" rtlCol="0" anchor="ctr">
              <a:noAutofit/>
            </a:bodyPr>
            <a:lstStyle/>
            <a:p>
              <a:pPr defTabSz="457063" latinLnBrk="1" hangingPunct="0"/>
              <a:endParaRPr lang="en-US" dirty="0">
                <a:solidFill>
                  <a:srgbClr val="000000"/>
                </a:solidFill>
                <a:latin typeface="Arial"/>
                <a:ea typeface="Arial"/>
                <a:cs typeface="Arial"/>
                <a:sym typeface="Arial"/>
              </a:endParaRPr>
            </a:p>
          </p:txBody>
        </p:sp>
        <p:sp>
          <p:nvSpPr>
            <p:cNvPr id="83" name="Rectangle 82"/>
            <p:cNvSpPr/>
            <p:nvPr/>
          </p:nvSpPr>
          <p:spPr>
            <a:xfrm>
              <a:off x="164635" y="3236703"/>
              <a:ext cx="3933141" cy="334240"/>
            </a:xfrm>
            <a:prstGeom prst="rect">
              <a:avLst/>
            </a:prstGeom>
          </p:spPr>
          <p:txBody>
            <a:bodyPr wrap="square">
              <a:spAutoFit/>
            </a:bodyPr>
            <a:lstStyle/>
            <a:p>
              <a:pPr marL="9525" indent="-9525">
                <a:spcBef>
                  <a:spcPts val="1000"/>
                </a:spcBef>
                <a:spcAft>
                  <a:spcPts val="1200"/>
                </a:spcAft>
                <a:tabLst>
                  <a:tab pos="7762875" algn="l"/>
                </a:tabLst>
                <a:defRPr/>
              </a:pPr>
              <a:r>
                <a:rPr lang="en-US" sz="1400" b="1" spc="-30" dirty="0">
                  <a:solidFill>
                    <a:srgbClr val="FFFFFF"/>
                  </a:solidFill>
                </a:rPr>
                <a:t>Competitive Feature-to-Feature Comparison Charts: Android 8 in. Competitors	Slides 24 - 35</a:t>
              </a:r>
            </a:p>
          </p:txBody>
        </p:sp>
      </p:grpSp>
      <p:grpSp>
        <p:nvGrpSpPr>
          <p:cNvPr id="101" name="Group 100"/>
          <p:cNvGrpSpPr/>
          <p:nvPr/>
        </p:nvGrpSpPr>
        <p:grpSpPr>
          <a:xfrm>
            <a:off x="470766" y="3606837"/>
            <a:ext cx="9211502" cy="415035"/>
            <a:chOff x="147752" y="3163037"/>
            <a:chExt cx="3966704" cy="450720"/>
          </a:xfrm>
        </p:grpSpPr>
        <p:sp>
          <p:nvSpPr>
            <p:cNvPr id="102" name="Rounded Rectangle 101"/>
            <p:cNvSpPr/>
            <p:nvPr/>
          </p:nvSpPr>
          <p:spPr>
            <a:xfrm>
              <a:off x="147752" y="3163037"/>
              <a:ext cx="3946201" cy="450720"/>
            </a:xfrm>
            <a:prstGeom prst="roundRect">
              <a:avLst>
                <a:gd name="adj" fmla="val 0"/>
              </a:avLst>
            </a:prstGeom>
            <a:solidFill>
              <a:schemeClr val="tx1"/>
            </a:solidFill>
            <a:ln w="12700" cap="flat" cmpd="sng" algn="ctr">
              <a:solidFill>
                <a:srgbClr val="00A7FF"/>
              </a:solidFill>
              <a:prstDash val="solid"/>
              <a:bevel/>
              <a:headEnd type="none" w="med" len="med"/>
              <a:tailEnd type="none" w="med" len="me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07" tIns="45707" rIns="45707" bIns="45707" numCol="1" spcCol="38100" rtlCol="0" anchor="ctr">
              <a:noAutofit/>
            </a:bodyPr>
            <a:lstStyle/>
            <a:p>
              <a:pPr defTabSz="457063" latinLnBrk="1" hangingPunct="0"/>
              <a:endParaRPr lang="en-US" dirty="0">
                <a:solidFill>
                  <a:srgbClr val="000000"/>
                </a:solidFill>
                <a:latin typeface="Arial"/>
                <a:ea typeface="Arial"/>
                <a:cs typeface="Arial"/>
                <a:sym typeface="Arial"/>
              </a:endParaRPr>
            </a:p>
          </p:txBody>
        </p:sp>
        <p:sp>
          <p:nvSpPr>
            <p:cNvPr id="103" name="Rectangle 102"/>
            <p:cNvSpPr/>
            <p:nvPr/>
          </p:nvSpPr>
          <p:spPr>
            <a:xfrm>
              <a:off x="164635" y="3236706"/>
              <a:ext cx="3949821" cy="334240"/>
            </a:xfrm>
            <a:prstGeom prst="rect">
              <a:avLst/>
            </a:prstGeom>
          </p:spPr>
          <p:txBody>
            <a:bodyPr wrap="square">
              <a:spAutoFit/>
            </a:bodyPr>
            <a:lstStyle/>
            <a:p>
              <a:pPr marL="9525" indent="-9525">
                <a:spcBef>
                  <a:spcPts val="1000"/>
                </a:spcBef>
                <a:spcAft>
                  <a:spcPts val="1200"/>
                </a:spcAft>
                <a:tabLst>
                  <a:tab pos="7762875" algn="l"/>
                </a:tabLst>
                <a:defRPr/>
              </a:pPr>
              <a:r>
                <a:rPr lang="en-US" sz="1400" b="1" spc="-30" dirty="0">
                  <a:solidFill>
                    <a:srgbClr val="FFFFFF"/>
                  </a:solidFill>
                </a:rPr>
                <a:t>Competitive Feature-to-Feature Comparison Charts: Android 10 in. Competitors	Slides 36 - 48</a:t>
              </a:r>
            </a:p>
          </p:txBody>
        </p:sp>
      </p:grpSp>
      <p:grpSp>
        <p:nvGrpSpPr>
          <p:cNvPr id="104" name="Group 103"/>
          <p:cNvGrpSpPr/>
          <p:nvPr/>
        </p:nvGrpSpPr>
        <p:grpSpPr>
          <a:xfrm>
            <a:off x="470766" y="4096375"/>
            <a:ext cx="9163890" cy="415035"/>
            <a:chOff x="147752" y="3163037"/>
            <a:chExt cx="3946201" cy="450720"/>
          </a:xfrm>
        </p:grpSpPr>
        <p:sp>
          <p:nvSpPr>
            <p:cNvPr id="105" name="Rounded Rectangle 104"/>
            <p:cNvSpPr/>
            <p:nvPr/>
          </p:nvSpPr>
          <p:spPr>
            <a:xfrm>
              <a:off x="147752" y="3163037"/>
              <a:ext cx="3946201" cy="450720"/>
            </a:xfrm>
            <a:prstGeom prst="roundRect">
              <a:avLst>
                <a:gd name="adj" fmla="val 0"/>
              </a:avLst>
            </a:prstGeom>
            <a:solidFill>
              <a:schemeClr val="tx1"/>
            </a:solidFill>
            <a:ln w="12700" cap="flat" cmpd="sng" algn="ctr">
              <a:solidFill>
                <a:srgbClr val="00A7FF"/>
              </a:solidFill>
              <a:prstDash val="solid"/>
              <a:bevel/>
              <a:headEnd type="none" w="med" len="med"/>
              <a:tailEnd type="none" w="med" len="me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07" tIns="45707" rIns="45707" bIns="45707" numCol="1" spcCol="38100" rtlCol="0" anchor="ctr">
              <a:noAutofit/>
            </a:bodyPr>
            <a:lstStyle/>
            <a:p>
              <a:pPr defTabSz="457063" latinLnBrk="1" hangingPunct="0"/>
              <a:endParaRPr lang="en-US" dirty="0">
                <a:solidFill>
                  <a:srgbClr val="000000"/>
                </a:solidFill>
                <a:latin typeface="Arial"/>
                <a:ea typeface="Arial"/>
                <a:cs typeface="Arial"/>
                <a:sym typeface="Arial"/>
              </a:endParaRPr>
            </a:p>
          </p:txBody>
        </p:sp>
        <p:sp>
          <p:nvSpPr>
            <p:cNvPr id="106" name="Rectangle 105"/>
            <p:cNvSpPr/>
            <p:nvPr/>
          </p:nvSpPr>
          <p:spPr>
            <a:xfrm>
              <a:off x="164635" y="3236706"/>
              <a:ext cx="3881297" cy="334240"/>
            </a:xfrm>
            <a:prstGeom prst="rect">
              <a:avLst/>
            </a:prstGeom>
          </p:spPr>
          <p:txBody>
            <a:bodyPr wrap="square">
              <a:spAutoFit/>
            </a:bodyPr>
            <a:lstStyle/>
            <a:p>
              <a:pPr marL="9525" indent="-9525">
                <a:spcBef>
                  <a:spcPts val="1000"/>
                </a:spcBef>
                <a:spcAft>
                  <a:spcPts val="1200"/>
                </a:spcAft>
                <a:tabLst>
                  <a:tab pos="7762875" algn="l"/>
                </a:tabLst>
                <a:defRPr/>
              </a:pPr>
              <a:r>
                <a:rPr lang="en-US" sz="1400" b="1" spc="-30" dirty="0">
                  <a:solidFill>
                    <a:srgbClr val="FFFFFF"/>
                  </a:solidFill>
                </a:rPr>
                <a:t>Individual Competitive Fight Sheets: Windows 8 in. Competitors	Slides 49 -53</a:t>
              </a:r>
            </a:p>
          </p:txBody>
        </p:sp>
      </p:grpSp>
      <p:grpSp>
        <p:nvGrpSpPr>
          <p:cNvPr id="107" name="Group 106"/>
          <p:cNvGrpSpPr/>
          <p:nvPr/>
        </p:nvGrpSpPr>
        <p:grpSpPr>
          <a:xfrm>
            <a:off x="470766" y="4585913"/>
            <a:ext cx="9163890" cy="415035"/>
            <a:chOff x="147752" y="3163037"/>
            <a:chExt cx="3946201" cy="450720"/>
          </a:xfrm>
        </p:grpSpPr>
        <p:sp>
          <p:nvSpPr>
            <p:cNvPr id="108" name="Rounded Rectangle 107"/>
            <p:cNvSpPr/>
            <p:nvPr/>
          </p:nvSpPr>
          <p:spPr>
            <a:xfrm>
              <a:off x="147752" y="3163037"/>
              <a:ext cx="3946201" cy="450720"/>
            </a:xfrm>
            <a:prstGeom prst="roundRect">
              <a:avLst>
                <a:gd name="adj" fmla="val 0"/>
              </a:avLst>
            </a:prstGeom>
            <a:solidFill>
              <a:schemeClr val="tx1"/>
            </a:solidFill>
            <a:ln w="12700" cap="flat" cmpd="sng" algn="ctr">
              <a:solidFill>
                <a:srgbClr val="00A7FF"/>
              </a:solidFill>
              <a:prstDash val="solid"/>
              <a:bevel/>
              <a:headEnd type="none" w="med" len="med"/>
              <a:tailEnd type="none" w="med" len="me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07" tIns="45707" rIns="45707" bIns="45707" numCol="1" spcCol="38100" rtlCol="0" anchor="ctr">
              <a:noAutofit/>
            </a:bodyPr>
            <a:lstStyle/>
            <a:p>
              <a:pPr defTabSz="457063" latinLnBrk="1" hangingPunct="0"/>
              <a:endParaRPr lang="en-US" dirty="0">
                <a:solidFill>
                  <a:srgbClr val="000000"/>
                </a:solidFill>
                <a:latin typeface="Arial"/>
                <a:ea typeface="Arial"/>
                <a:cs typeface="Arial"/>
                <a:sym typeface="Arial"/>
              </a:endParaRPr>
            </a:p>
          </p:txBody>
        </p:sp>
        <p:sp>
          <p:nvSpPr>
            <p:cNvPr id="109" name="Rectangle 108"/>
            <p:cNvSpPr/>
            <p:nvPr/>
          </p:nvSpPr>
          <p:spPr>
            <a:xfrm>
              <a:off x="164635" y="3236706"/>
              <a:ext cx="3925495" cy="334240"/>
            </a:xfrm>
            <a:prstGeom prst="rect">
              <a:avLst/>
            </a:prstGeom>
          </p:spPr>
          <p:txBody>
            <a:bodyPr wrap="square">
              <a:spAutoFit/>
            </a:bodyPr>
            <a:lstStyle/>
            <a:p>
              <a:pPr marL="9525" indent="-9525">
                <a:spcBef>
                  <a:spcPts val="1000"/>
                </a:spcBef>
                <a:spcAft>
                  <a:spcPts val="1200"/>
                </a:spcAft>
                <a:tabLst>
                  <a:tab pos="7762875" algn="l"/>
                </a:tabLst>
                <a:defRPr/>
              </a:pPr>
              <a:r>
                <a:rPr lang="en-US" sz="1400" b="1" spc="-30" dirty="0">
                  <a:solidFill>
                    <a:srgbClr val="FFFFFF"/>
                  </a:solidFill>
                </a:rPr>
                <a:t>Individual Competitive Fight Sheets: Windows 10 in. Competitors	Slides 54 - 59</a:t>
              </a:r>
            </a:p>
          </p:txBody>
        </p:sp>
      </p:grpSp>
      <p:grpSp>
        <p:nvGrpSpPr>
          <p:cNvPr id="110" name="Group 109"/>
          <p:cNvGrpSpPr/>
          <p:nvPr/>
        </p:nvGrpSpPr>
        <p:grpSpPr>
          <a:xfrm>
            <a:off x="470766" y="5075451"/>
            <a:ext cx="9182802" cy="415035"/>
            <a:chOff x="147752" y="3163037"/>
            <a:chExt cx="3954345" cy="450720"/>
          </a:xfrm>
        </p:grpSpPr>
        <p:sp>
          <p:nvSpPr>
            <p:cNvPr id="111" name="Rounded Rectangle 110"/>
            <p:cNvSpPr/>
            <p:nvPr/>
          </p:nvSpPr>
          <p:spPr>
            <a:xfrm>
              <a:off x="147752" y="3163037"/>
              <a:ext cx="3946201" cy="450720"/>
            </a:xfrm>
            <a:prstGeom prst="roundRect">
              <a:avLst>
                <a:gd name="adj" fmla="val 0"/>
              </a:avLst>
            </a:prstGeom>
            <a:solidFill>
              <a:schemeClr val="tx1"/>
            </a:solidFill>
            <a:ln w="12700" cap="flat" cmpd="sng" algn="ctr">
              <a:solidFill>
                <a:srgbClr val="00A7FF"/>
              </a:solidFill>
              <a:prstDash val="solid"/>
              <a:bevel/>
              <a:headEnd type="none" w="med" len="med"/>
              <a:tailEnd type="none" w="med" len="me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07" tIns="45707" rIns="45707" bIns="45707" numCol="1" spcCol="38100" rtlCol="0" anchor="ctr">
              <a:noAutofit/>
            </a:bodyPr>
            <a:lstStyle/>
            <a:p>
              <a:pPr defTabSz="457063" latinLnBrk="1" hangingPunct="0"/>
              <a:endParaRPr lang="en-US" dirty="0">
                <a:solidFill>
                  <a:srgbClr val="000000"/>
                </a:solidFill>
                <a:latin typeface="Arial"/>
                <a:ea typeface="Arial"/>
                <a:cs typeface="Arial"/>
                <a:sym typeface="Arial"/>
              </a:endParaRPr>
            </a:p>
          </p:txBody>
        </p:sp>
        <p:sp>
          <p:nvSpPr>
            <p:cNvPr id="112" name="Rectangle 111"/>
            <p:cNvSpPr/>
            <p:nvPr/>
          </p:nvSpPr>
          <p:spPr>
            <a:xfrm>
              <a:off x="164635" y="3236706"/>
              <a:ext cx="3937462" cy="334240"/>
            </a:xfrm>
            <a:prstGeom prst="rect">
              <a:avLst/>
            </a:prstGeom>
          </p:spPr>
          <p:txBody>
            <a:bodyPr wrap="square">
              <a:spAutoFit/>
            </a:bodyPr>
            <a:lstStyle/>
            <a:p>
              <a:pPr marL="9525" indent="-9525">
                <a:spcBef>
                  <a:spcPts val="1000"/>
                </a:spcBef>
                <a:spcAft>
                  <a:spcPts val="1200"/>
                </a:spcAft>
                <a:tabLst>
                  <a:tab pos="7762875" algn="l"/>
                </a:tabLst>
                <a:defRPr/>
              </a:pPr>
              <a:r>
                <a:rPr lang="en-US" sz="1400" b="1" spc="-30" dirty="0">
                  <a:solidFill>
                    <a:srgbClr val="FFFFFF"/>
                  </a:solidFill>
                </a:rPr>
                <a:t>Competitive Feature-to-Feature Comparison Charts: Windows 8 in. Competitors	Slides 60 - 69</a:t>
              </a:r>
            </a:p>
          </p:txBody>
        </p:sp>
      </p:grpSp>
      <p:grpSp>
        <p:nvGrpSpPr>
          <p:cNvPr id="117" name="Group 116"/>
          <p:cNvGrpSpPr/>
          <p:nvPr/>
        </p:nvGrpSpPr>
        <p:grpSpPr>
          <a:xfrm>
            <a:off x="470766" y="5564989"/>
            <a:ext cx="9275405" cy="415035"/>
            <a:chOff x="147752" y="3163037"/>
            <a:chExt cx="3994222" cy="450720"/>
          </a:xfrm>
        </p:grpSpPr>
        <p:sp>
          <p:nvSpPr>
            <p:cNvPr id="118" name="Rounded Rectangle 117"/>
            <p:cNvSpPr/>
            <p:nvPr/>
          </p:nvSpPr>
          <p:spPr>
            <a:xfrm>
              <a:off x="147752" y="3163037"/>
              <a:ext cx="3946201" cy="450720"/>
            </a:xfrm>
            <a:prstGeom prst="roundRect">
              <a:avLst>
                <a:gd name="adj" fmla="val 0"/>
              </a:avLst>
            </a:prstGeom>
            <a:solidFill>
              <a:schemeClr val="tx1"/>
            </a:solidFill>
            <a:ln w="12700" cap="flat" cmpd="sng" algn="ctr">
              <a:solidFill>
                <a:srgbClr val="00A7FF"/>
              </a:solidFill>
              <a:prstDash val="solid"/>
              <a:bevel/>
              <a:headEnd type="none" w="med" len="med"/>
              <a:tailEnd type="none" w="med" len="me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07" tIns="45707" rIns="45707" bIns="45707" numCol="1" spcCol="38100" rtlCol="0" anchor="ctr">
              <a:noAutofit/>
            </a:bodyPr>
            <a:lstStyle/>
            <a:p>
              <a:pPr defTabSz="457063" latinLnBrk="1" hangingPunct="0"/>
              <a:endParaRPr lang="en-US" dirty="0">
                <a:solidFill>
                  <a:srgbClr val="000000"/>
                </a:solidFill>
                <a:latin typeface="Arial"/>
                <a:ea typeface="Arial"/>
                <a:cs typeface="Arial"/>
                <a:sym typeface="Arial"/>
              </a:endParaRPr>
            </a:p>
          </p:txBody>
        </p:sp>
        <p:sp>
          <p:nvSpPr>
            <p:cNvPr id="119" name="Rectangle 118"/>
            <p:cNvSpPr/>
            <p:nvPr/>
          </p:nvSpPr>
          <p:spPr>
            <a:xfrm>
              <a:off x="164635" y="3236706"/>
              <a:ext cx="3977339" cy="334240"/>
            </a:xfrm>
            <a:prstGeom prst="rect">
              <a:avLst/>
            </a:prstGeom>
          </p:spPr>
          <p:txBody>
            <a:bodyPr wrap="square">
              <a:spAutoFit/>
            </a:bodyPr>
            <a:lstStyle/>
            <a:p>
              <a:pPr marL="9525" indent="-9525">
                <a:spcBef>
                  <a:spcPts val="1000"/>
                </a:spcBef>
                <a:spcAft>
                  <a:spcPts val="1200"/>
                </a:spcAft>
                <a:tabLst>
                  <a:tab pos="7762875" algn="l"/>
                </a:tabLst>
                <a:defRPr/>
              </a:pPr>
              <a:r>
                <a:rPr lang="en-US" sz="1400" b="1" spc="-30" dirty="0">
                  <a:solidFill>
                    <a:srgbClr val="FFFFFF"/>
                  </a:solidFill>
                </a:rPr>
                <a:t>Competitive Feature-to-Feature Comparison Charts: Windows 10 in. Competitors	Slides 70 - 80</a:t>
              </a:r>
            </a:p>
          </p:txBody>
        </p:sp>
      </p:grpSp>
      <p:grpSp>
        <p:nvGrpSpPr>
          <p:cNvPr id="120" name="Group 119"/>
          <p:cNvGrpSpPr/>
          <p:nvPr/>
        </p:nvGrpSpPr>
        <p:grpSpPr>
          <a:xfrm>
            <a:off x="470766" y="6054527"/>
            <a:ext cx="9211502" cy="415035"/>
            <a:chOff x="147752" y="3163037"/>
            <a:chExt cx="3966704" cy="450720"/>
          </a:xfrm>
        </p:grpSpPr>
        <p:sp>
          <p:nvSpPr>
            <p:cNvPr id="121" name="Rounded Rectangle 120"/>
            <p:cNvSpPr/>
            <p:nvPr/>
          </p:nvSpPr>
          <p:spPr>
            <a:xfrm>
              <a:off x="147752" y="3163037"/>
              <a:ext cx="3946201" cy="450720"/>
            </a:xfrm>
            <a:prstGeom prst="roundRect">
              <a:avLst>
                <a:gd name="adj" fmla="val 0"/>
              </a:avLst>
            </a:prstGeom>
            <a:solidFill>
              <a:schemeClr val="tx1"/>
            </a:solidFill>
            <a:ln w="12700" cap="flat" cmpd="sng" algn="ctr">
              <a:solidFill>
                <a:srgbClr val="00A7FF"/>
              </a:solidFill>
              <a:prstDash val="solid"/>
              <a:bevel/>
              <a:headEnd type="none" w="med" len="med"/>
              <a:tailEnd type="none" w="med" len="me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07" tIns="45707" rIns="45707" bIns="45707" numCol="1" spcCol="38100" rtlCol="0" anchor="ctr">
              <a:noAutofit/>
            </a:bodyPr>
            <a:lstStyle/>
            <a:p>
              <a:pPr defTabSz="457063" latinLnBrk="1" hangingPunct="0"/>
              <a:endParaRPr lang="en-US" dirty="0">
                <a:solidFill>
                  <a:srgbClr val="000000"/>
                </a:solidFill>
                <a:latin typeface="Arial"/>
                <a:ea typeface="Arial"/>
                <a:cs typeface="Arial"/>
                <a:sym typeface="Arial"/>
              </a:endParaRPr>
            </a:p>
          </p:txBody>
        </p:sp>
        <p:sp>
          <p:nvSpPr>
            <p:cNvPr id="122" name="Rectangle 121"/>
            <p:cNvSpPr/>
            <p:nvPr/>
          </p:nvSpPr>
          <p:spPr>
            <a:xfrm>
              <a:off x="164635" y="3236706"/>
              <a:ext cx="3949821" cy="334240"/>
            </a:xfrm>
            <a:prstGeom prst="rect">
              <a:avLst/>
            </a:prstGeom>
          </p:spPr>
          <p:txBody>
            <a:bodyPr wrap="square">
              <a:spAutoFit/>
            </a:bodyPr>
            <a:lstStyle/>
            <a:p>
              <a:pPr marL="9525" indent="-9525">
                <a:spcBef>
                  <a:spcPts val="1000"/>
                </a:spcBef>
                <a:spcAft>
                  <a:spcPts val="1200"/>
                </a:spcAft>
                <a:tabLst>
                  <a:tab pos="7818438" algn="l"/>
                </a:tabLst>
                <a:defRPr/>
              </a:pPr>
              <a:r>
                <a:rPr lang="en-US" sz="1400" b="1" spc="-30" dirty="0">
                  <a:solidFill>
                    <a:srgbClr val="FFFFFF"/>
                  </a:solidFill>
                </a:rPr>
                <a:t>Sales Tools: Android and Windows	Slides 81 - 83</a:t>
              </a:r>
            </a:p>
          </p:txBody>
        </p:sp>
      </p:grpSp>
      <p:sp>
        <p:nvSpPr>
          <p:cNvPr id="41" name="AutoShape 4">
            <a:extLst>
              <a:ext uri="{FF2B5EF4-FFF2-40B4-BE49-F238E27FC236}">
                <a16:creationId xmlns:a16="http://schemas.microsoft.com/office/drawing/2014/main" xmlns="" id="{C462858A-FCAA-4E18-A708-842561456E26}"/>
              </a:ext>
            </a:extLst>
          </p:cNvPr>
          <p:cNvSpPr>
            <a:spLocks noChangeAspect="1" noChangeArrowheads="1"/>
          </p:cNvSpPr>
          <p:nvPr/>
        </p:nvSpPr>
        <p:spPr bwMode="auto">
          <a:xfrm flipH="1">
            <a:off x="9408731" y="5245108"/>
            <a:ext cx="2840825" cy="1645491"/>
          </a:xfrm>
          <a:prstGeom prst="rtTriangle">
            <a:avLst/>
          </a:prstGeom>
          <a:gradFill>
            <a:gsLst>
              <a:gs pos="0">
                <a:schemeClr val="accent1"/>
              </a:gs>
              <a:gs pos="100000">
                <a:srgbClr val="00FFFF"/>
              </a:gs>
            </a:gsLst>
            <a:lin ang="18720000" scaled="0"/>
          </a:gradFill>
          <a:ln>
            <a:noFill/>
          </a:ln>
          <a:effectLst/>
        </p:spPr>
        <p:txBody>
          <a:bodyPr vert="horz" wrap="square" lIns="36546" tIns="36546" rIns="36546" bIns="36546" numCol="1" anchor="t" anchorCtr="0" compatLnSpc="1">
            <a:prstTxWarp prst="textNoShape">
              <a:avLst/>
            </a:prstTxWarp>
          </a:bodyPr>
          <a:lstStyle>
            <a:defPPr>
              <a:defRPr lang="en-US"/>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609493" algn="l" rtl="0" fontAlgn="base">
              <a:spcBef>
                <a:spcPct val="0"/>
              </a:spcBef>
              <a:spcAft>
                <a:spcPct val="0"/>
              </a:spcAft>
              <a:defRPr kern="1200">
                <a:solidFill>
                  <a:schemeClr val="tx1"/>
                </a:solidFill>
                <a:latin typeface="Arial" pitchFamily="34" charset="0"/>
                <a:ea typeface="MS PGothic" pitchFamily="34" charset="-128"/>
                <a:cs typeface="+mn-cs"/>
              </a:defRPr>
            </a:lvl2pPr>
            <a:lvl3pPr marL="1218987"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82848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2437973" algn="l" rtl="0" fontAlgn="base">
              <a:spcBef>
                <a:spcPct val="0"/>
              </a:spcBef>
              <a:spcAft>
                <a:spcPct val="0"/>
              </a:spcAft>
              <a:defRPr kern="1200">
                <a:solidFill>
                  <a:schemeClr val="tx1"/>
                </a:solidFill>
                <a:latin typeface="Arial" pitchFamily="34" charset="0"/>
                <a:ea typeface="MS PGothic" pitchFamily="34" charset="-128"/>
                <a:cs typeface="+mn-cs"/>
              </a:defRPr>
            </a:lvl5pPr>
            <a:lvl6pPr marL="3047467" algn="l" defTabSz="1218987" rtl="0" eaLnBrk="1" latinLnBrk="0" hangingPunct="1">
              <a:defRPr kern="1200">
                <a:solidFill>
                  <a:schemeClr val="tx1"/>
                </a:solidFill>
                <a:latin typeface="Arial" pitchFamily="34" charset="0"/>
                <a:ea typeface="MS PGothic" pitchFamily="34" charset="-128"/>
                <a:cs typeface="+mn-cs"/>
              </a:defRPr>
            </a:lvl6pPr>
            <a:lvl7pPr marL="3656960" algn="l" defTabSz="1218987" rtl="0" eaLnBrk="1" latinLnBrk="0" hangingPunct="1">
              <a:defRPr kern="1200">
                <a:solidFill>
                  <a:schemeClr val="tx1"/>
                </a:solidFill>
                <a:latin typeface="Arial" pitchFamily="34" charset="0"/>
                <a:ea typeface="MS PGothic" pitchFamily="34" charset="-128"/>
                <a:cs typeface="+mn-cs"/>
              </a:defRPr>
            </a:lvl7pPr>
            <a:lvl8pPr marL="4266453" algn="l" defTabSz="1218987" rtl="0" eaLnBrk="1" latinLnBrk="0" hangingPunct="1">
              <a:defRPr kern="1200">
                <a:solidFill>
                  <a:schemeClr val="tx1"/>
                </a:solidFill>
                <a:latin typeface="Arial" pitchFamily="34" charset="0"/>
                <a:ea typeface="MS PGothic" pitchFamily="34" charset="-128"/>
                <a:cs typeface="+mn-cs"/>
              </a:defRPr>
            </a:lvl8pPr>
            <a:lvl9pPr marL="4875947" algn="l" defTabSz="1218987" rtl="0" eaLnBrk="1" latinLnBrk="0" hangingPunct="1">
              <a:defRPr kern="1200">
                <a:solidFill>
                  <a:schemeClr val="tx1"/>
                </a:solidFill>
                <a:latin typeface="Arial" pitchFamily="34" charset="0"/>
                <a:ea typeface="MS PGothic" pitchFamily="34" charset="-128"/>
                <a:cs typeface="+mn-cs"/>
              </a:defRPr>
            </a:lvl9pPr>
          </a:lstStyle>
          <a:p>
            <a:pPr defTabSz="913852">
              <a:defRPr/>
            </a:pPr>
            <a:endParaRPr lang="en-US" sz="1798" dirty="0">
              <a:solidFill>
                <a:srgbClr val="000000"/>
              </a:solidFill>
            </a:endParaRPr>
          </a:p>
        </p:txBody>
      </p:sp>
      <p:sp>
        <p:nvSpPr>
          <p:cNvPr id="17" name="Slide Number Placeholder 4"/>
          <p:cNvSpPr txBox="1">
            <a:spLocks/>
          </p:cNvSpPr>
          <p:nvPr/>
        </p:nvSpPr>
        <p:spPr bwMode="auto">
          <a:xfrm>
            <a:off x="11836801" y="6484138"/>
            <a:ext cx="352149" cy="36484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8" tIns="45684" rIns="91368" bIns="45684"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35F1284F-6711-D24C-AC12-BABAB00C24CE}" type="slidenum">
              <a:rPr lang="en-US" altLang="en-US" sz="800">
                <a:solidFill>
                  <a:schemeClr val="bg1">
                    <a:lumMod val="50000"/>
                  </a:schemeClr>
                </a:solidFill>
                <a:ea typeface="Avenir Roman" charset="0"/>
                <a:cs typeface="Avenir Roman" charset="0"/>
              </a:rPr>
              <a:pPr algn="ctr" eaLnBrk="1" hangingPunct="1"/>
              <a:t>2</a:t>
            </a:fld>
            <a:endParaRPr lang="en-US" altLang="en-US" sz="800" dirty="0">
              <a:solidFill>
                <a:schemeClr val="bg1">
                  <a:lumMod val="50000"/>
                </a:schemeClr>
              </a:solidFill>
              <a:ea typeface="Avenir Roman" charset="0"/>
              <a:cs typeface="Avenir Roman" charset="0"/>
            </a:endParaRPr>
          </a:p>
        </p:txBody>
      </p:sp>
      <p:sp>
        <p:nvSpPr>
          <p:cNvPr id="45" name="Rounded Rectangle 44"/>
          <p:cNvSpPr/>
          <p:nvPr/>
        </p:nvSpPr>
        <p:spPr>
          <a:xfrm>
            <a:off x="9634656" y="2138223"/>
            <a:ext cx="646768" cy="1883649"/>
          </a:xfrm>
          <a:prstGeom prst="roundRect">
            <a:avLst>
              <a:gd name="adj" fmla="val 0"/>
            </a:avLst>
          </a:prstGeom>
          <a:solidFill>
            <a:schemeClr val="accent1"/>
          </a:solidFill>
          <a:ln w="12700" cap="flat" cmpd="sng" algn="ctr">
            <a:noFill/>
            <a:prstDash val="solid"/>
            <a:bevel/>
            <a:headEnd type="none" w="med" len="med"/>
            <a:tailEnd type="none" w="med" len="me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07" tIns="45707" rIns="45707" bIns="45707" numCol="1" spcCol="38100" rtlCol="0" anchor="ctr">
            <a:noAutofit/>
          </a:bodyPr>
          <a:lstStyle/>
          <a:p>
            <a:pPr defTabSz="457063" latinLnBrk="1" hangingPunct="0"/>
            <a:endParaRPr lang="en-US" dirty="0">
              <a:solidFill>
                <a:schemeClr val="bg1"/>
              </a:solidFill>
              <a:latin typeface="Arial"/>
              <a:ea typeface="Arial"/>
              <a:cs typeface="Arial"/>
              <a:sym typeface="Arial"/>
            </a:endParaRPr>
          </a:p>
        </p:txBody>
      </p:sp>
      <p:sp>
        <p:nvSpPr>
          <p:cNvPr id="46" name="Rectangle 45"/>
          <p:cNvSpPr/>
          <p:nvPr/>
        </p:nvSpPr>
        <p:spPr>
          <a:xfrm rot="16200000">
            <a:off x="8991532" y="2833534"/>
            <a:ext cx="1883649" cy="559577"/>
          </a:xfrm>
          <a:prstGeom prst="rect">
            <a:avLst/>
          </a:prstGeom>
        </p:spPr>
        <p:txBody>
          <a:bodyPr wrap="square">
            <a:spAutoFit/>
          </a:bodyPr>
          <a:lstStyle/>
          <a:p>
            <a:pPr marL="9525" algn="ctr">
              <a:lnSpc>
                <a:spcPts val="1880"/>
              </a:lnSpc>
              <a:spcBef>
                <a:spcPts val="0"/>
              </a:spcBef>
              <a:spcAft>
                <a:spcPts val="0"/>
              </a:spcAft>
              <a:tabLst>
                <a:tab pos="7762875" algn="l"/>
              </a:tabLst>
              <a:defRPr/>
            </a:pPr>
            <a:r>
              <a:rPr lang="en-US" sz="1400" b="1" spc="30" dirty="0">
                <a:solidFill>
                  <a:srgbClr val="FFFFFF"/>
                </a:solidFill>
              </a:rPr>
              <a:t>ANDROID</a:t>
            </a:r>
          </a:p>
          <a:p>
            <a:pPr marL="9525" algn="ctr">
              <a:lnSpc>
                <a:spcPts val="1880"/>
              </a:lnSpc>
              <a:spcBef>
                <a:spcPts val="0"/>
              </a:spcBef>
              <a:spcAft>
                <a:spcPts val="0"/>
              </a:spcAft>
              <a:tabLst>
                <a:tab pos="7762875" algn="l"/>
              </a:tabLst>
              <a:defRPr/>
            </a:pPr>
            <a:r>
              <a:rPr lang="en-US" sz="1400" b="1" spc="30" dirty="0">
                <a:solidFill>
                  <a:srgbClr val="FFFFFF"/>
                </a:solidFill>
              </a:rPr>
              <a:t> COMPETITION</a:t>
            </a:r>
          </a:p>
        </p:txBody>
      </p:sp>
      <p:sp>
        <p:nvSpPr>
          <p:cNvPr id="50" name="Rounded Rectangle 49"/>
          <p:cNvSpPr/>
          <p:nvPr/>
        </p:nvSpPr>
        <p:spPr>
          <a:xfrm>
            <a:off x="9634656" y="4078535"/>
            <a:ext cx="646768" cy="1883649"/>
          </a:xfrm>
          <a:prstGeom prst="roundRect">
            <a:avLst>
              <a:gd name="adj" fmla="val 0"/>
            </a:avLst>
          </a:prstGeom>
          <a:solidFill>
            <a:schemeClr val="accent1"/>
          </a:solidFill>
          <a:ln w="12700" cap="flat" cmpd="sng" algn="ctr">
            <a:noFill/>
            <a:prstDash val="solid"/>
            <a:bevel/>
            <a:headEnd type="none" w="med" len="med"/>
            <a:tailEnd type="none" w="med" len="med"/>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07" tIns="45707" rIns="45707" bIns="45707" numCol="1" spcCol="38100" rtlCol="0" anchor="ctr">
            <a:noAutofit/>
          </a:bodyPr>
          <a:lstStyle/>
          <a:p>
            <a:pPr defTabSz="457063" latinLnBrk="1" hangingPunct="0"/>
            <a:endParaRPr lang="en-US" dirty="0">
              <a:solidFill>
                <a:schemeClr val="bg1"/>
              </a:solidFill>
              <a:latin typeface="Arial"/>
              <a:ea typeface="Arial"/>
              <a:cs typeface="Arial"/>
              <a:sym typeface="Arial"/>
            </a:endParaRPr>
          </a:p>
        </p:txBody>
      </p:sp>
      <p:sp>
        <p:nvSpPr>
          <p:cNvPr id="51" name="Rectangle 50"/>
          <p:cNvSpPr/>
          <p:nvPr/>
        </p:nvSpPr>
        <p:spPr>
          <a:xfrm rot="16200000">
            <a:off x="8991532" y="4763812"/>
            <a:ext cx="1883649" cy="579646"/>
          </a:xfrm>
          <a:prstGeom prst="rect">
            <a:avLst/>
          </a:prstGeom>
        </p:spPr>
        <p:txBody>
          <a:bodyPr wrap="square">
            <a:spAutoFit/>
          </a:bodyPr>
          <a:lstStyle/>
          <a:p>
            <a:pPr marL="9525" algn="ctr">
              <a:lnSpc>
                <a:spcPts val="1880"/>
              </a:lnSpc>
              <a:spcBef>
                <a:spcPts val="0"/>
              </a:spcBef>
              <a:spcAft>
                <a:spcPts val="0"/>
              </a:spcAft>
              <a:tabLst>
                <a:tab pos="7762875" algn="l"/>
              </a:tabLst>
              <a:defRPr/>
            </a:pPr>
            <a:r>
              <a:rPr lang="en-US" sz="1400" b="1" spc="30" dirty="0">
                <a:solidFill>
                  <a:srgbClr val="FFFFFF"/>
                </a:solidFill>
              </a:rPr>
              <a:t>WINDOWS</a:t>
            </a:r>
          </a:p>
          <a:p>
            <a:pPr marL="9525" algn="ctr">
              <a:lnSpc>
                <a:spcPts val="1880"/>
              </a:lnSpc>
              <a:spcBef>
                <a:spcPts val="0"/>
              </a:spcBef>
              <a:spcAft>
                <a:spcPts val="0"/>
              </a:spcAft>
              <a:tabLst>
                <a:tab pos="7762875" algn="l"/>
              </a:tabLst>
              <a:defRPr/>
            </a:pPr>
            <a:r>
              <a:rPr lang="en-US" sz="1400" b="1" spc="30" dirty="0">
                <a:solidFill>
                  <a:srgbClr val="FFFFFF"/>
                </a:solidFill>
              </a:rPr>
              <a:t> COMPETITION</a:t>
            </a:r>
          </a:p>
        </p:txBody>
      </p:sp>
    </p:spTree>
    <p:extLst>
      <p:ext uri="{BB962C8B-B14F-4D97-AF65-F5344CB8AC3E}">
        <p14:creationId xmlns:p14="http://schemas.microsoft.com/office/powerpoint/2010/main" val="7484672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l="41169" t="10517" r="8147" b="9537"/>
          <a:stretch/>
        </p:blipFill>
        <p:spPr>
          <a:xfrm>
            <a:off x="7740814" y="1744109"/>
            <a:ext cx="4453683" cy="3279969"/>
          </a:xfrm>
          <a:prstGeom prst="rect">
            <a:avLst/>
          </a:prstGeom>
        </p:spPr>
      </p:pic>
      <p:sp>
        <p:nvSpPr>
          <p:cNvPr id="15" name="Rectangle 14">
            <a:extLst>
              <a:ext uri="{FF2B5EF4-FFF2-40B4-BE49-F238E27FC236}">
                <a16:creationId xmlns:a16="http://schemas.microsoft.com/office/drawing/2014/main" xmlns="" id="{97FCA387-77F1-47AC-85EE-D65E25E7C8F8}"/>
              </a:ext>
            </a:extLst>
          </p:cNvPr>
          <p:cNvSpPr/>
          <p:nvPr/>
        </p:nvSpPr>
        <p:spPr>
          <a:xfrm>
            <a:off x="-1" y="12700"/>
            <a:ext cx="7747505" cy="6858000"/>
          </a:xfrm>
          <a:prstGeom prst="rect">
            <a:avLst/>
          </a:prstGeom>
          <a:gradFill flip="none" rotWithShape="1">
            <a:gsLst>
              <a:gs pos="50000">
                <a:srgbClr val="00C9FF"/>
              </a:gs>
              <a:gs pos="0">
                <a:srgbClr val="00FFFF"/>
              </a:gs>
              <a:gs pos="100000">
                <a:srgbClr val="0099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AutoShape 4">
            <a:extLst>
              <a:ext uri="{FF2B5EF4-FFF2-40B4-BE49-F238E27FC236}">
                <a16:creationId xmlns:a16="http://schemas.microsoft.com/office/drawing/2014/main" xmlns="" id="{AAAFA79D-0CD4-4ED4-841D-71409F0CB991}"/>
              </a:ext>
            </a:extLst>
          </p:cNvPr>
          <p:cNvSpPr>
            <a:spLocks noChangeAspect="1" noChangeArrowheads="1"/>
          </p:cNvSpPr>
          <p:nvPr/>
        </p:nvSpPr>
        <p:spPr bwMode="auto">
          <a:xfrm flipH="1">
            <a:off x="679650" y="2785526"/>
            <a:ext cx="7064074" cy="4091723"/>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sp>
        <p:nvSpPr>
          <p:cNvPr id="26" name="Slide Number Placeholder 4"/>
          <p:cNvSpPr txBox="1">
            <a:spLocks/>
          </p:cNvSpPr>
          <p:nvPr/>
        </p:nvSpPr>
        <p:spPr bwMode="auto">
          <a:xfrm>
            <a:off x="11814739" y="6486526"/>
            <a:ext cx="352333" cy="3651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D70CBAD3-AE29-444B-96BF-2A1E4A9E3329}" type="slidenum">
              <a:rPr lang="en-US" altLang="en-US" sz="800" smtClean="0">
                <a:solidFill>
                  <a:schemeClr val="tx2"/>
                </a:solidFill>
                <a:ea typeface="Avenir Roman" charset="0"/>
                <a:cs typeface="Avenir Roman" charset="0"/>
              </a:rPr>
              <a:pPr algn="ctr" eaLnBrk="1" hangingPunct="1"/>
              <a:t>20</a:t>
            </a:fld>
            <a:endParaRPr lang="en-US" altLang="en-US" sz="800" dirty="0">
              <a:solidFill>
                <a:schemeClr val="tx2"/>
              </a:solidFill>
              <a:ea typeface="Avenir Roman" charset="0"/>
              <a:cs typeface="Avenir Roman" charset="0"/>
            </a:endParaRPr>
          </a:p>
        </p:txBody>
      </p:sp>
      <p:sp>
        <p:nvSpPr>
          <p:cNvPr id="18" name="Title 1"/>
          <p:cNvSpPr txBox="1">
            <a:spLocks/>
          </p:cNvSpPr>
          <p:nvPr/>
        </p:nvSpPr>
        <p:spPr bwMode="auto">
          <a:xfrm>
            <a:off x="563898" y="738746"/>
            <a:ext cx="5836902" cy="507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Arial" charset="0"/>
                <a:ea typeface="MS PGothic" charset="-128"/>
                <a:cs typeface="MS PGothic" charset="-128"/>
                <a:sym typeface="Arial" charset="0"/>
              </a:defRPr>
            </a:lvl1pPr>
            <a:lvl2pPr marL="37931725" indent="-37474525" eaLnBrk="0" hangingPunct="0">
              <a:defRPr sz="2400">
                <a:solidFill>
                  <a:schemeClr val="tx1"/>
                </a:solidFill>
                <a:latin typeface="Arial" charset="0"/>
                <a:ea typeface="MS PGothic" charset="-128"/>
                <a:cs typeface="MS PGothic" charset="-128"/>
                <a:sym typeface="Arial" charset="0"/>
              </a:defRPr>
            </a:lvl2pPr>
            <a:lvl3pPr eaLnBrk="0" hangingPunct="0">
              <a:defRPr sz="2400">
                <a:solidFill>
                  <a:schemeClr val="tx1"/>
                </a:solidFill>
                <a:latin typeface="Arial" charset="0"/>
                <a:ea typeface="MS PGothic" charset="-128"/>
                <a:cs typeface="MS PGothic" charset="-128"/>
                <a:sym typeface="Arial" charset="0"/>
              </a:defRPr>
            </a:lvl3pPr>
            <a:lvl4pPr eaLnBrk="0" hangingPunct="0">
              <a:defRPr sz="2400">
                <a:solidFill>
                  <a:schemeClr val="tx1"/>
                </a:solidFill>
                <a:latin typeface="Arial" charset="0"/>
                <a:ea typeface="MS PGothic" charset="-128"/>
                <a:cs typeface="MS PGothic" charset="-128"/>
                <a:sym typeface="Arial" charset="0"/>
              </a:defRPr>
            </a:lvl4pPr>
            <a:lvl5pPr eaLnBrk="0" hangingPunct="0">
              <a:defRPr sz="2400">
                <a:solidFill>
                  <a:schemeClr val="tx1"/>
                </a:solidFill>
                <a:latin typeface="Arial" charset="0"/>
                <a:ea typeface="MS PGothic" charset="-128"/>
                <a:cs typeface="MS PGothic" charset="-128"/>
                <a:sym typeface="Arial" charset="0"/>
              </a:defRPr>
            </a:lvl5pPr>
            <a:lvl6pPr marL="4572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6pPr>
            <a:lvl7pPr marL="9144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7pPr>
            <a:lvl8pPr marL="13716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8pPr>
            <a:lvl9pPr marL="18288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9pPr>
          </a:lstStyle>
          <a:p>
            <a:pPr eaLnBrk="1" hangingPunct="1"/>
            <a:r>
              <a:rPr lang="en-US" altLang="en-US" sz="4000" dirty="0">
                <a:ea typeface="ＭＳ Ｐゴシック" charset="-128"/>
              </a:rPr>
              <a:t>Bluebird Pidion RT100	</a:t>
            </a:r>
          </a:p>
        </p:txBody>
      </p:sp>
      <p:sp>
        <p:nvSpPr>
          <p:cNvPr id="32" name="TextBox 18"/>
          <p:cNvSpPr txBox="1">
            <a:spLocks noChangeArrowheads="1"/>
          </p:cNvSpPr>
          <p:nvPr/>
        </p:nvSpPr>
        <p:spPr bwMode="auto">
          <a:xfrm>
            <a:off x="671407" y="2005544"/>
            <a:ext cx="7072317" cy="4573676"/>
          </a:xfrm>
          <a:prstGeom prst="rect">
            <a:avLst/>
          </a:prstGeom>
          <a:solidFill>
            <a:schemeClr val="tx1"/>
          </a:solidFill>
          <a:ln>
            <a:noFill/>
          </a:ln>
        </p:spPr>
        <p:txBody>
          <a:bodyPr lIns="274320" tIns="182880" anchor="t" anchorCtr="0"/>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173038" indent="-163513">
              <a:spcAft>
                <a:spcPts val="600"/>
              </a:spcAft>
              <a:buFont typeface="Arial" charset="0"/>
              <a:buChar char="•"/>
            </a:pPr>
            <a:r>
              <a:rPr lang="en-US" sz="1050" dirty="0">
                <a:solidFill>
                  <a:schemeClr val="bg1"/>
                </a:solidFill>
              </a:rPr>
              <a:t>Slightly thicker and slightly heavier</a:t>
            </a:r>
          </a:p>
          <a:p>
            <a:pPr marL="173038" indent="-163513">
              <a:spcAft>
                <a:spcPts val="600"/>
              </a:spcAft>
              <a:buFont typeface="Arial" charset="0"/>
              <a:buChar char="•"/>
            </a:pPr>
            <a:r>
              <a:rPr lang="en-US" sz="1050" dirty="0">
                <a:solidFill>
                  <a:schemeClr val="bg1"/>
                </a:solidFill>
              </a:rPr>
              <a:t>Fewer connectors: no rugged connectors for vehicle mount, i.e. forklifts</a:t>
            </a:r>
          </a:p>
          <a:p>
            <a:pPr marL="173038" indent="-163513">
              <a:spcAft>
                <a:spcPts val="600"/>
              </a:spcAft>
              <a:buFont typeface="Arial" charset="0"/>
              <a:buChar char="•"/>
            </a:pPr>
            <a:r>
              <a:rPr lang="en-US" sz="1050" dirty="0">
                <a:solidFill>
                  <a:schemeClr val="bg1"/>
                </a:solidFill>
              </a:rPr>
              <a:t>No equivalent to Expansion Back to add new features, such as a second battery</a:t>
            </a:r>
          </a:p>
          <a:p>
            <a:pPr marL="173038" indent="-163513">
              <a:spcAft>
                <a:spcPts val="600"/>
              </a:spcAft>
              <a:buFont typeface="Arial" charset="0"/>
              <a:buChar char="•"/>
            </a:pPr>
            <a:r>
              <a:rPr lang="en-US" sz="1050" dirty="0">
                <a:solidFill>
                  <a:schemeClr val="bg1"/>
                </a:solidFill>
              </a:rPr>
              <a:t>Much older OS with no future support: Android 4.4 KitKat vs. Android 8.1 Oreo with support for P, Q and R</a:t>
            </a:r>
          </a:p>
          <a:p>
            <a:pPr marL="173038" indent="-163513">
              <a:spcAft>
                <a:spcPts val="600"/>
              </a:spcAft>
              <a:buFont typeface="Arial" charset="0"/>
              <a:buChar char="•"/>
            </a:pPr>
            <a:r>
              <a:rPr lang="en-US" sz="1050" dirty="0">
                <a:solidFill>
                  <a:schemeClr val="bg1"/>
                </a:solidFill>
              </a:rPr>
              <a:t>Slower processor: 1.83 GHz quad-core vs. 2.2 GHz octo-core</a:t>
            </a:r>
          </a:p>
          <a:p>
            <a:pPr marL="173038" indent="-163513">
              <a:spcAft>
                <a:spcPts val="600"/>
              </a:spcAft>
              <a:buFont typeface="Arial" charset="0"/>
              <a:buChar char="•"/>
            </a:pPr>
            <a:r>
              <a:rPr lang="en-US" sz="1050" dirty="0">
                <a:solidFill>
                  <a:schemeClr val="bg1"/>
                </a:solidFill>
              </a:rPr>
              <a:t>Less memory: 2GB/16GB or 32GB vs. 4GB/32GB</a:t>
            </a:r>
          </a:p>
          <a:p>
            <a:pPr marL="173038" indent="-163513">
              <a:spcAft>
                <a:spcPts val="600"/>
              </a:spcAft>
              <a:buFont typeface="Arial" charset="0"/>
              <a:buChar char="•"/>
            </a:pPr>
            <a:r>
              <a:rPr lang="en-US" sz="1050" dirty="0">
                <a:solidFill>
                  <a:schemeClr val="bg1"/>
                </a:solidFill>
              </a:rPr>
              <a:t>No USB-C port for limited extended data storage: 64GB vs 256GB; no user accessible 2 TB Micro SDXC card</a:t>
            </a:r>
          </a:p>
          <a:p>
            <a:pPr marL="173038" indent="-163513">
              <a:spcAft>
                <a:spcPts val="600"/>
              </a:spcAft>
              <a:buFont typeface="Arial" charset="0"/>
              <a:buChar char="•"/>
            </a:pPr>
            <a:r>
              <a:rPr lang="en-US" sz="1050" dirty="0">
                <a:solidFill>
                  <a:schemeClr val="bg1"/>
                </a:solidFill>
              </a:rPr>
              <a:t>Inferior WiFi — no ‘ac’, no WorryFree WiFi, no 2x2 MU-MIMO</a:t>
            </a:r>
          </a:p>
          <a:p>
            <a:pPr marL="173038" indent="-163513">
              <a:spcAft>
                <a:spcPts val="600"/>
              </a:spcAft>
              <a:buFont typeface="Arial" charset="0"/>
              <a:buChar char="•"/>
            </a:pPr>
            <a:r>
              <a:rPr lang="en-US" sz="1050" dirty="0">
                <a:solidFill>
                  <a:schemeClr val="bg1"/>
                </a:solidFill>
              </a:rPr>
              <a:t>Inferior Bluetooth — V4.0 vs. V5.0</a:t>
            </a:r>
          </a:p>
          <a:p>
            <a:pPr marL="173038" indent="-163513">
              <a:spcAft>
                <a:spcPts val="600"/>
              </a:spcAft>
              <a:buFont typeface="Arial" charset="0"/>
              <a:buChar char="•"/>
            </a:pPr>
            <a:r>
              <a:rPr lang="en-US" sz="1050" dirty="0">
                <a:solidFill>
                  <a:schemeClr val="bg1"/>
                </a:solidFill>
              </a:rPr>
              <a:t>Lower capacity battery — 6000 mAh vs 9660 mAh</a:t>
            </a:r>
          </a:p>
          <a:p>
            <a:pPr marL="173038" indent="-163513">
              <a:spcAft>
                <a:spcPts val="600"/>
              </a:spcAft>
              <a:buFont typeface="Arial" charset="0"/>
              <a:buChar char="•"/>
            </a:pPr>
            <a:r>
              <a:rPr lang="en-US" sz="1050" dirty="0">
                <a:solidFill>
                  <a:schemeClr val="bg1"/>
                </a:solidFill>
              </a:rPr>
              <a:t>No perpetual power – no hot-swappable user-removable/replaceable second auxiliary battery; no on-site replaceable main internal battery</a:t>
            </a:r>
          </a:p>
          <a:p>
            <a:pPr marL="173038" indent="-163513">
              <a:spcAft>
                <a:spcPts val="600"/>
              </a:spcAft>
              <a:buFont typeface="Arial" charset="0"/>
              <a:buChar char="•"/>
            </a:pPr>
            <a:r>
              <a:rPr lang="en-US" sz="1050" dirty="0">
                <a:solidFill>
                  <a:schemeClr val="bg1"/>
                </a:solidFill>
              </a:rPr>
              <a:t>Inferior maximum drop spec —  no optional rugged frame to provide 5.9 ft./1.8 m drop spec</a:t>
            </a:r>
          </a:p>
          <a:p>
            <a:pPr marL="173038" indent="-163513">
              <a:spcAft>
                <a:spcPts val="600"/>
              </a:spcAft>
              <a:buFont typeface="Arial" charset="0"/>
              <a:buChar char="•"/>
            </a:pPr>
            <a:r>
              <a:rPr lang="en-US" sz="1050" dirty="0">
                <a:solidFill>
                  <a:schemeClr val="bg1"/>
                </a:solidFill>
              </a:rPr>
              <a:t>No enterprise-class scanning option</a:t>
            </a:r>
          </a:p>
          <a:p>
            <a:pPr marL="173038" indent="-163513">
              <a:spcAft>
                <a:spcPts val="600"/>
              </a:spcAft>
              <a:buFont typeface="Arial" charset="0"/>
              <a:buChar char="•"/>
            </a:pPr>
            <a:r>
              <a:rPr lang="en-US" sz="1050" dirty="0">
                <a:solidFill>
                  <a:schemeClr val="bg1"/>
                </a:solidFill>
              </a:rPr>
              <a:t>Inferior cameras: Rear– 5MP vs 13 MP; Front– 2 MP vs 5 MP</a:t>
            </a:r>
          </a:p>
          <a:p>
            <a:pPr marL="173038" indent="-163513">
              <a:spcAft>
                <a:spcPts val="600"/>
              </a:spcAft>
              <a:buFont typeface="Arial" charset="0"/>
              <a:buChar char="•"/>
            </a:pPr>
            <a:r>
              <a:rPr lang="en-US" sz="1050" dirty="0">
                <a:solidFill>
                  <a:schemeClr val="bg1"/>
                </a:solidFill>
              </a:rPr>
              <a:t>No subzero use: lowest operating temperature is 14</a:t>
            </a:r>
            <a:r>
              <a:rPr lang="en-US" sz="1050" dirty="0">
                <a:solidFill>
                  <a:schemeClr val="bg1"/>
                </a:solidFill>
                <a:latin typeface="Arial Unicode MS" charset="0"/>
                <a:ea typeface="Arial Unicode MS" charset="0"/>
                <a:cs typeface="Arial Unicode MS" charset="0"/>
              </a:rPr>
              <a:t>° </a:t>
            </a:r>
            <a:r>
              <a:rPr lang="en-US" sz="1050" dirty="0">
                <a:solidFill>
                  <a:schemeClr val="bg1"/>
                </a:solidFill>
              </a:rPr>
              <a:t>F/ -10</a:t>
            </a:r>
            <a:r>
              <a:rPr lang="en-US" sz="1050" dirty="0">
                <a:solidFill>
                  <a:schemeClr val="bg1"/>
                </a:solidFill>
                <a:latin typeface="Arial Unicode MS" charset="0"/>
                <a:ea typeface="Arial Unicode MS" charset="0"/>
                <a:cs typeface="Arial Unicode MS" charset="0"/>
              </a:rPr>
              <a:t>° </a:t>
            </a:r>
            <a:r>
              <a:rPr lang="en-US" sz="1050" dirty="0">
                <a:solidFill>
                  <a:schemeClr val="bg1"/>
                </a:solidFill>
              </a:rPr>
              <a:t>C  vs. -4</a:t>
            </a:r>
            <a:r>
              <a:rPr lang="en-US" sz="1050" dirty="0">
                <a:solidFill>
                  <a:schemeClr val="bg1"/>
                </a:solidFill>
                <a:latin typeface="Arial Unicode MS" charset="0"/>
                <a:ea typeface="Arial Unicode MS" charset="0"/>
                <a:cs typeface="Arial Unicode MS" charset="0"/>
              </a:rPr>
              <a:t>° </a:t>
            </a:r>
            <a:r>
              <a:rPr lang="en-US" sz="1050" dirty="0">
                <a:solidFill>
                  <a:schemeClr val="bg1"/>
                </a:solidFill>
              </a:rPr>
              <a:t>F/ -20</a:t>
            </a:r>
            <a:r>
              <a:rPr lang="en-US" sz="1050" dirty="0">
                <a:solidFill>
                  <a:schemeClr val="bg1"/>
                </a:solidFill>
                <a:latin typeface="Arial Unicode MS" charset="0"/>
                <a:ea typeface="Arial Unicode MS" charset="0"/>
                <a:cs typeface="Arial Unicode MS" charset="0"/>
              </a:rPr>
              <a:t>° </a:t>
            </a:r>
            <a:r>
              <a:rPr lang="en-US" sz="1050" dirty="0">
                <a:solidFill>
                  <a:schemeClr val="bg1"/>
                </a:solidFill>
              </a:rPr>
              <a:t>C </a:t>
            </a:r>
          </a:p>
          <a:p>
            <a:pPr marL="173038" indent="-163513">
              <a:spcAft>
                <a:spcPts val="600"/>
              </a:spcAft>
              <a:buFont typeface="Arial" charset="0"/>
              <a:buChar char="•"/>
            </a:pPr>
            <a:r>
              <a:rPr lang="en-US" sz="1050" dirty="0">
                <a:solidFill>
                  <a:schemeClr val="bg1"/>
                </a:solidFill>
              </a:rPr>
              <a:t>Display weaknesses: lower resolution (1280x800 vs 2560x1600), no nit rating for outdoor readability, no support for glove or when wet </a:t>
            </a:r>
          </a:p>
          <a:p>
            <a:pPr marL="173038" indent="-163513">
              <a:spcAft>
                <a:spcPts val="600"/>
              </a:spcAft>
              <a:buFont typeface="Arial" charset="0"/>
              <a:buChar char="•"/>
            </a:pPr>
            <a:r>
              <a:rPr lang="en-US" sz="1050" dirty="0">
                <a:solidFill>
                  <a:schemeClr val="bg1"/>
                </a:solidFill>
              </a:rPr>
              <a:t>No Mobility DNA equivalent</a:t>
            </a:r>
          </a:p>
          <a:p>
            <a:pPr marL="173038" indent="-163513">
              <a:spcAft>
                <a:spcPts val="600"/>
              </a:spcAft>
              <a:buFont typeface="Arial" charset="0"/>
              <a:buChar char="•"/>
            </a:pPr>
            <a:endParaRPr lang="en-US" sz="1050" dirty="0">
              <a:solidFill>
                <a:schemeClr val="bg1"/>
              </a:solidFill>
            </a:endParaRPr>
          </a:p>
          <a:p>
            <a:pPr marL="173038" indent="-163513">
              <a:spcAft>
                <a:spcPts val="600"/>
              </a:spcAft>
              <a:buFont typeface="Arial" charset="0"/>
              <a:buChar char="•"/>
            </a:pPr>
            <a:endParaRPr lang="en-US" sz="1050" dirty="0">
              <a:solidFill>
                <a:schemeClr val="bg1"/>
              </a:solidFill>
            </a:endParaRPr>
          </a:p>
          <a:p>
            <a:pPr marL="173038" indent="-163513">
              <a:spcAft>
                <a:spcPts val="600"/>
              </a:spcAft>
              <a:buFont typeface="Arial" charset="0"/>
              <a:buChar char="•"/>
            </a:pPr>
            <a:endParaRPr lang="en-US" sz="1050" dirty="0">
              <a:solidFill>
                <a:schemeClr val="bg1"/>
              </a:solidFill>
            </a:endParaRPr>
          </a:p>
          <a:p>
            <a:pPr marL="173038" indent="-163513">
              <a:spcAft>
                <a:spcPts val="600"/>
              </a:spcAft>
              <a:buFont typeface="Arial" charset="0"/>
              <a:buChar char="•"/>
            </a:pPr>
            <a:endParaRPr lang="en-US" sz="1050" dirty="0">
              <a:solidFill>
                <a:schemeClr val="bg1"/>
              </a:solidFill>
            </a:endParaRPr>
          </a:p>
          <a:p>
            <a:pPr marL="173038" indent="-163513">
              <a:spcAft>
                <a:spcPts val="600"/>
              </a:spcAft>
              <a:buFont typeface="Arial" charset="0"/>
              <a:buChar char="•"/>
            </a:pPr>
            <a:endParaRPr lang="en-US" sz="1050" dirty="0">
              <a:solidFill>
                <a:schemeClr val="bg1"/>
              </a:solidFill>
            </a:endParaRPr>
          </a:p>
          <a:p>
            <a:pPr marL="173038" indent="-163513">
              <a:spcAft>
                <a:spcPts val="600"/>
              </a:spcAft>
              <a:buFont typeface="Arial" charset="0"/>
              <a:buChar char="•"/>
            </a:pPr>
            <a:endParaRPr lang="en-US" sz="1050" dirty="0">
              <a:solidFill>
                <a:schemeClr val="bg1"/>
              </a:solidFill>
            </a:endParaRPr>
          </a:p>
          <a:p>
            <a:pPr marL="173038" indent="-163513">
              <a:spcAft>
                <a:spcPts val="600"/>
              </a:spcAft>
              <a:buFont typeface="Arial" charset="0"/>
              <a:buChar char="•"/>
            </a:pPr>
            <a:endParaRPr lang="en-US" sz="1050" dirty="0">
              <a:solidFill>
                <a:schemeClr val="bg1"/>
              </a:solidFill>
            </a:endParaRPr>
          </a:p>
          <a:p>
            <a:pPr marL="173038" indent="-163513">
              <a:spcAft>
                <a:spcPts val="600"/>
              </a:spcAft>
              <a:buFont typeface="Arial" charset="0"/>
              <a:buChar char="•"/>
            </a:pPr>
            <a:endParaRPr lang="en-US" sz="1050" dirty="0">
              <a:solidFill>
                <a:schemeClr val="bg1"/>
              </a:solidFill>
            </a:endParaRPr>
          </a:p>
          <a:p>
            <a:pPr marL="173038" indent="-163513">
              <a:spcAft>
                <a:spcPts val="600"/>
              </a:spcAft>
              <a:buFont typeface="Arial" charset="0"/>
              <a:buChar char="•"/>
            </a:pPr>
            <a:endParaRPr lang="en-US" sz="1050" dirty="0">
              <a:solidFill>
                <a:schemeClr val="bg1"/>
              </a:solidFill>
            </a:endParaRPr>
          </a:p>
        </p:txBody>
      </p:sp>
      <p:sp>
        <p:nvSpPr>
          <p:cNvPr id="7" name="AutoShape 2" descr="mage result for brother rj2150"/>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 name="TextBox 18"/>
          <p:cNvSpPr txBox="1">
            <a:spLocks noChangeArrowheads="1"/>
          </p:cNvSpPr>
          <p:nvPr/>
        </p:nvSpPr>
        <p:spPr bwMode="auto">
          <a:xfrm>
            <a:off x="671407" y="1376266"/>
            <a:ext cx="7064946" cy="628551"/>
          </a:xfrm>
          <a:prstGeom prst="rect">
            <a:avLst/>
          </a:prstGeom>
          <a:solidFill>
            <a:srgbClr val="00A7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0" algn="ctr" eaLnBrk="1" hangingPunct="1">
              <a:spcBef>
                <a:spcPct val="20000"/>
              </a:spcBef>
            </a:pPr>
            <a:r>
              <a:rPr lang="en-US" sz="1400" b="1" cap="all" dirty="0">
                <a:solidFill>
                  <a:schemeClr val="bg1"/>
                </a:solidFill>
                <a:cs typeface="Arial" pitchFamily="34" charset="0"/>
              </a:rPr>
              <a:t>KEY weaknesses</a:t>
            </a:r>
          </a:p>
        </p:txBody>
      </p:sp>
      <p:sp>
        <p:nvSpPr>
          <p:cNvPr id="23" name="TextBox 18"/>
          <p:cNvSpPr txBox="1">
            <a:spLocks noChangeArrowheads="1"/>
          </p:cNvSpPr>
          <p:nvPr/>
        </p:nvSpPr>
        <p:spPr bwMode="auto">
          <a:xfrm>
            <a:off x="7743724" y="6024954"/>
            <a:ext cx="4420178" cy="554265"/>
          </a:xfrm>
          <a:prstGeom prst="rect">
            <a:avLst/>
          </a:prstGeom>
          <a:solidFill>
            <a:schemeClr val="tx1"/>
          </a:solidFill>
          <a:ln>
            <a:noFill/>
          </a:ln>
        </p:spPr>
        <p:txBody>
          <a:bodyPr lIns="274320" tIns="182880" anchor="t" anchorCtr="0"/>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173038" indent="-163513">
              <a:spcAft>
                <a:spcPts val="600"/>
              </a:spcAft>
              <a:buFont typeface="Arial" charset="0"/>
              <a:buChar char="•"/>
            </a:pPr>
            <a:r>
              <a:rPr lang="en-US" sz="1050" dirty="0">
                <a:solidFill>
                  <a:schemeClr val="bg1"/>
                </a:solidFill>
              </a:rPr>
              <a:t>Higher standard drop specification: 4 ft./1.2 m vs. 3.3 ft./1 m</a:t>
            </a:r>
          </a:p>
        </p:txBody>
      </p:sp>
      <p:sp>
        <p:nvSpPr>
          <p:cNvPr id="22" name="TextBox 21"/>
          <p:cNvSpPr txBox="1">
            <a:spLocks noChangeArrowheads="1"/>
          </p:cNvSpPr>
          <p:nvPr/>
        </p:nvSpPr>
        <p:spPr bwMode="auto">
          <a:xfrm>
            <a:off x="7751965" y="5424298"/>
            <a:ext cx="4411937" cy="606976"/>
          </a:xfrm>
          <a:prstGeom prst="rect">
            <a:avLst/>
          </a:prstGeom>
          <a:solidFill>
            <a:srgbClr val="00A7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0" algn="ctr" eaLnBrk="1" hangingPunct="1">
              <a:spcBef>
                <a:spcPct val="20000"/>
              </a:spcBef>
            </a:pPr>
            <a:r>
              <a:rPr lang="en-US" sz="1400" b="1" cap="all" dirty="0">
                <a:solidFill>
                  <a:schemeClr val="bg1"/>
                </a:solidFill>
                <a:cs typeface="Arial" pitchFamily="34" charset="0"/>
              </a:rPr>
              <a:t>KEY STRENGTHS</a:t>
            </a:r>
          </a:p>
        </p:txBody>
      </p:sp>
      <p:sp>
        <p:nvSpPr>
          <p:cNvPr id="14" name="Title 1"/>
          <p:cNvSpPr txBox="1">
            <a:spLocks/>
          </p:cNvSpPr>
          <p:nvPr/>
        </p:nvSpPr>
        <p:spPr bwMode="auto">
          <a:xfrm>
            <a:off x="681390" y="354440"/>
            <a:ext cx="2442810" cy="41930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Arial" charset="0"/>
                <a:ea typeface="MS PGothic" charset="-128"/>
                <a:cs typeface="MS PGothic" charset="-128"/>
                <a:sym typeface="Arial" charset="0"/>
              </a:defRPr>
            </a:lvl1pPr>
            <a:lvl2pPr marL="37931725" indent="-37474525" eaLnBrk="0" hangingPunct="0">
              <a:defRPr sz="2400">
                <a:solidFill>
                  <a:schemeClr val="tx1"/>
                </a:solidFill>
                <a:latin typeface="Arial" charset="0"/>
                <a:ea typeface="MS PGothic" charset="-128"/>
                <a:cs typeface="MS PGothic" charset="-128"/>
                <a:sym typeface="Arial" charset="0"/>
              </a:defRPr>
            </a:lvl2pPr>
            <a:lvl3pPr eaLnBrk="0" hangingPunct="0">
              <a:defRPr sz="2400">
                <a:solidFill>
                  <a:schemeClr val="tx1"/>
                </a:solidFill>
                <a:latin typeface="Arial" charset="0"/>
                <a:ea typeface="MS PGothic" charset="-128"/>
                <a:cs typeface="MS PGothic" charset="-128"/>
                <a:sym typeface="Arial" charset="0"/>
              </a:defRPr>
            </a:lvl3pPr>
            <a:lvl4pPr eaLnBrk="0" hangingPunct="0">
              <a:defRPr sz="2400">
                <a:solidFill>
                  <a:schemeClr val="tx1"/>
                </a:solidFill>
                <a:latin typeface="Arial" charset="0"/>
                <a:ea typeface="MS PGothic" charset="-128"/>
                <a:cs typeface="MS PGothic" charset="-128"/>
                <a:sym typeface="Arial" charset="0"/>
              </a:defRPr>
            </a:lvl4pPr>
            <a:lvl5pPr eaLnBrk="0" hangingPunct="0">
              <a:defRPr sz="2400">
                <a:solidFill>
                  <a:schemeClr val="tx1"/>
                </a:solidFill>
                <a:latin typeface="Arial" charset="0"/>
                <a:ea typeface="MS PGothic" charset="-128"/>
                <a:cs typeface="MS PGothic" charset="-128"/>
                <a:sym typeface="Arial" charset="0"/>
              </a:defRPr>
            </a:lvl5pPr>
            <a:lvl6pPr marL="4572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6pPr>
            <a:lvl7pPr marL="9144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7pPr>
            <a:lvl8pPr marL="13716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8pPr>
            <a:lvl9pPr marL="18288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9pPr>
          </a:lstStyle>
          <a:p>
            <a:pPr eaLnBrk="1" hangingPunct="1"/>
            <a:r>
              <a:rPr lang="en-US" altLang="en-US" sz="2000" dirty="0">
                <a:solidFill>
                  <a:schemeClr val="bg1"/>
                </a:solidFill>
                <a:ea typeface="ＭＳ Ｐゴシック" charset="-128"/>
              </a:rPr>
              <a:t>Android Fight Sheet</a:t>
            </a:r>
          </a:p>
        </p:txBody>
      </p:sp>
    </p:spTree>
    <p:extLst>
      <p:ext uri="{BB962C8B-B14F-4D97-AF65-F5344CB8AC3E}">
        <p14:creationId xmlns:p14="http://schemas.microsoft.com/office/powerpoint/2010/main" val="1848582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97FCA387-77F1-47AC-85EE-D65E25E7C8F8}"/>
              </a:ext>
            </a:extLst>
          </p:cNvPr>
          <p:cNvSpPr/>
          <p:nvPr/>
        </p:nvSpPr>
        <p:spPr>
          <a:xfrm>
            <a:off x="-1" y="12700"/>
            <a:ext cx="7747505" cy="6858000"/>
          </a:xfrm>
          <a:prstGeom prst="rect">
            <a:avLst/>
          </a:prstGeom>
          <a:gradFill flip="none" rotWithShape="1">
            <a:gsLst>
              <a:gs pos="50000">
                <a:srgbClr val="00C9FF"/>
              </a:gs>
              <a:gs pos="0">
                <a:srgbClr val="00FFFF"/>
              </a:gs>
              <a:gs pos="100000">
                <a:srgbClr val="0099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AutoShape 4">
            <a:extLst>
              <a:ext uri="{FF2B5EF4-FFF2-40B4-BE49-F238E27FC236}">
                <a16:creationId xmlns:a16="http://schemas.microsoft.com/office/drawing/2014/main" xmlns="" id="{AAAFA79D-0CD4-4ED4-841D-71409F0CB991}"/>
              </a:ext>
            </a:extLst>
          </p:cNvPr>
          <p:cNvSpPr>
            <a:spLocks noChangeAspect="1" noChangeArrowheads="1"/>
          </p:cNvSpPr>
          <p:nvPr/>
        </p:nvSpPr>
        <p:spPr bwMode="auto">
          <a:xfrm flipH="1">
            <a:off x="679650" y="2785526"/>
            <a:ext cx="7064074" cy="4091723"/>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sp>
        <p:nvSpPr>
          <p:cNvPr id="26" name="Slide Number Placeholder 4"/>
          <p:cNvSpPr txBox="1">
            <a:spLocks/>
          </p:cNvSpPr>
          <p:nvPr/>
        </p:nvSpPr>
        <p:spPr bwMode="auto">
          <a:xfrm>
            <a:off x="11814739" y="6486526"/>
            <a:ext cx="352333" cy="3651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D70CBAD3-AE29-444B-96BF-2A1E4A9E3329}" type="slidenum">
              <a:rPr lang="en-US" altLang="en-US" sz="800" smtClean="0">
                <a:solidFill>
                  <a:schemeClr val="tx2"/>
                </a:solidFill>
                <a:ea typeface="Avenir Roman" charset="0"/>
                <a:cs typeface="Avenir Roman" charset="0"/>
              </a:rPr>
              <a:pPr algn="ctr" eaLnBrk="1" hangingPunct="1"/>
              <a:t>21</a:t>
            </a:fld>
            <a:endParaRPr lang="en-US" altLang="en-US" sz="800" dirty="0">
              <a:solidFill>
                <a:schemeClr val="tx2"/>
              </a:solidFill>
              <a:ea typeface="Avenir Roman" charset="0"/>
              <a:cs typeface="Avenir Roman" charset="0"/>
            </a:endParaRPr>
          </a:p>
        </p:txBody>
      </p:sp>
      <p:sp>
        <p:nvSpPr>
          <p:cNvPr id="18" name="Title 1"/>
          <p:cNvSpPr txBox="1">
            <a:spLocks/>
          </p:cNvSpPr>
          <p:nvPr/>
        </p:nvSpPr>
        <p:spPr bwMode="auto">
          <a:xfrm>
            <a:off x="563898" y="687996"/>
            <a:ext cx="5836902" cy="507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Arial" charset="0"/>
                <a:ea typeface="MS PGothic" charset="-128"/>
                <a:cs typeface="MS PGothic" charset="-128"/>
                <a:sym typeface="Arial" charset="0"/>
              </a:defRPr>
            </a:lvl1pPr>
            <a:lvl2pPr marL="37931725" indent="-37474525" eaLnBrk="0" hangingPunct="0">
              <a:defRPr sz="2400">
                <a:solidFill>
                  <a:schemeClr val="tx1"/>
                </a:solidFill>
                <a:latin typeface="Arial" charset="0"/>
                <a:ea typeface="MS PGothic" charset="-128"/>
                <a:cs typeface="MS PGothic" charset="-128"/>
                <a:sym typeface="Arial" charset="0"/>
              </a:defRPr>
            </a:lvl2pPr>
            <a:lvl3pPr eaLnBrk="0" hangingPunct="0">
              <a:defRPr sz="2400">
                <a:solidFill>
                  <a:schemeClr val="tx1"/>
                </a:solidFill>
                <a:latin typeface="Arial" charset="0"/>
                <a:ea typeface="MS PGothic" charset="-128"/>
                <a:cs typeface="MS PGothic" charset="-128"/>
                <a:sym typeface="Arial" charset="0"/>
              </a:defRPr>
            </a:lvl3pPr>
            <a:lvl4pPr eaLnBrk="0" hangingPunct="0">
              <a:defRPr sz="2400">
                <a:solidFill>
                  <a:schemeClr val="tx1"/>
                </a:solidFill>
                <a:latin typeface="Arial" charset="0"/>
                <a:ea typeface="MS PGothic" charset="-128"/>
                <a:cs typeface="MS PGothic" charset="-128"/>
                <a:sym typeface="Arial" charset="0"/>
              </a:defRPr>
            </a:lvl4pPr>
            <a:lvl5pPr eaLnBrk="0" hangingPunct="0">
              <a:defRPr sz="2400">
                <a:solidFill>
                  <a:schemeClr val="tx1"/>
                </a:solidFill>
                <a:latin typeface="Arial" charset="0"/>
                <a:ea typeface="MS PGothic" charset="-128"/>
                <a:cs typeface="MS PGothic" charset="-128"/>
                <a:sym typeface="Arial" charset="0"/>
              </a:defRPr>
            </a:lvl5pPr>
            <a:lvl6pPr marL="4572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6pPr>
            <a:lvl7pPr marL="9144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7pPr>
            <a:lvl8pPr marL="13716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8pPr>
            <a:lvl9pPr marL="18288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9pPr>
          </a:lstStyle>
          <a:p>
            <a:pPr eaLnBrk="1" hangingPunct="1"/>
            <a:r>
              <a:rPr lang="en-US" altLang="en-US" sz="4000" dirty="0">
                <a:ea typeface="ＭＳ Ｐゴシック" charset="-128"/>
              </a:rPr>
              <a:t>Data Limited DLI10</a:t>
            </a:r>
          </a:p>
        </p:txBody>
      </p:sp>
      <p:sp>
        <p:nvSpPr>
          <p:cNvPr id="32" name="TextBox 18"/>
          <p:cNvSpPr txBox="1">
            <a:spLocks noChangeArrowheads="1"/>
          </p:cNvSpPr>
          <p:nvPr/>
        </p:nvSpPr>
        <p:spPr bwMode="auto">
          <a:xfrm>
            <a:off x="671407" y="1966697"/>
            <a:ext cx="7068536" cy="4631782"/>
          </a:xfrm>
          <a:prstGeom prst="rect">
            <a:avLst/>
          </a:prstGeom>
          <a:solidFill>
            <a:schemeClr val="tx1"/>
          </a:solidFill>
          <a:ln>
            <a:noFill/>
          </a:ln>
        </p:spPr>
        <p:txBody>
          <a:bodyPr lIns="274320" tIns="91440" anchor="t" anchorCtr="0"/>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173038" indent="-163513">
              <a:spcAft>
                <a:spcPts val="600"/>
              </a:spcAft>
              <a:buFont typeface="Arial" charset="0"/>
              <a:buChar char="•"/>
            </a:pPr>
            <a:r>
              <a:rPr lang="en-US" sz="1050" dirty="0">
                <a:solidFill>
                  <a:schemeClr val="bg1"/>
                </a:solidFill>
              </a:rPr>
              <a:t>Over 50% thicker and over 80% heavier</a:t>
            </a:r>
          </a:p>
          <a:p>
            <a:pPr marL="173038" indent="-163513">
              <a:spcAft>
                <a:spcPts val="600"/>
              </a:spcAft>
              <a:buFont typeface="Arial" charset="0"/>
              <a:buChar char="•"/>
            </a:pPr>
            <a:r>
              <a:rPr lang="en-US" sz="1050" dirty="0">
                <a:solidFill>
                  <a:schemeClr val="bg1"/>
                </a:solidFill>
              </a:rPr>
              <a:t>Fewer connectors — no standard or rugged docking connectors, no USB-C port for extra data storage</a:t>
            </a:r>
          </a:p>
          <a:p>
            <a:pPr marL="173038" indent="-163513">
              <a:spcAft>
                <a:spcPts val="600"/>
              </a:spcAft>
              <a:buFont typeface="Arial" charset="0"/>
              <a:buChar char="•"/>
            </a:pPr>
            <a:r>
              <a:rPr lang="en-US" sz="1050" dirty="0">
                <a:solidFill>
                  <a:schemeClr val="bg1"/>
                </a:solidFill>
              </a:rPr>
              <a:t>Older OS with no future support: Android 6.0.1 Marshmallow vs. Android 8.1 Oreo with support for P, Q and R</a:t>
            </a:r>
          </a:p>
          <a:p>
            <a:pPr marL="173038" indent="-163513">
              <a:spcAft>
                <a:spcPts val="600"/>
              </a:spcAft>
              <a:buFont typeface="Arial" charset="0"/>
              <a:buChar char="•"/>
            </a:pPr>
            <a:r>
              <a:rPr lang="en-US" sz="1050" dirty="0">
                <a:solidFill>
                  <a:schemeClr val="bg1"/>
                </a:solidFill>
              </a:rPr>
              <a:t>No USB-C port for limited extended data storage (ET5X offers up to 256GB); no user accessible 2 TB </a:t>
            </a:r>
            <a:br>
              <a:rPr lang="en-US" sz="1050" dirty="0">
                <a:solidFill>
                  <a:schemeClr val="bg1"/>
                </a:solidFill>
              </a:rPr>
            </a:br>
            <a:r>
              <a:rPr lang="en-US" sz="1050" dirty="0">
                <a:solidFill>
                  <a:schemeClr val="bg1"/>
                </a:solidFill>
              </a:rPr>
              <a:t>Micro SDXC card</a:t>
            </a:r>
          </a:p>
          <a:p>
            <a:pPr marL="173038" indent="-163513">
              <a:spcAft>
                <a:spcPts val="600"/>
              </a:spcAft>
              <a:buFont typeface="Arial" charset="0"/>
              <a:buChar char="•"/>
            </a:pPr>
            <a:r>
              <a:rPr lang="en-US" sz="1050" dirty="0">
                <a:solidFill>
                  <a:schemeClr val="bg1"/>
                </a:solidFill>
              </a:rPr>
              <a:t>Slower processor — 1.8 GHz quad-core vs. 2.2 GHz octo-core</a:t>
            </a:r>
          </a:p>
          <a:p>
            <a:pPr marL="173038" indent="-163513">
              <a:spcAft>
                <a:spcPts val="600"/>
              </a:spcAft>
              <a:buFont typeface="Arial" charset="0"/>
              <a:buChar char="•"/>
            </a:pPr>
            <a:r>
              <a:rPr lang="en-US" sz="1050" dirty="0">
                <a:solidFill>
                  <a:schemeClr val="bg1"/>
                </a:solidFill>
              </a:rPr>
              <a:t>Inferior WiFi — no WorryFree WiFi or 2x2 MU-MIMO</a:t>
            </a:r>
          </a:p>
          <a:p>
            <a:pPr marL="173038" indent="-163513">
              <a:spcAft>
                <a:spcPts val="600"/>
              </a:spcAft>
              <a:buFont typeface="Arial" charset="0"/>
              <a:buChar char="•"/>
            </a:pPr>
            <a:r>
              <a:rPr lang="en-US" sz="1050" dirty="0">
                <a:solidFill>
                  <a:schemeClr val="bg1"/>
                </a:solidFill>
              </a:rPr>
              <a:t>No equivalent to Expansion Back to add new features, such as a second battery</a:t>
            </a:r>
          </a:p>
          <a:p>
            <a:pPr marL="173038" indent="-163513">
              <a:spcAft>
                <a:spcPts val="600"/>
              </a:spcAft>
              <a:buFont typeface="Arial" charset="0"/>
              <a:buChar char="•"/>
            </a:pPr>
            <a:r>
              <a:rPr lang="en-US" sz="1050" dirty="0">
                <a:solidFill>
                  <a:schemeClr val="bg1"/>
                </a:solidFill>
              </a:rPr>
              <a:t>Inferior Bluetooth — V4.0 vs. V5.0</a:t>
            </a:r>
          </a:p>
          <a:p>
            <a:pPr marL="173038" indent="-163513">
              <a:spcAft>
                <a:spcPts val="600"/>
              </a:spcAft>
              <a:buFont typeface="Arial" charset="0"/>
              <a:buChar char="•"/>
            </a:pPr>
            <a:r>
              <a:rPr lang="en-US" sz="1050" dirty="0">
                <a:solidFill>
                  <a:schemeClr val="bg1"/>
                </a:solidFill>
              </a:rPr>
              <a:t>No perpetual power – no hot-swappable user-removable/replaceable second auxiliary battery; no on-site replaceable main internal battery</a:t>
            </a:r>
          </a:p>
          <a:p>
            <a:pPr marL="173038" indent="-163513">
              <a:spcAft>
                <a:spcPts val="600"/>
              </a:spcAft>
              <a:buFont typeface="Arial" charset="0"/>
              <a:buChar char="•"/>
            </a:pPr>
            <a:r>
              <a:rPr lang="en-US" sz="1050" dirty="0">
                <a:solidFill>
                  <a:schemeClr val="bg1"/>
                </a:solidFill>
              </a:rPr>
              <a:t>50%+ lower capacity battery — 3950 mAh vs 9660 mAh</a:t>
            </a:r>
          </a:p>
          <a:p>
            <a:pPr marL="173038" indent="-163513">
              <a:spcAft>
                <a:spcPts val="600"/>
              </a:spcAft>
              <a:buFont typeface="Arial" charset="0"/>
              <a:buChar char="•"/>
            </a:pPr>
            <a:r>
              <a:rPr lang="en-US" sz="1050" dirty="0">
                <a:solidFill>
                  <a:schemeClr val="bg1"/>
                </a:solidFill>
              </a:rPr>
              <a:t>Inferior cameras: Rear – 5MP vs 13 MP; Front – 2 MP vs 5 MP</a:t>
            </a:r>
          </a:p>
          <a:p>
            <a:pPr marL="173038" indent="-163513">
              <a:spcAft>
                <a:spcPts val="600"/>
              </a:spcAft>
              <a:buFont typeface="Arial" charset="0"/>
              <a:buChar char="•"/>
            </a:pPr>
            <a:r>
              <a:rPr lang="en-US" sz="1050" dirty="0">
                <a:solidFill>
                  <a:schemeClr val="bg1"/>
                </a:solidFill>
              </a:rPr>
              <a:t>Inferior maximum drop spec —  no optional rugged frame to provide 5.9 ft./1.8 m drop spec</a:t>
            </a:r>
          </a:p>
          <a:p>
            <a:pPr marL="173038" indent="-163513">
              <a:spcAft>
                <a:spcPts val="600"/>
              </a:spcAft>
              <a:buFont typeface="Arial" charset="0"/>
              <a:buChar char="•"/>
            </a:pPr>
            <a:r>
              <a:rPr lang="en-US" sz="1050" dirty="0">
                <a:solidFill>
                  <a:schemeClr val="bg1"/>
                </a:solidFill>
              </a:rPr>
              <a:t>Lower sealing: IP54 vs. IP65</a:t>
            </a:r>
          </a:p>
          <a:p>
            <a:pPr marL="173038" indent="-163513">
              <a:spcAft>
                <a:spcPts val="600"/>
              </a:spcAft>
              <a:buFont typeface="Arial" charset="0"/>
              <a:buChar char="•"/>
            </a:pPr>
            <a:r>
              <a:rPr lang="en-US" sz="1050" dirty="0">
                <a:solidFill>
                  <a:schemeClr val="bg1"/>
                </a:solidFill>
              </a:rPr>
              <a:t>No subzero use: lowest operating temperature is 14</a:t>
            </a:r>
            <a:r>
              <a:rPr lang="en-US" sz="1050" dirty="0">
                <a:solidFill>
                  <a:schemeClr val="bg1"/>
                </a:solidFill>
                <a:latin typeface="Arial Unicode MS" charset="0"/>
                <a:ea typeface="Arial Unicode MS" charset="0"/>
                <a:cs typeface="Arial Unicode MS" charset="0"/>
              </a:rPr>
              <a:t>° </a:t>
            </a:r>
            <a:r>
              <a:rPr lang="en-US" sz="1050" dirty="0">
                <a:solidFill>
                  <a:schemeClr val="bg1"/>
                </a:solidFill>
              </a:rPr>
              <a:t>F/ -10</a:t>
            </a:r>
            <a:r>
              <a:rPr lang="en-US" sz="1050" dirty="0">
                <a:solidFill>
                  <a:schemeClr val="bg1"/>
                </a:solidFill>
                <a:latin typeface="Arial Unicode MS" charset="0"/>
                <a:ea typeface="Arial Unicode MS" charset="0"/>
                <a:cs typeface="Arial Unicode MS" charset="0"/>
              </a:rPr>
              <a:t>° </a:t>
            </a:r>
            <a:r>
              <a:rPr lang="en-US" sz="1050" dirty="0">
                <a:solidFill>
                  <a:schemeClr val="bg1"/>
                </a:solidFill>
              </a:rPr>
              <a:t>C  vs. -4</a:t>
            </a:r>
            <a:r>
              <a:rPr lang="en-US" sz="1050" dirty="0">
                <a:solidFill>
                  <a:schemeClr val="bg1"/>
                </a:solidFill>
                <a:latin typeface="Arial Unicode MS" charset="0"/>
                <a:ea typeface="Arial Unicode MS" charset="0"/>
                <a:cs typeface="Arial Unicode MS" charset="0"/>
              </a:rPr>
              <a:t>° </a:t>
            </a:r>
            <a:r>
              <a:rPr lang="en-US" sz="1050" dirty="0">
                <a:solidFill>
                  <a:schemeClr val="bg1"/>
                </a:solidFill>
              </a:rPr>
              <a:t>F/ -20</a:t>
            </a:r>
            <a:r>
              <a:rPr lang="en-US" sz="1050" dirty="0">
                <a:solidFill>
                  <a:schemeClr val="bg1"/>
                </a:solidFill>
                <a:latin typeface="Arial Unicode MS" charset="0"/>
                <a:ea typeface="Arial Unicode MS" charset="0"/>
                <a:cs typeface="Arial Unicode MS" charset="0"/>
              </a:rPr>
              <a:t>° </a:t>
            </a:r>
            <a:r>
              <a:rPr lang="en-US" sz="1050" dirty="0">
                <a:solidFill>
                  <a:schemeClr val="bg1"/>
                </a:solidFill>
              </a:rPr>
              <a:t>C </a:t>
            </a:r>
          </a:p>
          <a:p>
            <a:pPr marL="173038" indent="-163513">
              <a:spcAft>
                <a:spcPts val="600"/>
              </a:spcAft>
              <a:buFont typeface="Arial" charset="0"/>
              <a:buChar char="•"/>
            </a:pPr>
            <a:r>
              <a:rPr lang="en-US" sz="1050" dirty="0">
                <a:solidFill>
                  <a:schemeClr val="bg1"/>
                </a:solidFill>
              </a:rPr>
              <a:t>Display weaknesses: smaller (9.7 in. vs 10.1 in) lower resolution (1024x768 vs 2560x1600), lower nit rating (350 vs 540), doesn’t work with gloves or when wet, no Corning Gorilla Glass</a:t>
            </a:r>
          </a:p>
          <a:p>
            <a:pPr marL="173038" indent="-163513">
              <a:spcAft>
                <a:spcPts val="600"/>
              </a:spcAft>
              <a:buFont typeface="Arial" charset="0"/>
              <a:buChar char="•"/>
            </a:pPr>
            <a:r>
              <a:rPr lang="en-US" sz="1050" dirty="0">
                <a:solidFill>
                  <a:schemeClr val="bg1"/>
                </a:solidFill>
              </a:rPr>
              <a:t>No Mobility DNA equivalent</a:t>
            </a:r>
          </a:p>
          <a:p>
            <a:pPr marL="173038" indent="-163513">
              <a:spcAft>
                <a:spcPts val="600"/>
              </a:spcAft>
              <a:buFont typeface="Arial" charset="0"/>
              <a:buChar char="•"/>
            </a:pPr>
            <a:r>
              <a:rPr lang="en-US" sz="1050" dirty="0">
                <a:solidFill>
                  <a:schemeClr val="bg1"/>
                </a:solidFill>
              </a:rPr>
              <a:t>Fewer enterprise class accessories</a:t>
            </a:r>
          </a:p>
          <a:p>
            <a:pPr marL="173038" indent="-163513">
              <a:spcAft>
                <a:spcPts val="600"/>
              </a:spcAft>
              <a:buFont typeface="Arial" charset="0"/>
              <a:buChar char="•"/>
            </a:pPr>
            <a:endParaRPr lang="en-US" sz="1050" dirty="0">
              <a:solidFill>
                <a:schemeClr val="bg1"/>
              </a:solidFill>
            </a:endParaRPr>
          </a:p>
          <a:p>
            <a:pPr marL="173038" indent="-163513">
              <a:spcAft>
                <a:spcPts val="600"/>
              </a:spcAft>
              <a:buFont typeface="Arial" charset="0"/>
              <a:buChar char="•"/>
            </a:pPr>
            <a:endParaRPr lang="en-US" sz="1050" dirty="0">
              <a:solidFill>
                <a:schemeClr val="bg1"/>
              </a:solidFill>
            </a:endParaRPr>
          </a:p>
          <a:p>
            <a:pPr marL="173038" indent="-163513">
              <a:spcAft>
                <a:spcPts val="600"/>
              </a:spcAft>
              <a:buFont typeface="Arial" charset="0"/>
              <a:buChar char="•"/>
            </a:pPr>
            <a:endParaRPr lang="en-US" sz="1050" dirty="0">
              <a:solidFill>
                <a:schemeClr val="bg1"/>
              </a:solidFill>
            </a:endParaRPr>
          </a:p>
        </p:txBody>
      </p:sp>
      <p:sp>
        <p:nvSpPr>
          <p:cNvPr id="30" name="TextBox 18"/>
          <p:cNvSpPr txBox="1">
            <a:spLocks noChangeArrowheads="1"/>
          </p:cNvSpPr>
          <p:nvPr/>
        </p:nvSpPr>
        <p:spPr bwMode="auto">
          <a:xfrm>
            <a:off x="7743723" y="4820357"/>
            <a:ext cx="4445102" cy="1784672"/>
          </a:xfrm>
          <a:prstGeom prst="rect">
            <a:avLst/>
          </a:prstGeom>
          <a:solidFill>
            <a:schemeClr val="tx1"/>
          </a:solidFill>
          <a:ln>
            <a:noFill/>
          </a:ln>
        </p:spPr>
        <p:txBody>
          <a:bodyPr lIns="274320" tIns="274320" anchor="t" anchorCtr="0"/>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173038" indent="-163513">
              <a:spcAft>
                <a:spcPts val="600"/>
              </a:spcAft>
              <a:buFont typeface="Arial" charset="0"/>
              <a:buChar char="•"/>
            </a:pPr>
            <a:r>
              <a:rPr lang="en-US" sz="1050" dirty="0">
                <a:solidFill>
                  <a:schemeClr val="bg1"/>
                </a:solidFill>
              </a:rPr>
              <a:t>Higher standard drop specification: 4 ft./1.2 m vs. 3.3 ft./1 m</a:t>
            </a:r>
          </a:p>
          <a:p>
            <a:pPr marL="173038" indent="-163513">
              <a:spcAft>
                <a:spcPts val="600"/>
              </a:spcAft>
              <a:buFont typeface="Arial" charset="0"/>
              <a:buChar char="•"/>
            </a:pPr>
            <a:r>
              <a:rPr lang="en-US" sz="1050" dirty="0">
                <a:solidFill>
                  <a:schemeClr val="bg1"/>
                </a:solidFill>
              </a:rPr>
              <a:t>Twice the standard Flash (64GB vs. 32GB); higher  memory option (256GB)</a:t>
            </a:r>
          </a:p>
          <a:p>
            <a:pPr marL="173038" indent="-163513">
              <a:spcAft>
                <a:spcPts val="600"/>
              </a:spcAft>
              <a:buFont typeface="Arial" charset="0"/>
              <a:buChar char="•"/>
            </a:pPr>
            <a:r>
              <a:rPr lang="en-US" sz="1050" dirty="0">
                <a:solidFill>
                  <a:schemeClr val="bg1"/>
                </a:solidFill>
              </a:rPr>
              <a:t>Has bridge battery</a:t>
            </a:r>
          </a:p>
          <a:p>
            <a:pPr marL="173038" indent="-163513">
              <a:spcAft>
                <a:spcPts val="600"/>
              </a:spcAft>
              <a:buFont typeface="Arial" charset="0"/>
              <a:buChar char="•"/>
            </a:pPr>
            <a:r>
              <a:rPr lang="en-US" sz="1050" dirty="0">
                <a:solidFill>
                  <a:schemeClr val="bg1"/>
                </a:solidFill>
              </a:rPr>
              <a:t>More enterprise class scanning options: 1D laser and 1D long range laser</a:t>
            </a:r>
            <a:endParaRPr lang="en-US" sz="1400" dirty="0">
              <a:solidFill>
                <a:schemeClr val="bg1"/>
              </a:solidFill>
            </a:endParaRPr>
          </a:p>
          <a:p>
            <a:pPr marL="280988" indent="-166688">
              <a:spcAft>
                <a:spcPts val="900"/>
              </a:spcAft>
            </a:pPr>
            <a:endParaRPr lang="en-US" sz="1600" dirty="0"/>
          </a:p>
        </p:txBody>
      </p:sp>
      <p:sp>
        <p:nvSpPr>
          <p:cNvPr id="7" name="AutoShape 2" descr="mage result for brother rj2150"/>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 name="TextBox 18"/>
          <p:cNvSpPr txBox="1">
            <a:spLocks noChangeArrowheads="1"/>
          </p:cNvSpPr>
          <p:nvPr/>
        </p:nvSpPr>
        <p:spPr bwMode="auto">
          <a:xfrm>
            <a:off x="7743723" y="4248773"/>
            <a:ext cx="4445102" cy="582614"/>
          </a:xfrm>
          <a:prstGeom prst="rect">
            <a:avLst/>
          </a:prstGeom>
          <a:solidFill>
            <a:srgbClr val="00A7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0" algn="ctr" eaLnBrk="1" hangingPunct="1">
              <a:spcBef>
                <a:spcPct val="20000"/>
              </a:spcBef>
            </a:pPr>
            <a:r>
              <a:rPr lang="en-US" sz="1400" b="1" cap="all" dirty="0">
                <a:solidFill>
                  <a:schemeClr val="bg1"/>
                </a:solidFill>
                <a:cs typeface="Arial" pitchFamily="34" charset="0"/>
              </a:rPr>
              <a:t>KEY strengths</a:t>
            </a:r>
          </a:p>
        </p:txBody>
      </p:sp>
      <p:sp>
        <p:nvSpPr>
          <p:cNvPr id="19" name="TextBox 18"/>
          <p:cNvSpPr txBox="1">
            <a:spLocks noChangeArrowheads="1"/>
          </p:cNvSpPr>
          <p:nvPr/>
        </p:nvSpPr>
        <p:spPr bwMode="auto">
          <a:xfrm>
            <a:off x="671407" y="1359721"/>
            <a:ext cx="6052777" cy="606976"/>
          </a:xfrm>
          <a:prstGeom prst="rect">
            <a:avLst/>
          </a:prstGeom>
          <a:solidFill>
            <a:srgbClr val="00A7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0" algn="ctr" eaLnBrk="1" hangingPunct="1">
              <a:spcBef>
                <a:spcPct val="20000"/>
              </a:spcBef>
            </a:pPr>
            <a:r>
              <a:rPr lang="en-US" sz="1400" b="1" cap="all" dirty="0">
                <a:solidFill>
                  <a:schemeClr val="bg1"/>
                </a:solidFill>
                <a:cs typeface="Arial" pitchFamily="34" charset="0"/>
              </a:rPr>
              <a:t>KEY weaknesses</a:t>
            </a:r>
          </a:p>
        </p:txBody>
      </p:sp>
      <p:pic>
        <p:nvPicPr>
          <p:cNvPr id="3" name="Picture 2"/>
          <p:cNvPicPr>
            <a:picLocks noChangeAspect="1"/>
          </p:cNvPicPr>
          <p:nvPr/>
        </p:nvPicPr>
        <p:blipFill rotWithShape="1">
          <a:blip r:embed="rId3"/>
          <a:srcRect l="4782" r="9347"/>
          <a:stretch/>
        </p:blipFill>
        <p:spPr>
          <a:xfrm>
            <a:off x="8022780" y="1124870"/>
            <a:ext cx="3814537" cy="2962886"/>
          </a:xfrm>
          <a:prstGeom prst="rect">
            <a:avLst/>
          </a:prstGeom>
        </p:spPr>
      </p:pic>
      <p:sp>
        <p:nvSpPr>
          <p:cNvPr id="14" name="Title 1"/>
          <p:cNvSpPr txBox="1">
            <a:spLocks/>
          </p:cNvSpPr>
          <p:nvPr/>
        </p:nvSpPr>
        <p:spPr bwMode="auto">
          <a:xfrm>
            <a:off x="681390" y="278240"/>
            <a:ext cx="2442810" cy="41930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Arial" charset="0"/>
                <a:ea typeface="MS PGothic" charset="-128"/>
                <a:cs typeface="MS PGothic" charset="-128"/>
                <a:sym typeface="Arial" charset="0"/>
              </a:defRPr>
            </a:lvl1pPr>
            <a:lvl2pPr marL="37931725" indent="-37474525" eaLnBrk="0" hangingPunct="0">
              <a:defRPr sz="2400">
                <a:solidFill>
                  <a:schemeClr val="tx1"/>
                </a:solidFill>
                <a:latin typeface="Arial" charset="0"/>
                <a:ea typeface="MS PGothic" charset="-128"/>
                <a:cs typeface="MS PGothic" charset="-128"/>
                <a:sym typeface="Arial" charset="0"/>
              </a:defRPr>
            </a:lvl2pPr>
            <a:lvl3pPr eaLnBrk="0" hangingPunct="0">
              <a:defRPr sz="2400">
                <a:solidFill>
                  <a:schemeClr val="tx1"/>
                </a:solidFill>
                <a:latin typeface="Arial" charset="0"/>
                <a:ea typeface="MS PGothic" charset="-128"/>
                <a:cs typeface="MS PGothic" charset="-128"/>
                <a:sym typeface="Arial" charset="0"/>
              </a:defRPr>
            </a:lvl3pPr>
            <a:lvl4pPr eaLnBrk="0" hangingPunct="0">
              <a:defRPr sz="2400">
                <a:solidFill>
                  <a:schemeClr val="tx1"/>
                </a:solidFill>
                <a:latin typeface="Arial" charset="0"/>
                <a:ea typeface="MS PGothic" charset="-128"/>
                <a:cs typeface="MS PGothic" charset="-128"/>
                <a:sym typeface="Arial" charset="0"/>
              </a:defRPr>
            </a:lvl4pPr>
            <a:lvl5pPr eaLnBrk="0" hangingPunct="0">
              <a:defRPr sz="2400">
                <a:solidFill>
                  <a:schemeClr val="tx1"/>
                </a:solidFill>
                <a:latin typeface="Arial" charset="0"/>
                <a:ea typeface="MS PGothic" charset="-128"/>
                <a:cs typeface="MS PGothic" charset="-128"/>
                <a:sym typeface="Arial" charset="0"/>
              </a:defRPr>
            </a:lvl5pPr>
            <a:lvl6pPr marL="4572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6pPr>
            <a:lvl7pPr marL="9144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7pPr>
            <a:lvl8pPr marL="13716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8pPr>
            <a:lvl9pPr marL="18288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9pPr>
          </a:lstStyle>
          <a:p>
            <a:pPr eaLnBrk="1" hangingPunct="1"/>
            <a:r>
              <a:rPr lang="en-US" altLang="en-US" sz="2000" dirty="0">
                <a:solidFill>
                  <a:schemeClr val="bg1"/>
                </a:solidFill>
                <a:ea typeface="ＭＳ Ｐゴシック" charset="-128"/>
              </a:rPr>
              <a:t>Android Fight Sheet</a:t>
            </a:r>
          </a:p>
        </p:txBody>
      </p:sp>
    </p:spTree>
    <p:extLst>
      <p:ext uri="{BB962C8B-B14F-4D97-AF65-F5344CB8AC3E}">
        <p14:creationId xmlns:p14="http://schemas.microsoft.com/office/powerpoint/2010/main" val="274593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97FCA387-77F1-47AC-85EE-D65E25E7C8F8}"/>
              </a:ext>
            </a:extLst>
          </p:cNvPr>
          <p:cNvSpPr/>
          <p:nvPr/>
        </p:nvSpPr>
        <p:spPr>
          <a:xfrm>
            <a:off x="0" y="2632"/>
            <a:ext cx="7747505" cy="6858000"/>
          </a:xfrm>
          <a:prstGeom prst="rect">
            <a:avLst/>
          </a:prstGeom>
          <a:gradFill flip="none" rotWithShape="1">
            <a:gsLst>
              <a:gs pos="50000">
                <a:srgbClr val="00C9FF"/>
              </a:gs>
              <a:gs pos="0">
                <a:srgbClr val="00FFFF"/>
              </a:gs>
              <a:gs pos="100000">
                <a:srgbClr val="0099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AutoShape 4">
            <a:extLst>
              <a:ext uri="{FF2B5EF4-FFF2-40B4-BE49-F238E27FC236}">
                <a16:creationId xmlns:a16="http://schemas.microsoft.com/office/drawing/2014/main" xmlns="" id="{AAAFA79D-0CD4-4ED4-841D-71409F0CB991}"/>
              </a:ext>
            </a:extLst>
          </p:cNvPr>
          <p:cNvSpPr>
            <a:spLocks noChangeAspect="1" noChangeArrowheads="1"/>
          </p:cNvSpPr>
          <p:nvPr/>
        </p:nvSpPr>
        <p:spPr bwMode="auto">
          <a:xfrm flipH="1">
            <a:off x="679650" y="2785526"/>
            <a:ext cx="7064074" cy="4091723"/>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sp>
        <p:nvSpPr>
          <p:cNvPr id="26" name="Slide Number Placeholder 4"/>
          <p:cNvSpPr txBox="1">
            <a:spLocks/>
          </p:cNvSpPr>
          <p:nvPr/>
        </p:nvSpPr>
        <p:spPr bwMode="auto">
          <a:xfrm>
            <a:off x="11814739" y="6486526"/>
            <a:ext cx="352333" cy="3651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D70CBAD3-AE29-444B-96BF-2A1E4A9E3329}" type="slidenum">
              <a:rPr lang="en-US" altLang="en-US" sz="800" smtClean="0">
                <a:solidFill>
                  <a:schemeClr val="tx2"/>
                </a:solidFill>
                <a:ea typeface="Avenir Roman" charset="0"/>
                <a:cs typeface="Avenir Roman" charset="0"/>
              </a:rPr>
              <a:pPr algn="ctr" eaLnBrk="1" hangingPunct="1"/>
              <a:t>22</a:t>
            </a:fld>
            <a:endParaRPr lang="en-US" altLang="en-US" sz="800" dirty="0">
              <a:solidFill>
                <a:schemeClr val="tx2"/>
              </a:solidFill>
              <a:ea typeface="Avenir Roman" charset="0"/>
              <a:cs typeface="Avenir Roman" charset="0"/>
            </a:endParaRPr>
          </a:p>
        </p:txBody>
      </p:sp>
      <p:sp>
        <p:nvSpPr>
          <p:cNvPr id="18" name="Title 1"/>
          <p:cNvSpPr txBox="1">
            <a:spLocks/>
          </p:cNvSpPr>
          <p:nvPr/>
        </p:nvSpPr>
        <p:spPr bwMode="auto">
          <a:xfrm>
            <a:off x="563897" y="754908"/>
            <a:ext cx="7177355" cy="507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Arial" charset="0"/>
                <a:ea typeface="MS PGothic" charset="-128"/>
                <a:cs typeface="MS PGothic" charset="-128"/>
                <a:sym typeface="Arial" charset="0"/>
              </a:defRPr>
            </a:lvl1pPr>
            <a:lvl2pPr marL="37931725" indent="-37474525" eaLnBrk="0" hangingPunct="0">
              <a:defRPr sz="2400">
                <a:solidFill>
                  <a:schemeClr val="tx1"/>
                </a:solidFill>
                <a:latin typeface="Arial" charset="0"/>
                <a:ea typeface="MS PGothic" charset="-128"/>
                <a:cs typeface="MS PGothic" charset="-128"/>
                <a:sym typeface="Arial" charset="0"/>
              </a:defRPr>
            </a:lvl2pPr>
            <a:lvl3pPr eaLnBrk="0" hangingPunct="0">
              <a:defRPr sz="2400">
                <a:solidFill>
                  <a:schemeClr val="tx1"/>
                </a:solidFill>
                <a:latin typeface="Arial" charset="0"/>
                <a:ea typeface="MS PGothic" charset="-128"/>
                <a:cs typeface="MS PGothic" charset="-128"/>
                <a:sym typeface="Arial" charset="0"/>
              </a:defRPr>
            </a:lvl3pPr>
            <a:lvl4pPr eaLnBrk="0" hangingPunct="0">
              <a:defRPr sz="2400">
                <a:solidFill>
                  <a:schemeClr val="tx1"/>
                </a:solidFill>
                <a:latin typeface="Arial" charset="0"/>
                <a:ea typeface="MS PGothic" charset="-128"/>
                <a:cs typeface="MS PGothic" charset="-128"/>
                <a:sym typeface="Arial" charset="0"/>
              </a:defRPr>
            </a:lvl4pPr>
            <a:lvl5pPr eaLnBrk="0" hangingPunct="0">
              <a:defRPr sz="2400">
                <a:solidFill>
                  <a:schemeClr val="tx1"/>
                </a:solidFill>
                <a:latin typeface="Arial" charset="0"/>
                <a:ea typeface="MS PGothic" charset="-128"/>
                <a:cs typeface="MS PGothic" charset="-128"/>
                <a:sym typeface="Arial" charset="0"/>
              </a:defRPr>
            </a:lvl5pPr>
            <a:lvl6pPr marL="4572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6pPr>
            <a:lvl7pPr marL="9144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7pPr>
            <a:lvl8pPr marL="13716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8pPr>
            <a:lvl9pPr marL="18288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9pPr>
          </a:lstStyle>
          <a:p>
            <a:pPr eaLnBrk="1" hangingPunct="1"/>
            <a:r>
              <a:rPr lang="en-US" altLang="en-US" sz="4000" dirty="0">
                <a:ea typeface="ＭＳ Ｐゴシック" charset="-128"/>
              </a:rPr>
              <a:t>Lenovo Tab 4 10 Business</a:t>
            </a:r>
          </a:p>
        </p:txBody>
      </p:sp>
      <p:sp>
        <p:nvSpPr>
          <p:cNvPr id="32" name="TextBox 18"/>
          <p:cNvSpPr txBox="1">
            <a:spLocks noChangeArrowheads="1"/>
          </p:cNvSpPr>
          <p:nvPr/>
        </p:nvSpPr>
        <p:spPr bwMode="auto">
          <a:xfrm>
            <a:off x="2213811" y="1421147"/>
            <a:ext cx="5527442" cy="4618345"/>
          </a:xfrm>
          <a:prstGeom prst="rect">
            <a:avLst/>
          </a:prstGeom>
          <a:solidFill>
            <a:schemeClr val="tx1"/>
          </a:solidFill>
          <a:ln>
            <a:noFill/>
          </a:ln>
        </p:spPr>
        <p:txBody>
          <a:bodyPr lIns="274320" tIns="91440" anchor="t" anchorCtr="0"/>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173038" indent="-163513">
              <a:spcAft>
                <a:spcPts val="600"/>
              </a:spcAft>
              <a:buFont typeface="Arial" charset="0"/>
              <a:buChar char="•"/>
            </a:pPr>
            <a:r>
              <a:rPr lang="en-US" sz="1050" dirty="0">
                <a:solidFill>
                  <a:schemeClr val="bg1"/>
                </a:solidFill>
              </a:rPr>
              <a:t>Fewer connectors — no standard or rugged docking connectors, </a:t>
            </a:r>
          </a:p>
          <a:p>
            <a:pPr marL="173038" indent="-163513">
              <a:spcAft>
                <a:spcPts val="600"/>
              </a:spcAft>
              <a:buFont typeface="Arial" charset="0"/>
              <a:buChar char="•"/>
            </a:pPr>
            <a:r>
              <a:rPr lang="en-US" sz="1050" dirty="0">
                <a:solidFill>
                  <a:schemeClr val="bg1"/>
                </a:solidFill>
              </a:rPr>
              <a:t>No USB-C port for limited extended data storage (ET5X offers up to 256GB); no user accessible 2 TB Micro SDXC card</a:t>
            </a:r>
          </a:p>
          <a:p>
            <a:pPr marL="173038" indent="-163513">
              <a:spcAft>
                <a:spcPts val="600"/>
              </a:spcAft>
              <a:buFont typeface="Arial" charset="0"/>
              <a:buChar char="•"/>
            </a:pPr>
            <a:r>
              <a:rPr lang="en-US" sz="1050" dirty="0">
                <a:solidFill>
                  <a:schemeClr val="bg1"/>
                </a:solidFill>
              </a:rPr>
              <a:t>No equivalent to Expansion Back to add new features, such as a second battery</a:t>
            </a:r>
          </a:p>
          <a:p>
            <a:pPr marL="173038" indent="-163513">
              <a:spcAft>
                <a:spcPts val="600"/>
              </a:spcAft>
              <a:buFont typeface="Arial" charset="0"/>
              <a:buChar char="•"/>
            </a:pPr>
            <a:r>
              <a:rPr lang="en-US" sz="1050" dirty="0">
                <a:solidFill>
                  <a:schemeClr val="bg1"/>
                </a:solidFill>
              </a:rPr>
              <a:t>Older OS with no future support: Android 7.1 Nougat vs. Android 8.1 Oreo with support for P, Q and R</a:t>
            </a:r>
          </a:p>
          <a:p>
            <a:pPr marL="173038" indent="-163513">
              <a:spcAft>
                <a:spcPts val="600"/>
              </a:spcAft>
              <a:buFont typeface="Arial" charset="0"/>
              <a:buChar char="•"/>
            </a:pPr>
            <a:r>
              <a:rPr lang="en-US" sz="1050" dirty="0">
                <a:solidFill>
                  <a:schemeClr val="bg1"/>
                </a:solidFill>
              </a:rPr>
              <a:t>Slower processor — 1.4 GHz quad-core vs. 2.2 GHz octo-core</a:t>
            </a:r>
          </a:p>
          <a:p>
            <a:pPr marL="173038" indent="-163513">
              <a:spcAft>
                <a:spcPts val="600"/>
              </a:spcAft>
              <a:buFont typeface="Arial" charset="0"/>
              <a:buChar char="•"/>
            </a:pPr>
            <a:r>
              <a:rPr lang="en-US" sz="1050" dirty="0">
                <a:solidFill>
                  <a:schemeClr val="bg1"/>
                </a:solidFill>
              </a:rPr>
              <a:t>Half the memory: 2GB/16GB vs 4GB/32GB</a:t>
            </a:r>
          </a:p>
          <a:p>
            <a:pPr marL="173038" indent="-163513">
              <a:spcAft>
                <a:spcPts val="600"/>
              </a:spcAft>
              <a:buFont typeface="Arial" charset="0"/>
              <a:buChar char="•"/>
            </a:pPr>
            <a:r>
              <a:rPr lang="en-US" sz="1050" dirty="0">
                <a:solidFill>
                  <a:schemeClr val="bg1"/>
                </a:solidFill>
              </a:rPr>
              <a:t>Inferior WiFi — no ‘ac’, no WorryFree WiFi or 2x2 MU-MIMO</a:t>
            </a:r>
          </a:p>
          <a:p>
            <a:pPr marL="173038" indent="-163513">
              <a:spcAft>
                <a:spcPts val="600"/>
              </a:spcAft>
              <a:buFont typeface="Arial" charset="0"/>
              <a:buChar char="•"/>
            </a:pPr>
            <a:r>
              <a:rPr lang="en-US" sz="1050" dirty="0">
                <a:solidFill>
                  <a:schemeClr val="bg1"/>
                </a:solidFill>
              </a:rPr>
              <a:t>Inferior Bluetooth — V4.0 vs. V5.0</a:t>
            </a:r>
          </a:p>
          <a:p>
            <a:pPr marL="173038" indent="-163513">
              <a:spcAft>
                <a:spcPts val="600"/>
              </a:spcAft>
              <a:buFont typeface="Arial" charset="0"/>
              <a:buChar char="•"/>
            </a:pPr>
            <a:r>
              <a:rPr lang="en-US" sz="1050" dirty="0">
                <a:solidFill>
                  <a:schemeClr val="bg1"/>
                </a:solidFill>
              </a:rPr>
              <a:t>Lower capacity battery — 7000 mAh vs 9660 mAh</a:t>
            </a:r>
          </a:p>
          <a:p>
            <a:pPr marL="173038" indent="-163513">
              <a:spcAft>
                <a:spcPts val="600"/>
              </a:spcAft>
              <a:buFont typeface="Arial" charset="0"/>
              <a:buChar char="•"/>
            </a:pPr>
            <a:r>
              <a:rPr lang="en-US" sz="1050" dirty="0">
                <a:solidFill>
                  <a:schemeClr val="bg1"/>
                </a:solidFill>
              </a:rPr>
              <a:t>No perpetual power – no hot-swappable user-removable/replaceable second auxiliary battery; no on-site replaceable main internal battery</a:t>
            </a:r>
          </a:p>
          <a:p>
            <a:pPr marL="173038" indent="-163513">
              <a:spcAft>
                <a:spcPts val="600"/>
              </a:spcAft>
              <a:buFont typeface="Arial" charset="0"/>
              <a:buChar char="•"/>
            </a:pPr>
            <a:r>
              <a:rPr lang="en-US" sz="1050" dirty="0">
                <a:solidFill>
                  <a:schemeClr val="bg1"/>
                </a:solidFill>
              </a:rPr>
              <a:t>No enterprise-class scanning option</a:t>
            </a:r>
          </a:p>
          <a:p>
            <a:pPr marL="173038" indent="-163513">
              <a:spcAft>
                <a:spcPts val="600"/>
              </a:spcAft>
              <a:buFont typeface="Arial" charset="0"/>
              <a:buChar char="•"/>
            </a:pPr>
            <a:r>
              <a:rPr lang="en-US" sz="1050" dirty="0">
                <a:solidFill>
                  <a:schemeClr val="bg1"/>
                </a:solidFill>
              </a:rPr>
              <a:t>Inferior cameras: Rear – 5MP vs 13 MP; Front – 2 MP vs 5 MP</a:t>
            </a:r>
          </a:p>
          <a:p>
            <a:pPr marL="173038" indent="-163513">
              <a:spcAft>
                <a:spcPts val="600"/>
              </a:spcAft>
              <a:buFont typeface="Arial" charset="0"/>
              <a:buChar char="•"/>
            </a:pPr>
            <a:r>
              <a:rPr lang="en-US" sz="1050" dirty="0">
                <a:solidFill>
                  <a:schemeClr val="bg1"/>
                </a:solidFill>
              </a:rPr>
              <a:t>Not rugged:  no drop specification or sealing</a:t>
            </a:r>
          </a:p>
          <a:p>
            <a:pPr marL="173038" indent="-163513">
              <a:spcAft>
                <a:spcPts val="600"/>
              </a:spcAft>
              <a:buFont typeface="Arial" charset="0"/>
              <a:buChar char="•"/>
            </a:pPr>
            <a:r>
              <a:rPr lang="en-US" sz="1050" dirty="0">
                <a:solidFill>
                  <a:schemeClr val="bg1"/>
                </a:solidFill>
              </a:rPr>
              <a:t>Display weaknesses: lower resolution (1280x800 vs 2560x1600), lower nit rating (350 vs 540), doesn’t work with gloves or when wet, no Corning Gorilla Glass</a:t>
            </a:r>
          </a:p>
          <a:p>
            <a:pPr marL="173038" indent="-163513">
              <a:spcAft>
                <a:spcPts val="600"/>
              </a:spcAft>
              <a:buFont typeface="Arial" charset="0"/>
              <a:buChar char="•"/>
            </a:pPr>
            <a:r>
              <a:rPr lang="en-US" sz="1050" dirty="0">
                <a:solidFill>
                  <a:schemeClr val="bg1"/>
                </a:solidFill>
              </a:rPr>
              <a:t>No Mobility DNA equivalent</a:t>
            </a:r>
          </a:p>
          <a:p>
            <a:pPr marL="173038" indent="-163513">
              <a:spcAft>
                <a:spcPts val="600"/>
              </a:spcAft>
              <a:buFont typeface="Arial" charset="0"/>
              <a:buChar char="•"/>
            </a:pPr>
            <a:r>
              <a:rPr lang="en-US" sz="1050" dirty="0">
                <a:solidFill>
                  <a:schemeClr val="bg1"/>
                </a:solidFill>
              </a:rPr>
              <a:t>Fewer enterprise-class accessories</a:t>
            </a:r>
          </a:p>
          <a:p>
            <a:pPr marL="173038" indent="-163513">
              <a:spcAft>
                <a:spcPts val="600"/>
              </a:spcAft>
              <a:buFont typeface="Arial" charset="0"/>
              <a:buChar char="•"/>
            </a:pPr>
            <a:endParaRPr lang="en-US" sz="1050" dirty="0">
              <a:solidFill>
                <a:schemeClr val="bg1"/>
              </a:solidFill>
            </a:endParaRPr>
          </a:p>
          <a:p>
            <a:pPr marL="173038" indent="-163513">
              <a:spcAft>
                <a:spcPts val="600"/>
              </a:spcAft>
              <a:buFont typeface="Arial" charset="0"/>
              <a:buChar char="•"/>
            </a:pPr>
            <a:endParaRPr lang="en-US" sz="1050" dirty="0">
              <a:solidFill>
                <a:schemeClr val="bg1"/>
              </a:solidFill>
            </a:endParaRPr>
          </a:p>
          <a:p>
            <a:pPr marL="173038" indent="-163513">
              <a:spcAft>
                <a:spcPts val="600"/>
              </a:spcAft>
              <a:buFont typeface="Arial" charset="0"/>
              <a:buChar char="•"/>
            </a:pPr>
            <a:endParaRPr lang="en-US" sz="1050" dirty="0">
              <a:solidFill>
                <a:schemeClr val="bg1"/>
              </a:solidFill>
            </a:endParaRPr>
          </a:p>
          <a:p>
            <a:pPr marL="173038" indent="-163513">
              <a:spcAft>
                <a:spcPts val="600"/>
              </a:spcAft>
              <a:buFont typeface="Arial" charset="0"/>
              <a:buChar char="•"/>
            </a:pPr>
            <a:endParaRPr lang="en-US" sz="1050" dirty="0">
              <a:solidFill>
                <a:schemeClr val="bg1"/>
              </a:solidFill>
            </a:endParaRPr>
          </a:p>
        </p:txBody>
      </p:sp>
      <p:sp>
        <p:nvSpPr>
          <p:cNvPr id="30" name="TextBox 18"/>
          <p:cNvSpPr txBox="1">
            <a:spLocks noChangeArrowheads="1"/>
          </p:cNvSpPr>
          <p:nvPr/>
        </p:nvSpPr>
        <p:spPr bwMode="auto">
          <a:xfrm>
            <a:off x="2213810" y="6092917"/>
            <a:ext cx="5534125" cy="531745"/>
          </a:xfrm>
          <a:prstGeom prst="rect">
            <a:avLst/>
          </a:prstGeom>
          <a:solidFill>
            <a:schemeClr val="tx1"/>
          </a:solidFill>
          <a:ln>
            <a:noFill/>
          </a:ln>
        </p:spPr>
        <p:txBody>
          <a:bodyPr lIns="274320" tIns="182880" anchor="t" anchorCtr="0"/>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173038" indent="-163513">
              <a:spcAft>
                <a:spcPts val="600"/>
              </a:spcAft>
              <a:buFont typeface="Arial" charset="0"/>
              <a:buChar char="•"/>
            </a:pPr>
            <a:r>
              <a:rPr lang="en-US" sz="1050" dirty="0">
                <a:solidFill>
                  <a:schemeClr val="bg1"/>
                </a:solidFill>
              </a:rPr>
              <a:t>Thinner and lighter</a:t>
            </a:r>
            <a:endParaRPr lang="en-US" sz="1400" dirty="0">
              <a:solidFill>
                <a:schemeClr val="bg1"/>
              </a:solidFill>
            </a:endParaRPr>
          </a:p>
          <a:p>
            <a:pPr marL="280988" indent="-166688">
              <a:spcAft>
                <a:spcPts val="900"/>
              </a:spcAft>
            </a:pPr>
            <a:endParaRPr lang="en-US" sz="1600" dirty="0"/>
          </a:p>
        </p:txBody>
      </p:sp>
      <p:sp>
        <p:nvSpPr>
          <p:cNvPr id="7" name="AutoShape 2" descr="mage result for brother rj2150"/>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TextBox 18"/>
          <p:cNvSpPr txBox="1">
            <a:spLocks noChangeArrowheads="1"/>
          </p:cNvSpPr>
          <p:nvPr/>
        </p:nvSpPr>
        <p:spPr bwMode="auto">
          <a:xfrm>
            <a:off x="683861" y="1421147"/>
            <a:ext cx="1529950" cy="4636768"/>
          </a:xfrm>
          <a:prstGeom prst="rect">
            <a:avLst/>
          </a:prstGeom>
          <a:solidFill>
            <a:srgbClr val="00A7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0" algn="ctr" eaLnBrk="1" hangingPunct="1">
              <a:spcBef>
                <a:spcPct val="20000"/>
              </a:spcBef>
            </a:pPr>
            <a:r>
              <a:rPr lang="en-US" sz="1400" b="1" cap="all" dirty="0">
                <a:solidFill>
                  <a:schemeClr val="bg1"/>
                </a:solidFill>
                <a:cs typeface="Arial" pitchFamily="34" charset="0"/>
              </a:rPr>
              <a:t>KEY Weaknesses</a:t>
            </a:r>
          </a:p>
        </p:txBody>
      </p:sp>
      <p:sp>
        <p:nvSpPr>
          <p:cNvPr id="20" name="TextBox 18"/>
          <p:cNvSpPr txBox="1">
            <a:spLocks noChangeArrowheads="1"/>
          </p:cNvSpPr>
          <p:nvPr/>
        </p:nvSpPr>
        <p:spPr bwMode="auto">
          <a:xfrm>
            <a:off x="683861" y="6083164"/>
            <a:ext cx="1529950" cy="529916"/>
          </a:xfrm>
          <a:prstGeom prst="rect">
            <a:avLst/>
          </a:prstGeom>
          <a:solidFill>
            <a:srgbClr val="00A7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0" algn="ctr" eaLnBrk="1" hangingPunct="1">
              <a:spcBef>
                <a:spcPct val="20000"/>
              </a:spcBef>
            </a:pPr>
            <a:r>
              <a:rPr lang="en-US" sz="1400" b="1" cap="all" dirty="0">
                <a:solidFill>
                  <a:schemeClr val="bg1"/>
                </a:solidFill>
                <a:cs typeface="Arial" pitchFamily="34" charset="0"/>
              </a:rPr>
              <a:t>KEY strengths</a:t>
            </a:r>
          </a:p>
        </p:txBody>
      </p:sp>
      <p:pic>
        <p:nvPicPr>
          <p:cNvPr id="5" name="Picture 4"/>
          <p:cNvPicPr>
            <a:picLocks noChangeAspect="1"/>
          </p:cNvPicPr>
          <p:nvPr/>
        </p:nvPicPr>
        <p:blipFill>
          <a:blip r:embed="rId3"/>
          <a:stretch>
            <a:fillRect/>
          </a:stretch>
        </p:blipFill>
        <p:spPr>
          <a:xfrm>
            <a:off x="8023059" y="2286000"/>
            <a:ext cx="3904808" cy="2690768"/>
          </a:xfrm>
          <a:prstGeom prst="rect">
            <a:avLst/>
          </a:prstGeom>
        </p:spPr>
      </p:pic>
      <p:sp>
        <p:nvSpPr>
          <p:cNvPr id="14" name="Title 1"/>
          <p:cNvSpPr txBox="1">
            <a:spLocks/>
          </p:cNvSpPr>
          <p:nvPr/>
        </p:nvSpPr>
        <p:spPr bwMode="auto">
          <a:xfrm>
            <a:off x="681390" y="354440"/>
            <a:ext cx="2442810" cy="41930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Arial" charset="0"/>
                <a:ea typeface="MS PGothic" charset="-128"/>
                <a:cs typeface="MS PGothic" charset="-128"/>
                <a:sym typeface="Arial" charset="0"/>
              </a:defRPr>
            </a:lvl1pPr>
            <a:lvl2pPr marL="37931725" indent="-37474525" eaLnBrk="0" hangingPunct="0">
              <a:defRPr sz="2400">
                <a:solidFill>
                  <a:schemeClr val="tx1"/>
                </a:solidFill>
                <a:latin typeface="Arial" charset="0"/>
                <a:ea typeface="MS PGothic" charset="-128"/>
                <a:cs typeface="MS PGothic" charset="-128"/>
                <a:sym typeface="Arial" charset="0"/>
              </a:defRPr>
            </a:lvl2pPr>
            <a:lvl3pPr eaLnBrk="0" hangingPunct="0">
              <a:defRPr sz="2400">
                <a:solidFill>
                  <a:schemeClr val="tx1"/>
                </a:solidFill>
                <a:latin typeface="Arial" charset="0"/>
                <a:ea typeface="MS PGothic" charset="-128"/>
                <a:cs typeface="MS PGothic" charset="-128"/>
                <a:sym typeface="Arial" charset="0"/>
              </a:defRPr>
            </a:lvl3pPr>
            <a:lvl4pPr eaLnBrk="0" hangingPunct="0">
              <a:defRPr sz="2400">
                <a:solidFill>
                  <a:schemeClr val="tx1"/>
                </a:solidFill>
                <a:latin typeface="Arial" charset="0"/>
                <a:ea typeface="MS PGothic" charset="-128"/>
                <a:cs typeface="MS PGothic" charset="-128"/>
                <a:sym typeface="Arial" charset="0"/>
              </a:defRPr>
            </a:lvl4pPr>
            <a:lvl5pPr eaLnBrk="0" hangingPunct="0">
              <a:defRPr sz="2400">
                <a:solidFill>
                  <a:schemeClr val="tx1"/>
                </a:solidFill>
                <a:latin typeface="Arial" charset="0"/>
                <a:ea typeface="MS PGothic" charset="-128"/>
                <a:cs typeface="MS PGothic" charset="-128"/>
                <a:sym typeface="Arial" charset="0"/>
              </a:defRPr>
            </a:lvl5pPr>
            <a:lvl6pPr marL="4572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6pPr>
            <a:lvl7pPr marL="9144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7pPr>
            <a:lvl8pPr marL="13716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8pPr>
            <a:lvl9pPr marL="18288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9pPr>
          </a:lstStyle>
          <a:p>
            <a:pPr eaLnBrk="1" hangingPunct="1"/>
            <a:r>
              <a:rPr lang="en-US" altLang="en-US" sz="2000" dirty="0">
                <a:solidFill>
                  <a:schemeClr val="bg1"/>
                </a:solidFill>
                <a:ea typeface="ＭＳ Ｐゴシック" charset="-128"/>
              </a:rPr>
              <a:t>Android Fight Sheet</a:t>
            </a:r>
          </a:p>
        </p:txBody>
      </p:sp>
    </p:spTree>
    <p:extLst>
      <p:ext uri="{BB962C8B-B14F-4D97-AF65-F5344CB8AC3E}">
        <p14:creationId xmlns:p14="http://schemas.microsoft.com/office/powerpoint/2010/main" val="1931794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97FCA387-77F1-47AC-85EE-D65E25E7C8F8}"/>
              </a:ext>
            </a:extLst>
          </p:cNvPr>
          <p:cNvSpPr/>
          <p:nvPr/>
        </p:nvSpPr>
        <p:spPr>
          <a:xfrm>
            <a:off x="-1" y="12700"/>
            <a:ext cx="7747505" cy="6858000"/>
          </a:xfrm>
          <a:prstGeom prst="rect">
            <a:avLst/>
          </a:prstGeom>
          <a:gradFill flip="none" rotWithShape="1">
            <a:gsLst>
              <a:gs pos="50000">
                <a:srgbClr val="00C9FF"/>
              </a:gs>
              <a:gs pos="0">
                <a:srgbClr val="00FFFF"/>
              </a:gs>
              <a:gs pos="100000">
                <a:srgbClr val="0099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AutoShape 4">
            <a:extLst>
              <a:ext uri="{FF2B5EF4-FFF2-40B4-BE49-F238E27FC236}">
                <a16:creationId xmlns:a16="http://schemas.microsoft.com/office/drawing/2014/main" xmlns="" id="{AAAFA79D-0CD4-4ED4-841D-71409F0CB991}"/>
              </a:ext>
            </a:extLst>
          </p:cNvPr>
          <p:cNvSpPr>
            <a:spLocks noChangeAspect="1" noChangeArrowheads="1"/>
          </p:cNvSpPr>
          <p:nvPr/>
        </p:nvSpPr>
        <p:spPr bwMode="auto">
          <a:xfrm flipH="1">
            <a:off x="679650" y="2785526"/>
            <a:ext cx="7064074" cy="4091723"/>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sp>
        <p:nvSpPr>
          <p:cNvPr id="26" name="Slide Number Placeholder 4"/>
          <p:cNvSpPr txBox="1">
            <a:spLocks/>
          </p:cNvSpPr>
          <p:nvPr/>
        </p:nvSpPr>
        <p:spPr bwMode="auto">
          <a:xfrm>
            <a:off x="11814739" y="6486526"/>
            <a:ext cx="352333" cy="3651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D70CBAD3-AE29-444B-96BF-2A1E4A9E3329}" type="slidenum">
              <a:rPr lang="en-US" altLang="en-US" sz="800" smtClean="0">
                <a:solidFill>
                  <a:schemeClr val="tx2"/>
                </a:solidFill>
                <a:ea typeface="Avenir Roman" charset="0"/>
                <a:cs typeface="Avenir Roman" charset="0"/>
              </a:rPr>
              <a:pPr algn="ctr" eaLnBrk="1" hangingPunct="1"/>
              <a:t>23</a:t>
            </a:fld>
            <a:endParaRPr lang="en-US" altLang="en-US" sz="800" dirty="0">
              <a:solidFill>
                <a:schemeClr val="tx2"/>
              </a:solidFill>
              <a:ea typeface="Avenir Roman" charset="0"/>
              <a:cs typeface="Avenir Roman" charset="0"/>
            </a:endParaRPr>
          </a:p>
        </p:txBody>
      </p:sp>
      <p:sp>
        <p:nvSpPr>
          <p:cNvPr id="18" name="Title 1"/>
          <p:cNvSpPr txBox="1">
            <a:spLocks/>
          </p:cNvSpPr>
          <p:nvPr/>
        </p:nvSpPr>
        <p:spPr bwMode="auto">
          <a:xfrm>
            <a:off x="563897" y="766059"/>
            <a:ext cx="7177355" cy="507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Arial" charset="0"/>
                <a:ea typeface="MS PGothic" charset="-128"/>
                <a:cs typeface="MS PGothic" charset="-128"/>
                <a:sym typeface="Arial" charset="0"/>
              </a:defRPr>
            </a:lvl1pPr>
            <a:lvl2pPr marL="37931725" indent="-37474525" eaLnBrk="0" hangingPunct="0">
              <a:defRPr sz="2400">
                <a:solidFill>
                  <a:schemeClr val="tx1"/>
                </a:solidFill>
                <a:latin typeface="Arial" charset="0"/>
                <a:ea typeface="MS PGothic" charset="-128"/>
                <a:cs typeface="MS PGothic" charset="-128"/>
                <a:sym typeface="Arial" charset="0"/>
              </a:defRPr>
            </a:lvl2pPr>
            <a:lvl3pPr eaLnBrk="0" hangingPunct="0">
              <a:defRPr sz="2400">
                <a:solidFill>
                  <a:schemeClr val="tx1"/>
                </a:solidFill>
                <a:latin typeface="Arial" charset="0"/>
                <a:ea typeface="MS PGothic" charset="-128"/>
                <a:cs typeface="MS PGothic" charset="-128"/>
                <a:sym typeface="Arial" charset="0"/>
              </a:defRPr>
            </a:lvl3pPr>
            <a:lvl4pPr eaLnBrk="0" hangingPunct="0">
              <a:defRPr sz="2400">
                <a:solidFill>
                  <a:schemeClr val="tx1"/>
                </a:solidFill>
                <a:latin typeface="Arial" charset="0"/>
                <a:ea typeface="MS PGothic" charset="-128"/>
                <a:cs typeface="MS PGothic" charset="-128"/>
                <a:sym typeface="Arial" charset="0"/>
              </a:defRPr>
            </a:lvl4pPr>
            <a:lvl5pPr eaLnBrk="0" hangingPunct="0">
              <a:defRPr sz="2400">
                <a:solidFill>
                  <a:schemeClr val="tx1"/>
                </a:solidFill>
                <a:latin typeface="Arial" charset="0"/>
                <a:ea typeface="MS PGothic" charset="-128"/>
                <a:cs typeface="MS PGothic" charset="-128"/>
                <a:sym typeface="Arial" charset="0"/>
              </a:defRPr>
            </a:lvl5pPr>
            <a:lvl6pPr marL="4572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6pPr>
            <a:lvl7pPr marL="9144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7pPr>
            <a:lvl8pPr marL="13716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8pPr>
            <a:lvl9pPr marL="18288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9pPr>
          </a:lstStyle>
          <a:p>
            <a:pPr eaLnBrk="1" hangingPunct="1"/>
            <a:r>
              <a:rPr lang="en-US" altLang="en-US" sz="4000" dirty="0">
                <a:ea typeface="ＭＳ Ｐゴシック" charset="-128"/>
              </a:rPr>
              <a:t>Panasonic FZ-A2</a:t>
            </a:r>
          </a:p>
        </p:txBody>
      </p:sp>
      <p:sp>
        <p:nvSpPr>
          <p:cNvPr id="32" name="TextBox 18"/>
          <p:cNvSpPr txBox="1">
            <a:spLocks noChangeArrowheads="1"/>
          </p:cNvSpPr>
          <p:nvPr/>
        </p:nvSpPr>
        <p:spPr bwMode="auto">
          <a:xfrm>
            <a:off x="675870" y="2004816"/>
            <a:ext cx="7065383" cy="4284472"/>
          </a:xfrm>
          <a:prstGeom prst="rect">
            <a:avLst/>
          </a:prstGeom>
          <a:solidFill>
            <a:schemeClr val="tx1"/>
          </a:solidFill>
          <a:ln>
            <a:noFill/>
          </a:ln>
        </p:spPr>
        <p:txBody>
          <a:bodyPr lIns="274320" tIns="182880" anchor="t" anchorCtr="0"/>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173038" indent="-163513">
              <a:spcAft>
                <a:spcPts val="600"/>
              </a:spcAft>
              <a:buFont typeface="Arial" charset="0"/>
              <a:buChar char="•"/>
            </a:pPr>
            <a:r>
              <a:rPr lang="en-US" sz="1050" dirty="0">
                <a:solidFill>
                  <a:schemeClr val="bg1"/>
                </a:solidFill>
              </a:rPr>
              <a:t>Thicker and heavier</a:t>
            </a:r>
          </a:p>
          <a:p>
            <a:pPr marL="173038" indent="-163513">
              <a:spcAft>
                <a:spcPts val="600"/>
              </a:spcAft>
              <a:buFont typeface="Arial" charset="0"/>
              <a:buChar char="•"/>
            </a:pPr>
            <a:r>
              <a:rPr lang="en-US" sz="1050" dirty="0">
                <a:solidFill>
                  <a:schemeClr val="bg1"/>
                </a:solidFill>
              </a:rPr>
              <a:t>No rugged docking connectors</a:t>
            </a:r>
          </a:p>
          <a:p>
            <a:pPr marL="173038" indent="-163513">
              <a:spcAft>
                <a:spcPts val="600"/>
              </a:spcAft>
              <a:buFont typeface="Arial" charset="0"/>
              <a:buChar char="•"/>
            </a:pPr>
            <a:r>
              <a:rPr lang="en-US" sz="1050" dirty="0">
                <a:solidFill>
                  <a:schemeClr val="bg1"/>
                </a:solidFill>
              </a:rPr>
              <a:t>Older OS with no future support: Android 6.0.1 Marshmallow vs. Android 8.1 Oreo with support for P, Q and R</a:t>
            </a:r>
          </a:p>
          <a:p>
            <a:pPr marL="173038" indent="-163513">
              <a:spcAft>
                <a:spcPts val="600"/>
              </a:spcAft>
              <a:buFont typeface="Arial" charset="0"/>
              <a:buChar char="•"/>
            </a:pPr>
            <a:r>
              <a:rPr lang="en-US" sz="1050" dirty="0">
                <a:solidFill>
                  <a:schemeClr val="bg1"/>
                </a:solidFill>
              </a:rPr>
              <a:t>Slower processor — 1.44 GHz quad-core vs. 2.2 GHz octo-core</a:t>
            </a:r>
          </a:p>
          <a:p>
            <a:pPr marL="173038" indent="-163513">
              <a:spcAft>
                <a:spcPts val="600"/>
              </a:spcAft>
              <a:buFont typeface="Arial" charset="0"/>
              <a:buChar char="•"/>
            </a:pPr>
            <a:r>
              <a:rPr lang="en-US" sz="1050" dirty="0">
                <a:solidFill>
                  <a:schemeClr val="bg1"/>
                </a:solidFill>
              </a:rPr>
              <a:t>No USB-C port for limited extended data storage: 64GB vs 256GB; no user accessible 2 TB Micro SDXC card</a:t>
            </a:r>
          </a:p>
          <a:p>
            <a:pPr marL="173038" indent="-163513">
              <a:spcAft>
                <a:spcPts val="600"/>
              </a:spcAft>
              <a:buFont typeface="Arial" charset="0"/>
              <a:buChar char="•"/>
            </a:pPr>
            <a:r>
              <a:rPr lang="en-US" sz="1050" dirty="0">
                <a:solidFill>
                  <a:schemeClr val="bg1"/>
                </a:solidFill>
              </a:rPr>
              <a:t>No equivalent to Expansion Back to add new features, such as a second battery</a:t>
            </a:r>
          </a:p>
          <a:p>
            <a:pPr marL="173038" indent="-163513">
              <a:spcAft>
                <a:spcPts val="600"/>
              </a:spcAft>
              <a:buFont typeface="Arial" charset="0"/>
              <a:buChar char="•"/>
            </a:pPr>
            <a:r>
              <a:rPr lang="en-US" sz="1050" dirty="0">
                <a:solidFill>
                  <a:schemeClr val="bg1"/>
                </a:solidFill>
              </a:rPr>
              <a:t>Inferior WiFi — no WorryFree WiFi or 2x2 MU-MIMO</a:t>
            </a:r>
          </a:p>
          <a:p>
            <a:pPr marL="173038" indent="-163513">
              <a:spcAft>
                <a:spcPts val="600"/>
              </a:spcAft>
              <a:buFont typeface="Arial" charset="0"/>
              <a:buChar char="•"/>
            </a:pPr>
            <a:r>
              <a:rPr lang="en-US" sz="1050" dirty="0">
                <a:solidFill>
                  <a:schemeClr val="bg1"/>
                </a:solidFill>
              </a:rPr>
              <a:t>Inferior Bluetooth — V4.2 vs. V5.0</a:t>
            </a:r>
          </a:p>
          <a:p>
            <a:pPr marL="173038" indent="-163513">
              <a:spcAft>
                <a:spcPts val="600"/>
              </a:spcAft>
              <a:buFont typeface="Arial" charset="0"/>
              <a:buChar char="•"/>
            </a:pPr>
            <a:r>
              <a:rPr lang="en-US" sz="1050" dirty="0">
                <a:solidFill>
                  <a:schemeClr val="bg1"/>
                </a:solidFill>
              </a:rPr>
              <a:t>Lower capacity battery — 2720 mAh vs 9660 mAh</a:t>
            </a:r>
          </a:p>
          <a:p>
            <a:pPr marL="173038" indent="-163513">
              <a:spcAft>
                <a:spcPts val="600"/>
              </a:spcAft>
              <a:buFont typeface="Arial" charset="0"/>
              <a:buChar char="•"/>
            </a:pPr>
            <a:r>
              <a:rPr lang="en-US" sz="1050" dirty="0">
                <a:solidFill>
                  <a:schemeClr val="bg1"/>
                </a:solidFill>
              </a:rPr>
              <a:t>No perpetual power – no hot-swappable user-removable/replaceable second auxiliary battery; no on-site replaceable main internal battery</a:t>
            </a:r>
          </a:p>
          <a:p>
            <a:pPr marL="173038" indent="-163513">
              <a:spcAft>
                <a:spcPts val="600"/>
              </a:spcAft>
              <a:buFont typeface="Arial" charset="0"/>
              <a:buChar char="•"/>
            </a:pPr>
            <a:r>
              <a:rPr lang="en-US" sz="1050" dirty="0">
                <a:solidFill>
                  <a:schemeClr val="bg1"/>
                </a:solidFill>
              </a:rPr>
              <a:t>No enterprise-class scanning option</a:t>
            </a:r>
          </a:p>
          <a:p>
            <a:pPr marL="173038" indent="-163513">
              <a:spcAft>
                <a:spcPts val="600"/>
              </a:spcAft>
              <a:buFont typeface="Arial" charset="0"/>
              <a:buChar char="•"/>
            </a:pPr>
            <a:r>
              <a:rPr lang="en-US" sz="1050" dirty="0">
                <a:solidFill>
                  <a:schemeClr val="bg1"/>
                </a:solidFill>
              </a:rPr>
              <a:t>Inferior cameras: Rear – 8MP vs 13 MP; Front – 2 MP vs 5 MP</a:t>
            </a:r>
          </a:p>
          <a:p>
            <a:pPr marL="173038" indent="-163513">
              <a:spcAft>
                <a:spcPts val="600"/>
              </a:spcAft>
              <a:buFont typeface="Arial" charset="0"/>
              <a:buChar char="•"/>
            </a:pPr>
            <a:r>
              <a:rPr lang="en-US" sz="1050" dirty="0">
                <a:solidFill>
                  <a:schemeClr val="bg1"/>
                </a:solidFill>
              </a:rPr>
              <a:t>Inferior maximum drop spec —  no optional rugged frame to provide 5.9 ft./1.8 m drop spec</a:t>
            </a:r>
          </a:p>
          <a:p>
            <a:pPr marL="173038" indent="-163513">
              <a:spcAft>
                <a:spcPts val="600"/>
              </a:spcAft>
              <a:buFont typeface="Arial" charset="0"/>
              <a:buChar char="•"/>
            </a:pPr>
            <a:r>
              <a:rPr lang="en-US" sz="1050" dirty="0">
                <a:solidFill>
                  <a:schemeClr val="bg1"/>
                </a:solidFill>
              </a:rPr>
              <a:t>Display: lower resolution (1920x1200 vs 2560x1600)</a:t>
            </a:r>
          </a:p>
          <a:p>
            <a:pPr marL="173038" indent="-163513">
              <a:spcAft>
                <a:spcPts val="600"/>
              </a:spcAft>
              <a:buFont typeface="Arial" charset="0"/>
              <a:buChar char="•"/>
            </a:pPr>
            <a:r>
              <a:rPr lang="en-US" sz="1050" dirty="0">
                <a:solidFill>
                  <a:schemeClr val="bg1"/>
                </a:solidFill>
              </a:rPr>
              <a:t>No Mobility DNA equivalent</a:t>
            </a:r>
          </a:p>
          <a:p>
            <a:pPr marL="173038" indent="-163513">
              <a:spcAft>
                <a:spcPts val="600"/>
              </a:spcAft>
              <a:buFont typeface="Arial" charset="0"/>
              <a:buChar char="•"/>
            </a:pPr>
            <a:r>
              <a:rPr lang="en-US" sz="1050" dirty="0">
                <a:solidFill>
                  <a:schemeClr val="bg1"/>
                </a:solidFill>
              </a:rPr>
              <a:t>Fewer enterprise-class accessories</a:t>
            </a:r>
          </a:p>
          <a:p>
            <a:pPr marL="173038" indent="-163513">
              <a:spcAft>
                <a:spcPts val="600"/>
              </a:spcAft>
              <a:buFont typeface="Arial" charset="0"/>
              <a:buChar char="•"/>
            </a:pPr>
            <a:endParaRPr lang="en-US" sz="1050" dirty="0">
              <a:solidFill>
                <a:schemeClr val="bg1"/>
              </a:solidFill>
            </a:endParaRPr>
          </a:p>
          <a:p>
            <a:pPr marL="173038" indent="-163513">
              <a:spcAft>
                <a:spcPts val="600"/>
              </a:spcAft>
              <a:buFont typeface="Arial" charset="0"/>
              <a:buChar char="•"/>
            </a:pPr>
            <a:endParaRPr lang="en-US" sz="1050" dirty="0">
              <a:solidFill>
                <a:schemeClr val="bg1"/>
              </a:solidFill>
            </a:endParaRPr>
          </a:p>
          <a:p>
            <a:pPr marL="173038" indent="-163513">
              <a:spcAft>
                <a:spcPts val="600"/>
              </a:spcAft>
              <a:buFont typeface="Arial" charset="0"/>
              <a:buChar char="•"/>
            </a:pPr>
            <a:endParaRPr lang="en-US" sz="1050" dirty="0">
              <a:solidFill>
                <a:schemeClr val="bg1"/>
              </a:solidFill>
            </a:endParaRPr>
          </a:p>
        </p:txBody>
      </p:sp>
      <p:sp>
        <p:nvSpPr>
          <p:cNvPr id="30" name="TextBox 18"/>
          <p:cNvSpPr txBox="1">
            <a:spLocks noChangeArrowheads="1"/>
          </p:cNvSpPr>
          <p:nvPr/>
        </p:nvSpPr>
        <p:spPr bwMode="auto">
          <a:xfrm>
            <a:off x="7736353" y="5109126"/>
            <a:ext cx="4452472" cy="1180161"/>
          </a:xfrm>
          <a:prstGeom prst="rect">
            <a:avLst/>
          </a:prstGeom>
          <a:solidFill>
            <a:schemeClr val="tx1"/>
          </a:solidFill>
          <a:ln>
            <a:noFill/>
          </a:ln>
        </p:spPr>
        <p:txBody>
          <a:bodyPr lIns="274320" tIns="274320" anchor="t" anchorCtr="0"/>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173038" indent="-163513">
              <a:spcAft>
                <a:spcPts val="600"/>
              </a:spcAft>
              <a:buFont typeface="Arial" charset="0"/>
              <a:buChar char="•"/>
            </a:pPr>
            <a:r>
              <a:rPr lang="en-US" sz="1050" dirty="0">
                <a:solidFill>
                  <a:schemeClr val="bg1"/>
                </a:solidFill>
              </a:rPr>
              <a:t>Has bridge battery</a:t>
            </a:r>
          </a:p>
          <a:p>
            <a:pPr marL="173038" indent="-163513">
              <a:spcAft>
                <a:spcPts val="600"/>
              </a:spcAft>
              <a:buFont typeface="Arial" charset="0"/>
              <a:buChar char="•"/>
            </a:pPr>
            <a:r>
              <a:rPr lang="en-US" sz="1050" dirty="0">
                <a:solidFill>
                  <a:schemeClr val="bg1"/>
                </a:solidFill>
              </a:rPr>
              <a:t>Higher standard drop specification: 5 ft./1.5 m vs. 3.3 ft./1 m</a:t>
            </a:r>
          </a:p>
          <a:p>
            <a:pPr marL="173038" indent="-163513">
              <a:spcAft>
                <a:spcPts val="600"/>
              </a:spcAft>
              <a:buFont typeface="Arial" charset="0"/>
              <a:buChar char="•"/>
            </a:pPr>
            <a:r>
              <a:rPr lang="en-US" sz="1050" dirty="0">
                <a:solidFill>
                  <a:schemeClr val="bg1"/>
                </a:solidFill>
              </a:rPr>
              <a:t>Higher nit rating for outdoor readability: 800 vs 540</a:t>
            </a:r>
          </a:p>
          <a:p>
            <a:pPr marL="173038" indent="-163513">
              <a:spcAft>
                <a:spcPts val="600"/>
              </a:spcAft>
              <a:buFont typeface="Arial" charset="0"/>
              <a:buChar char="•"/>
            </a:pPr>
            <a:endParaRPr lang="en-US" sz="1050" dirty="0">
              <a:solidFill>
                <a:schemeClr val="bg1"/>
              </a:solidFill>
            </a:endParaRPr>
          </a:p>
          <a:p>
            <a:pPr marL="173038" indent="-163513">
              <a:spcAft>
                <a:spcPts val="600"/>
              </a:spcAft>
              <a:buFont typeface="Arial" charset="0"/>
              <a:buChar char="•"/>
            </a:pPr>
            <a:endParaRPr lang="en-US" sz="1050" dirty="0">
              <a:solidFill>
                <a:schemeClr val="bg1"/>
              </a:solidFill>
            </a:endParaRPr>
          </a:p>
          <a:p>
            <a:pPr marL="173038" indent="-163513">
              <a:spcAft>
                <a:spcPts val="600"/>
              </a:spcAft>
              <a:buFont typeface="Arial" charset="0"/>
              <a:buChar char="•"/>
            </a:pPr>
            <a:endParaRPr lang="en-US" sz="1400" dirty="0">
              <a:solidFill>
                <a:schemeClr val="bg1"/>
              </a:solidFill>
            </a:endParaRPr>
          </a:p>
          <a:p>
            <a:pPr marL="280988" indent="-166688">
              <a:spcAft>
                <a:spcPts val="900"/>
              </a:spcAft>
            </a:pPr>
            <a:endParaRPr lang="en-US" sz="1600" dirty="0"/>
          </a:p>
        </p:txBody>
      </p:sp>
      <p:sp>
        <p:nvSpPr>
          <p:cNvPr id="7" name="AutoShape 2" descr="mage result for brother rj2150"/>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 name="Picture 1"/>
          <p:cNvPicPr>
            <a:picLocks noChangeAspect="1"/>
          </p:cNvPicPr>
          <p:nvPr/>
        </p:nvPicPr>
        <p:blipFill>
          <a:blip r:embed="rId3"/>
          <a:stretch>
            <a:fillRect/>
          </a:stretch>
        </p:blipFill>
        <p:spPr>
          <a:xfrm>
            <a:off x="7642694" y="688880"/>
            <a:ext cx="4666843" cy="4343067"/>
          </a:xfrm>
          <a:prstGeom prst="rect">
            <a:avLst/>
          </a:prstGeom>
        </p:spPr>
      </p:pic>
      <p:sp>
        <p:nvSpPr>
          <p:cNvPr id="19" name="TextBox 18"/>
          <p:cNvSpPr txBox="1">
            <a:spLocks noChangeArrowheads="1"/>
          </p:cNvSpPr>
          <p:nvPr/>
        </p:nvSpPr>
        <p:spPr bwMode="auto">
          <a:xfrm>
            <a:off x="7736353" y="4544268"/>
            <a:ext cx="4452472" cy="582614"/>
          </a:xfrm>
          <a:prstGeom prst="rect">
            <a:avLst/>
          </a:prstGeom>
          <a:solidFill>
            <a:srgbClr val="00A7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0" algn="ctr" eaLnBrk="1" hangingPunct="1">
              <a:spcBef>
                <a:spcPct val="20000"/>
              </a:spcBef>
            </a:pPr>
            <a:r>
              <a:rPr lang="en-US" sz="1400" b="1" cap="all" dirty="0">
                <a:solidFill>
                  <a:schemeClr val="bg1"/>
                </a:solidFill>
                <a:cs typeface="Arial" pitchFamily="34" charset="0"/>
              </a:rPr>
              <a:t>KEY strengths</a:t>
            </a:r>
          </a:p>
        </p:txBody>
      </p:sp>
      <p:sp>
        <p:nvSpPr>
          <p:cNvPr id="23" name="TextBox 22"/>
          <p:cNvSpPr txBox="1">
            <a:spLocks noChangeArrowheads="1"/>
          </p:cNvSpPr>
          <p:nvPr/>
        </p:nvSpPr>
        <p:spPr bwMode="auto">
          <a:xfrm>
            <a:off x="671407" y="1376266"/>
            <a:ext cx="7064946" cy="628551"/>
          </a:xfrm>
          <a:prstGeom prst="rect">
            <a:avLst/>
          </a:prstGeom>
          <a:solidFill>
            <a:srgbClr val="00A7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0" algn="ctr" eaLnBrk="1" hangingPunct="1">
              <a:spcBef>
                <a:spcPct val="20000"/>
              </a:spcBef>
            </a:pPr>
            <a:r>
              <a:rPr lang="en-US" sz="1400" b="1" cap="all" dirty="0">
                <a:solidFill>
                  <a:schemeClr val="bg1"/>
                </a:solidFill>
                <a:cs typeface="Arial" pitchFamily="34" charset="0"/>
              </a:rPr>
              <a:t>KEY weaknesses</a:t>
            </a:r>
          </a:p>
        </p:txBody>
      </p:sp>
      <p:sp>
        <p:nvSpPr>
          <p:cNvPr id="14" name="Title 1"/>
          <p:cNvSpPr txBox="1">
            <a:spLocks/>
          </p:cNvSpPr>
          <p:nvPr/>
        </p:nvSpPr>
        <p:spPr bwMode="auto">
          <a:xfrm>
            <a:off x="681390" y="316340"/>
            <a:ext cx="2442810" cy="41930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Arial" charset="0"/>
                <a:ea typeface="MS PGothic" charset="-128"/>
                <a:cs typeface="MS PGothic" charset="-128"/>
                <a:sym typeface="Arial" charset="0"/>
              </a:defRPr>
            </a:lvl1pPr>
            <a:lvl2pPr marL="37931725" indent="-37474525" eaLnBrk="0" hangingPunct="0">
              <a:defRPr sz="2400">
                <a:solidFill>
                  <a:schemeClr val="tx1"/>
                </a:solidFill>
                <a:latin typeface="Arial" charset="0"/>
                <a:ea typeface="MS PGothic" charset="-128"/>
                <a:cs typeface="MS PGothic" charset="-128"/>
                <a:sym typeface="Arial" charset="0"/>
              </a:defRPr>
            </a:lvl2pPr>
            <a:lvl3pPr eaLnBrk="0" hangingPunct="0">
              <a:defRPr sz="2400">
                <a:solidFill>
                  <a:schemeClr val="tx1"/>
                </a:solidFill>
                <a:latin typeface="Arial" charset="0"/>
                <a:ea typeface="MS PGothic" charset="-128"/>
                <a:cs typeface="MS PGothic" charset="-128"/>
                <a:sym typeface="Arial" charset="0"/>
              </a:defRPr>
            </a:lvl3pPr>
            <a:lvl4pPr eaLnBrk="0" hangingPunct="0">
              <a:defRPr sz="2400">
                <a:solidFill>
                  <a:schemeClr val="tx1"/>
                </a:solidFill>
                <a:latin typeface="Arial" charset="0"/>
                <a:ea typeface="MS PGothic" charset="-128"/>
                <a:cs typeface="MS PGothic" charset="-128"/>
                <a:sym typeface="Arial" charset="0"/>
              </a:defRPr>
            </a:lvl4pPr>
            <a:lvl5pPr eaLnBrk="0" hangingPunct="0">
              <a:defRPr sz="2400">
                <a:solidFill>
                  <a:schemeClr val="tx1"/>
                </a:solidFill>
                <a:latin typeface="Arial" charset="0"/>
                <a:ea typeface="MS PGothic" charset="-128"/>
                <a:cs typeface="MS PGothic" charset="-128"/>
                <a:sym typeface="Arial" charset="0"/>
              </a:defRPr>
            </a:lvl5pPr>
            <a:lvl6pPr marL="4572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6pPr>
            <a:lvl7pPr marL="9144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7pPr>
            <a:lvl8pPr marL="13716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8pPr>
            <a:lvl9pPr marL="18288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9pPr>
          </a:lstStyle>
          <a:p>
            <a:pPr eaLnBrk="1" hangingPunct="1"/>
            <a:r>
              <a:rPr lang="en-US" altLang="en-US" sz="2000" dirty="0">
                <a:solidFill>
                  <a:schemeClr val="bg1"/>
                </a:solidFill>
                <a:ea typeface="ＭＳ Ｐゴシック" charset="-128"/>
              </a:rPr>
              <a:t>Android Fight Sheet</a:t>
            </a:r>
          </a:p>
        </p:txBody>
      </p:sp>
    </p:spTree>
    <p:extLst>
      <p:ext uri="{BB962C8B-B14F-4D97-AF65-F5344CB8AC3E}">
        <p14:creationId xmlns:p14="http://schemas.microsoft.com/office/powerpoint/2010/main" val="525192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ET51-TransitionSlide1.jpg"/>
          <p:cNvPicPr>
            <a:picLocks/>
          </p:cNvPicPr>
          <p:nvPr/>
        </p:nvPicPr>
        <p:blipFill>
          <a:blip r:embed="rId3"/>
          <a:stretch>
            <a:fillRect/>
          </a:stretch>
        </p:blipFill>
        <p:spPr>
          <a:xfrm>
            <a:off x="-26729" y="-31242"/>
            <a:ext cx="12257145" cy="6904288"/>
          </a:xfrm>
          <a:prstGeom prst="rect">
            <a:avLst/>
          </a:prstGeom>
        </p:spPr>
      </p:pic>
      <p:sp>
        <p:nvSpPr>
          <p:cNvPr id="14" name="Rectangle 13"/>
          <p:cNvSpPr/>
          <p:nvPr/>
        </p:nvSpPr>
        <p:spPr>
          <a:xfrm rot="5400000">
            <a:off x="4320749" y="-1019413"/>
            <a:ext cx="3573357" cy="12216251"/>
          </a:xfrm>
          <a:prstGeom prst="rect">
            <a:avLst/>
          </a:prstGeom>
          <a:gradFill flip="none" rotWithShape="1">
            <a:gsLst>
              <a:gs pos="0">
                <a:schemeClr val="tx1"/>
              </a:gs>
              <a:gs pos="100000">
                <a:schemeClr val="bg1">
                  <a:alpha val="0"/>
                </a:schemeClr>
              </a:gs>
            </a:gsLst>
            <a:lin ang="10800000" scaled="0"/>
            <a:tileRect/>
          </a:gra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solidFill>
                <a:schemeClr val="accent4"/>
              </a:solidFill>
              <a:sym typeface="Arial" pitchFamily="-83" charset="0"/>
            </a:endParaRPr>
          </a:p>
        </p:txBody>
      </p:sp>
      <p:sp>
        <p:nvSpPr>
          <p:cNvPr id="11" name="AutoShape 4">
            <a:extLst>
              <a:ext uri="{FF2B5EF4-FFF2-40B4-BE49-F238E27FC236}">
                <a16:creationId xmlns:a16="http://schemas.microsoft.com/office/drawing/2014/main" xmlns="" id="{941616A7-DF3C-4E5E-AFE3-77BE4E404B8A}"/>
              </a:ext>
            </a:extLst>
          </p:cNvPr>
          <p:cNvSpPr>
            <a:spLocks noChangeArrowheads="1"/>
          </p:cNvSpPr>
          <p:nvPr/>
        </p:nvSpPr>
        <p:spPr bwMode="auto">
          <a:xfrm>
            <a:off x="-28380" y="3302033"/>
            <a:ext cx="6274227" cy="3595610"/>
          </a:xfrm>
          <a:prstGeom prst="rtTriangle">
            <a:avLst/>
          </a:prstGeom>
          <a:gradFill flip="none" rotWithShape="1">
            <a:gsLst>
              <a:gs pos="0">
                <a:schemeClr val="bg1">
                  <a:alpha val="38000"/>
                </a:schemeClr>
              </a:gs>
              <a:gs pos="84000">
                <a:srgbClr val="000000">
                  <a:alpha val="0"/>
                </a:srgbClr>
              </a:gs>
            </a:gsLst>
            <a:lin ang="0" scaled="1"/>
            <a:tileRect/>
          </a:gradFill>
          <a:ln>
            <a:noFill/>
          </a:ln>
          <a:effectLst/>
        </p:spPr>
        <p:txBody>
          <a:bodyPr vert="horz" wrap="square" lIns="36546" tIns="36546" rIns="36546" bIns="36546" numCol="1" anchor="t" anchorCtr="0" compatLnSpc="1">
            <a:prstTxWarp prst="textNoShape">
              <a:avLst/>
            </a:prstTxWarp>
          </a:bodyPr>
          <a:lstStyle/>
          <a:p>
            <a:pPr defTabSz="913852">
              <a:defRPr/>
            </a:pPr>
            <a:endParaRPr lang="en-US" sz="1798" kern="0" dirty="0">
              <a:solidFill>
                <a:srgbClr val="000000"/>
              </a:solidFill>
            </a:endParaRPr>
          </a:p>
        </p:txBody>
      </p:sp>
      <p:sp>
        <p:nvSpPr>
          <p:cNvPr id="12" name="AutoShape 4">
            <a:extLst>
              <a:ext uri="{FF2B5EF4-FFF2-40B4-BE49-F238E27FC236}">
                <a16:creationId xmlns:a16="http://schemas.microsoft.com/office/drawing/2014/main" xmlns="" id="{941616A7-DF3C-4E5E-AFE3-77BE4E404B8A}"/>
              </a:ext>
            </a:extLst>
          </p:cNvPr>
          <p:cNvSpPr>
            <a:spLocks noChangeAspect="1" noChangeArrowheads="1"/>
          </p:cNvSpPr>
          <p:nvPr/>
        </p:nvSpPr>
        <p:spPr bwMode="auto">
          <a:xfrm>
            <a:off x="-23706" y="4090968"/>
            <a:ext cx="4797472" cy="2778275"/>
          </a:xfrm>
          <a:prstGeom prst="rtTriangle">
            <a:avLst/>
          </a:prstGeom>
          <a:gradFill flip="none" rotWithShape="1">
            <a:gsLst>
              <a:gs pos="100000">
                <a:srgbClr val="00FFFF"/>
              </a:gs>
              <a:gs pos="0">
                <a:schemeClr val="accent1"/>
              </a:gs>
            </a:gsLst>
            <a:lin ang="0" scaled="1"/>
            <a:tileRect/>
          </a:gradFill>
          <a:ln>
            <a:noFill/>
          </a:ln>
          <a:effectLst/>
        </p:spPr>
        <p:txBody>
          <a:bodyPr vert="horz" wrap="square" lIns="36546" tIns="36546" rIns="36546" bIns="36546" numCol="1" anchor="t" anchorCtr="0" compatLnSpc="1">
            <a:prstTxWarp prst="textNoShape">
              <a:avLst/>
            </a:prstTxWarp>
          </a:bodyPr>
          <a:lstStyle/>
          <a:p>
            <a:pPr defTabSz="913852">
              <a:defRPr/>
            </a:pPr>
            <a:endParaRPr lang="en-US" sz="1798" kern="0" dirty="0">
              <a:solidFill>
                <a:srgbClr val="000000"/>
              </a:solidFill>
            </a:endParaRPr>
          </a:p>
        </p:txBody>
      </p:sp>
      <p:sp>
        <p:nvSpPr>
          <p:cNvPr id="23" name="AutoShape 4">
            <a:extLst>
              <a:ext uri="{FF2B5EF4-FFF2-40B4-BE49-F238E27FC236}">
                <a16:creationId xmlns:a16="http://schemas.microsoft.com/office/drawing/2014/main" xmlns="" id="{941616A7-DF3C-4E5E-AFE3-77BE4E404B8A}"/>
              </a:ext>
            </a:extLst>
          </p:cNvPr>
          <p:cNvSpPr>
            <a:spLocks noChangeAspect="1" noChangeArrowheads="1"/>
          </p:cNvSpPr>
          <p:nvPr/>
        </p:nvSpPr>
        <p:spPr bwMode="auto">
          <a:xfrm rot="10800000">
            <a:off x="9395551" y="-24664"/>
            <a:ext cx="2840602" cy="1645028"/>
          </a:xfrm>
          <a:prstGeom prst="rtTriangle">
            <a:avLst/>
          </a:prstGeom>
          <a:solidFill>
            <a:schemeClr val="bg1"/>
          </a:solidFill>
          <a:ln>
            <a:noFill/>
          </a:ln>
          <a:effectLst/>
        </p:spPr>
        <p:txBody>
          <a:bodyPr vert="horz" wrap="square" lIns="36546" tIns="36546" rIns="36546" bIns="36546" numCol="1" anchor="t" anchorCtr="0" compatLnSpc="1">
            <a:prstTxWarp prst="textNoShape">
              <a:avLst/>
            </a:prstTxWarp>
          </a:bodyPr>
          <a:lstStyle/>
          <a:p>
            <a:pPr defTabSz="913852">
              <a:defRPr/>
            </a:pPr>
            <a:endParaRPr lang="en-US" sz="1798" kern="0" dirty="0">
              <a:solidFill>
                <a:srgbClr val="000000"/>
              </a:solidFill>
            </a:endParaRPr>
          </a:p>
        </p:txBody>
      </p:sp>
      <p:sp>
        <p:nvSpPr>
          <p:cNvPr id="25" name="Slide Number Placeholder 4"/>
          <p:cNvSpPr txBox="1">
            <a:spLocks/>
          </p:cNvSpPr>
          <p:nvPr/>
        </p:nvSpPr>
        <p:spPr bwMode="auto">
          <a:xfrm>
            <a:off x="11836801" y="6484138"/>
            <a:ext cx="352149" cy="36484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8" tIns="45684" rIns="91368" bIns="45684"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35F1284F-6711-D24C-AC12-BABAB00C24CE}" type="slidenum">
              <a:rPr lang="en-US" altLang="en-US" sz="800">
                <a:solidFill>
                  <a:srgbClr val="FFFFFF"/>
                </a:solidFill>
                <a:ea typeface="Avenir Roman" charset="0"/>
                <a:cs typeface="Avenir Roman" charset="0"/>
              </a:rPr>
              <a:pPr algn="ctr" eaLnBrk="1" hangingPunct="1"/>
              <a:t>24</a:t>
            </a:fld>
            <a:endParaRPr lang="en-US" altLang="en-US" sz="800" dirty="0">
              <a:solidFill>
                <a:srgbClr val="FFFFFF"/>
              </a:solidFill>
              <a:ea typeface="Avenir Roman" charset="0"/>
              <a:cs typeface="Avenir Roman" charset="0"/>
            </a:endParaRPr>
          </a:p>
        </p:txBody>
      </p:sp>
      <p:sp>
        <p:nvSpPr>
          <p:cNvPr id="13" name="Content Placeholder 2"/>
          <p:cNvSpPr txBox="1">
            <a:spLocks/>
          </p:cNvSpPr>
          <p:nvPr/>
        </p:nvSpPr>
        <p:spPr>
          <a:xfrm>
            <a:off x="3276600" y="5079571"/>
            <a:ext cx="8119157" cy="1008908"/>
          </a:xfrm>
          <a:prstGeom prst="rect">
            <a:avLst/>
          </a:prstGeom>
          <a:noFill/>
          <a:ln>
            <a:noFill/>
          </a:ln>
        </p:spPr>
        <p:txBody>
          <a:bodyPr vert="horz" lIns="182832" tIns="182832" rIns="182832" bIns="228540" rtlCol="0" anchor="ctr">
            <a:noAutofit/>
          </a:bodyPr>
          <a:lstStyle/>
          <a:p>
            <a:pPr algn="r" defTabSz="913852" fontAlgn="auto">
              <a:spcBef>
                <a:spcPts val="1000"/>
              </a:spcBef>
              <a:spcAft>
                <a:spcPts val="0"/>
              </a:spcAft>
              <a:buClr>
                <a:schemeClr val="accent1"/>
              </a:buClr>
              <a:defRPr/>
            </a:pPr>
            <a:r>
              <a:rPr lang="en-US" sz="3600" dirty="0">
                <a:solidFill>
                  <a:schemeClr val="bg1"/>
                </a:solidFill>
              </a:rPr>
              <a:t>Competitive Feature-to-Feature Comparison Charts: </a:t>
            </a:r>
            <a:br>
              <a:rPr lang="en-US" sz="3600" dirty="0">
                <a:solidFill>
                  <a:schemeClr val="bg1"/>
                </a:solidFill>
              </a:rPr>
            </a:br>
            <a:r>
              <a:rPr lang="en-US" sz="3600" b="1" dirty="0">
                <a:solidFill>
                  <a:schemeClr val="bg1"/>
                </a:solidFill>
              </a:rPr>
              <a:t>8-inch Android</a:t>
            </a:r>
          </a:p>
        </p:txBody>
      </p:sp>
    </p:spTree>
    <p:extLst>
      <p:ext uri="{BB962C8B-B14F-4D97-AF65-F5344CB8AC3E}">
        <p14:creationId xmlns:p14="http://schemas.microsoft.com/office/powerpoint/2010/main" val="11152631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95181" y="395195"/>
            <a:ext cx="11225908" cy="365760"/>
          </a:xfrm>
        </p:spPr>
        <p:txBody>
          <a:bodyPr/>
          <a:lstStyle/>
          <a:p>
            <a:r>
              <a:rPr lang="en-US" sz="3200" dirty="0">
                <a:latin typeface=""/>
                <a:cs typeface=""/>
              </a:rPr>
              <a:t>Android Competitive Comparison: 8-inch tablets</a:t>
            </a:r>
          </a:p>
        </p:txBody>
      </p:sp>
      <p:sp>
        <p:nvSpPr>
          <p:cNvPr id="3" name="Slide Number Placeholder 2"/>
          <p:cNvSpPr>
            <a:spLocks noGrp="1"/>
          </p:cNvSpPr>
          <p:nvPr>
            <p:ph type="sldNum" sz="quarter" idx="4"/>
          </p:nvPr>
        </p:nvSpPr>
        <p:spPr/>
        <p:txBody>
          <a:bodyPr/>
          <a:lstStyle/>
          <a:p>
            <a:fld id="{79044E51-BF79-AF42-BAC5-B771B1D9D8E0}" type="slidenum">
              <a:rPr lang="en-US" smtClean="0"/>
              <a:pPr/>
              <a:t>25</a:t>
            </a:fld>
            <a:endParaRPr lang="en-US" dirty="0"/>
          </a:p>
        </p:txBody>
      </p:sp>
      <p:sp>
        <p:nvSpPr>
          <p:cNvPr id="2" name="TextBox 1"/>
          <p:cNvSpPr txBox="1"/>
          <p:nvPr/>
        </p:nvSpPr>
        <p:spPr>
          <a:xfrm>
            <a:off x="434339" y="943193"/>
            <a:ext cx="10899501" cy="523220"/>
          </a:xfrm>
          <a:prstGeom prst="rect">
            <a:avLst/>
          </a:prstGeom>
          <a:noFill/>
        </p:spPr>
        <p:txBody>
          <a:bodyPr wrap="square" rtlCol="0">
            <a:spAutoFit/>
          </a:bodyPr>
          <a:lstStyle/>
          <a:p>
            <a:r>
              <a:rPr lang="en-US" sz="1400" i="1" dirty="0">
                <a:latin typeface=""/>
                <a:cs typeface=""/>
              </a:rPr>
              <a:t>In the following chart, where appropriate, yellow shading indicates the best specification available for a feature. </a:t>
            </a:r>
            <a:br>
              <a:rPr lang="en-US" sz="1400" i="1" dirty="0">
                <a:latin typeface=""/>
                <a:cs typeface=""/>
              </a:rPr>
            </a:br>
            <a:r>
              <a:rPr lang="en-US" sz="1400" i="1" dirty="0">
                <a:latin typeface=""/>
                <a:cs typeface=""/>
              </a:rPr>
              <a:t>Competitive information is based on publicly available information.</a:t>
            </a:r>
            <a:endParaRPr lang="en-US" sz="1400" i="1" baseline="30000" dirty="0">
              <a:latin typeface=""/>
              <a:cs typeface=""/>
            </a:endParaRPr>
          </a:p>
        </p:txBody>
      </p:sp>
      <p:graphicFrame>
        <p:nvGraphicFramePr>
          <p:cNvPr id="7" name="Table 6"/>
          <p:cNvGraphicFramePr>
            <a:graphicFrameLocks noGrp="1"/>
          </p:cNvGraphicFramePr>
          <p:nvPr>
            <p:extLst>
              <p:ext uri="{D42A27DB-BD31-4B8C-83A1-F6EECF244321}">
                <p14:modId xmlns:p14="http://schemas.microsoft.com/office/powerpoint/2010/main" val="674361583"/>
              </p:ext>
            </p:extLst>
          </p:nvPr>
        </p:nvGraphicFramePr>
        <p:xfrm>
          <a:off x="578723" y="1691854"/>
          <a:ext cx="11532761" cy="4787005"/>
        </p:xfrm>
        <a:graphic>
          <a:graphicData uri="http://schemas.openxmlformats.org/drawingml/2006/table">
            <a:tbl>
              <a:tblPr firstRow="1" bandRow="1">
                <a:tableStyleId>{073A0DAA-6AF3-43AB-8588-CEC1D06C72B9}</a:tableStyleId>
              </a:tblPr>
              <a:tblGrid>
                <a:gridCol w="962559">
                  <a:extLst>
                    <a:ext uri="{9D8B030D-6E8A-4147-A177-3AD203B41FA5}">
                      <a16:colId xmlns:a16="http://schemas.microsoft.com/office/drawing/2014/main" xmlns="" val="20000"/>
                    </a:ext>
                  </a:extLst>
                </a:gridCol>
                <a:gridCol w="1413163">
                  <a:extLst>
                    <a:ext uri="{9D8B030D-6E8A-4147-A177-3AD203B41FA5}">
                      <a16:colId xmlns:a16="http://schemas.microsoft.com/office/drawing/2014/main" xmlns="" val="20001"/>
                    </a:ext>
                  </a:extLst>
                </a:gridCol>
                <a:gridCol w="1093454">
                  <a:extLst>
                    <a:ext uri="{9D8B030D-6E8A-4147-A177-3AD203B41FA5}">
                      <a16:colId xmlns:a16="http://schemas.microsoft.com/office/drawing/2014/main" xmlns="" val="20002"/>
                    </a:ext>
                  </a:extLst>
                </a:gridCol>
                <a:gridCol w="1289858">
                  <a:extLst>
                    <a:ext uri="{9D8B030D-6E8A-4147-A177-3AD203B41FA5}">
                      <a16:colId xmlns:a16="http://schemas.microsoft.com/office/drawing/2014/main" xmlns="" val="20003"/>
                    </a:ext>
                  </a:extLst>
                </a:gridCol>
                <a:gridCol w="1267031">
                  <a:extLst>
                    <a:ext uri="{9D8B030D-6E8A-4147-A177-3AD203B41FA5}">
                      <a16:colId xmlns:a16="http://schemas.microsoft.com/office/drawing/2014/main" xmlns="" val="20004"/>
                    </a:ext>
                  </a:extLst>
                </a:gridCol>
                <a:gridCol w="1180275">
                  <a:extLst>
                    <a:ext uri="{9D8B030D-6E8A-4147-A177-3AD203B41FA5}">
                      <a16:colId xmlns:a16="http://schemas.microsoft.com/office/drawing/2014/main" xmlns="" val="20005"/>
                    </a:ext>
                  </a:extLst>
                </a:gridCol>
                <a:gridCol w="1416923">
                  <a:extLst>
                    <a:ext uri="{9D8B030D-6E8A-4147-A177-3AD203B41FA5}">
                      <a16:colId xmlns:a16="http://schemas.microsoft.com/office/drawing/2014/main" xmlns="" val="20006"/>
                    </a:ext>
                  </a:extLst>
                </a:gridCol>
                <a:gridCol w="2909498">
                  <a:extLst>
                    <a:ext uri="{9D8B030D-6E8A-4147-A177-3AD203B41FA5}">
                      <a16:colId xmlns:a16="http://schemas.microsoft.com/office/drawing/2014/main" xmlns="" val="20007"/>
                    </a:ext>
                  </a:extLst>
                </a:gridCol>
              </a:tblGrid>
              <a:tr h="0">
                <a:tc>
                  <a:txBody>
                    <a:bodyPr/>
                    <a:lstStyle/>
                    <a:p>
                      <a:pPr algn="l"/>
                      <a:r>
                        <a:rPr lang="en-US" sz="1100" cap="none" dirty="0"/>
                        <a:t>Feature</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100" cap="none" dirty="0"/>
                        <a:t>Zebra </a:t>
                      </a:r>
                      <a:br>
                        <a:rPr lang="en-US" sz="1100" cap="none" dirty="0"/>
                      </a:br>
                      <a:r>
                        <a:rPr lang="en-US" sz="1100" cap="none" dirty="0"/>
                        <a:t>ET51/ET56</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Apple iPad</a:t>
                      </a:r>
                      <a:endParaRPr lang="en-US" sz="1100" cap="none" dirty="0">
                        <a:solidFill>
                          <a:schemeClr val="bg1"/>
                        </a:solidFill>
                      </a:endParaRPr>
                    </a:p>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Mini 7.9 in.</a:t>
                      </a:r>
                      <a:endParaRPr lang="en-US" sz="1100" cap="none" dirty="0"/>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Honeywell EDA70</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Panasonic </a:t>
                      </a:r>
                      <a:br>
                        <a:rPr lang="en-US" sz="1100" cap="none" dirty="0">
                          <a:solidFill>
                            <a:schemeClr val="bg1"/>
                          </a:solidFill>
                        </a:rPr>
                      </a:br>
                      <a:r>
                        <a:rPr lang="en-US" sz="1100" cap="none" dirty="0">
                          <a:solidFill>
                            <a:schemeClr val="bg1"/>
                          </a:solidFill>
                        </a:rPr>
                        <a:t>FZ-B2</a:t>
                      </a: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Panasonic </a:t>
                      </a:r>
                      <a:br>
                        <a:rPr lang="en-US" sz="1100" cap="none" dirty="0">
                          <a:solidFill>
                            <a:schemeClr val="bg1"/>
                          </a:solidFill>
                        </a:rPr>
                      </a:br>
                      <a:r>
                        <a:rPr lang="en-US" sz="1100" cap="none" dirty="0">
                          <a:solidFill>
                            <a:schemeClr val="bg1"/>
                          </a:solidFill>
                        </a:rPr>
                        <a:t>FZ-L1</a:t>
                      </a: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Samsung Galaxy</a:t>
                      </a:r>
                    </a:p>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Tab Active</a:t>
                      </a:r>
                      <a:r>
                        <a:rPr lang="en-US" sz="1100" cap="none" baseline="0" dirty="0">
                          <a:solidFill>
                            <a:schemeClr val="bg1"/>
                          </a:solidFill>
                        </a:rPr>
                        <a:t>2</a:t>
                      </a:r>
                      <a:endParaRPr lang="en-US" sz="1100" cap="none" dirty="0">
                        <a:solidFill>
                          <a:schemeClr val="bg1"/>
                        </a:solidFill>
                      </a:endParaRP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rowSpan="2">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400" cap="none" dirty="0">
                          <a:solidFill>
                            <a:srgbClr val="FFFFFF"/>
                          </a:solidFill>
                        </a:rPr>
                        <a:t>Why</a:t>
                      </a:r>
                      <a:r>
                        <a:rPr lang="en-US" sz="1400" cap="none" baseline="0" dirty="0">
                          <a:solidFill>
                            <a:srgbClr val="FFFFFF"/>
                          </a:solidFill>
                        </a:rPr>
                        <a:t> it matters</a:t>
                      </a:r>
                      <a:endParaRPr lang="en-US" sz="1400" cap="none" dirty="0">
                        <a:solidFill>
                          <a:srgbClr val="FFFFFF"/>
                        </a:solidFill>
                      </a:endParaRPr>
                    </a:p>
                  </a:txBody>
                  <a:tcPr marT="91440" marB="91440" anchor="ctr">
                    <a:lnL w="28575"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10000"/>
                  </a:ext>
                </a:extLst>
              </a:tr>
              <a:tr h="759458">
                <a:tc>
                  <a:txBody>
                    <a:bodyPr/>
                    <a:lstStyle/>
                    <a:p>
                      <a:pPr algn="l"/>
                      <a:endParaRPr lang="en-US" sz="1200" cap="none" dirty="0">
                        <a:solidFill>
                          <a:schemeClr val="bg1"/>
                        </a:solidFill>
                      </a:endParaRPr>
                    </a:p>
                  </a:txBody>
                  <a:tcPr marL="182880" marT="91440" marB="91440" anchor="ctr">
                    <a:lnL w="28575" cap="flat" cmpd="sng" algn="ctr">
                      <a:solidFill>
                        <a:srgbClr val="FFFFFF"/>
                      </a:solid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a:tc>
                <a:extLst>
                  <a:ext uri="{0D108BD9-81ED-4DB2-BD59-A6C34878D82A}">
                    <a16:rowId xmlns:a16="http://schemas.microsoft.com/office/drawing/2014/main" xmlns="" val="10001"/>
                  </a:ext>
                </a:extLst>
              </a:tr>
              <a:tr h="338480">
                <a:tc gridSpan="8">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Physical</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2"/>
                  </a:ext>
                </a:extLst>
              </a:tr>
              <a:tr h="598504">
                <a:tc>
                  <a:txBody>
                    <a:bodyPr/>
                    <a:lstStyle/>
                    <a:p>
                      <a:pPr algn="l"/>
                      <a:r>
                        <a:rPr lang="en-US" sz="1100" b="1" dirty="0">
                          <a:solidFill>
                            <a:schemeClr val="tx1"/>
                          </a:solidFill>
                        </a:rPr>
                        <a:t>Thickness</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0.5 in./12.7 mm</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0.24 in./6.1 mm</a:t>
                      </a:r>
                      <a:endParaRPr lang="en-US" sz="1000" baseline="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1000" kern="1200" baseline="0" dirty="0">
                          <a:solidFill>
                            <a:schemeClr val="dk1"/>
                          </a:solidFill>
                          <a:latin typeface="+mn-lt"/>
                          <a:ea typeface="+mn-ea"/>
                          <a:cs typeface="+mn-cs"/>
                        </a:rPr>
                        <a:t>0.83 in./21 mm</a:t>
                      </a:r>
                      <a:endParaRPr lang="en-US" sz="1000" baseline="0" dirty="0">
                        <a:latin typeface="+mn-lt"/>
                        <a:ea typeface="Arial" charset="0"/>
                        <a:cs typeface="Arial" charset="0"/>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rgbClr val="000000"/>
                          </a:solidFill>
                          <a:latin typeface="+mn-lt"/>
                          <a:ea typeface="+mn-ea"/>
                          <a:cs typeface="+mn-cs"/>
                        </a:rPr>
                        <a:t>0.71 in./</a:t>
                      </a:r>
                      <a:r>
                        <a:rPr lang="en-US" sz="1000" b="0" i="0" kern="1200" dirty="0">
                          <a:solidFill>
                            <a:srgbClr val="000000"/>
                          </a:solidFill>
                          <a:effectLst/>
                          <a:latin typeface="+mn-lt"/>
                          <a:ea typeface="+mn-ea"/>
                          <a:cs typeface="+mn-cs"/>
                        </a:rPr>
                        <a:t>18 mm</a:t>
                      </a:r>
                      <a:endParaRPr lang="en-US" sz="1000" dirty="0">
                        <a:solidFill>
                          <a:srgbClr val="000000"/>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aseline="0" dirty="0">
                          <a:solidFill>
                            <a:srgbClr val="000000"/>
                          </a:solidFill>
                          <a:latin typeface="+mn-lt"/>
                        </a:rPr>
                        <a:t>0.5 in/12.7 mm</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aseline="0" dirty="0">
                          <a:solidFill>
                            <a:srgbClr val="000000"/>
                          </a:solidFill>
                          <a:latin typeface="+mn-lt"/>
                        </a:rPr>
                        <a:t>0.4 in/10 mm</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rowSpan="2">
                  <a:txBody>
                    <a:bodyPr/>
                    <a:lstStyle/>
                    <a:p>
                      <a:r>
                        <a:rPr lang="en-US" sz="1000" baseline="0" dirty="0">
                          <a:solidFill>
                            <a:srgbClr val="000000"/>
                          </a:solidFill>
                          <a:latin typeface="+mn-lt"/>
                        </a:rPr>
                        <a:t>While consumer devices like the iPad Mini are much lighter and slimmer, these devices do not offer the same level of ruggedness as the ET51/ET56 and will require accessories to increase durability (and the rugged accessories add weight and thickness). The ET51/ET56 is one of the thinner and lighter enterprise-class and rugged tablets in its class.</a:t>
                      </a:r>
                      <a:endParaRPr lang="en-US" sz="1000" dirty="0">
                        <a:solidFill>
                          <a:srgbClr val="000000"/>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3"/>
                  </a:ext>
                </a:extLst>
              </a:tr>
              <a:tr h="928953">
                <a:tc>
                  <a:txBody>
                    <a:bodyPr/>
                    <a:lstStyle/>
                    <a:p>
                      <a:pPr algn="l"/>
                      <a:r>
                        <a:rPr lang="en-US" sz="1100" b="1" dirty="0">
                          <a:solidFill>
                            <a:schemeClr val="tx1"/>
                          </a:solidFill>
                        </a:rPr>
                        <a:t>Weight</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58738" lvl="1" indent="0" algn="ctr">
                        <a:tabLst/>
                      </a:pPr>
                      <a:r>
                        <a:rPr lang="en-US" sz="1000" kern="1200" baseline="0" dirty="0">
                          <a:solidFill>
                            <a:schemeClr val="dk1"/>
                          </a:solidFill>
                          <a:latin typeface="+mn-lt"/>
                          <a:ea typeface="+mn-ea"/>
                          <a:cs typeface="+mn-cs"/>
                        </a:rPr>
                        <a:t>WiFi only:</a:t>
                      </a:r>
                    </a:p>
                    <a:p>
                      <a:pPr marL="58738" lvl="1" indent="0" algn="ctr">
                        <a:tabLst/>
                      </a:pPr>
                      <a:r>
                        <a:rPr lang="en-US" sz="1000" kern="1200" baseline="0" dirty="0">
                          <a:solidFill>
                            <a:schemeClr val="dk1"/>
                          </a:solidFill>
                          <a:latin typeface="+mn-lt"/>
                          <a:ea typeface="+mn-ea"/>
                          <a:cs typeface="+mn-cs"/>
                        </a:rPr>
                        <a:t>ET51: 1.12 lbs/514 g </a:t>
                      </a:r>
                    </a:p>
                    <a:p>
                      <a:pPr marL="58738" lvl="1" indent="0" algn="ctr">
                        <a:tabLst/>
                      </a:pPr>
                      <a:r>
                        <a:rPr lang="en-US" sz="1000" kern="1200" baseline="0" dirty="0">
                          <a:solidFill>
                            <a:schemeClr val="dk1"/>
                          </a:solidFill>
                          <a:latin typeface="+mn-lt"/>
                          <a:ea typeface="+mn-ea"/>
                          <a:cs typeface="+mn-cs"/>
                        </a:rPr>
                        <a:t>WiFi/cellular:</a:t>
                      </a:r>
                    </a:p>
                    <a:p>
                      <a:pPr marL="58738" lvl="1" indent="0" algn="ctr">
                        <a:tabLst/>
                      </a:pPr>
                      <a:r>
                        <a:rPr lang="en-US" sz="1000" kern="1200" baseline="0" dirty="0">
                          <a:solidFill>
                            <a:schemeClr val="dk1"/>
                          </a:solidFill>
                          <a:latin typeface="+mn-lt"/>
                          <a:ea typeface="+mn-ea"/>
                          <a:cs typeface="+mn-cs"/>
                        </a:rPr>
                        <a:t>ET56: 1.15 lbs/527 g</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WiFi only:</a:t>
                      </a:r>
                    </a:p>
                    <a:p>
                      <a:pPr algn="ctr"/>
                      <a:r>
                        <a:rPr lang="en-US" sz="1000" kern="1200" baseline="0" dirty="0">
                          <a:solidFill>
                            <a:schemeClr val="dk1"/>
                          </a:solidFill>
                          <a:latin typeface="+mn-lt"/>
                          <a:ea typeface="+mn-ea"/>
                          <a:cs typeface="+mn-cs"/>
                        </a:rPr>
                        <a:t>0.66 lbs/300.5 g</a:t>
                      </a:r>
                    </a:p>
                    <a:p>
                      <a:pPr algn="ctr"/>
                      <a:r>
                        <a:rPr lang="en-US" sz="1000" kern="1200" baseline="0" dirty="0">
                          <a:solidFill>
                            <a:schemeClr val="dk1"/>
                          </a:solidFill>
                          <a:latin typeface="+mn-lt"/>
                          <a:ea typeface="+mn-ea"/>
                          <a:cs typeface="+mn-cs"/>
                        </a:rPr>
                        <a:t>WiFi/cellular:</a:t>
                      </a:r>
                    </a:p>
                    <a:p>
                      <a:pPr algn="ctr"/>
                      <a:r>
                        <a:rPr lang="en-US" sz="1000" kern="1200" baseline="0" dirty="0">
                          <a:solidFill>
                            <a:schemeClr val="dk1"/>
                          </a:solidFill>
                          <a:latin typeface="+mn-lt"/>
                          <a:ea typeface="+mn-ea"/>
                          <a:cs typeface="+mn-cs"/>
                        </a:rPr>
                        <a:t>0.68 lbs/308.2 g</a:t>
                      </a:r>
                      <a:endParaRPr lang="en-US" sz="1000" dirty="0">
                        <a:solidFill>
                          <a:schemeClr val="accent2">
                            <a:lumMod val="75000"/>
                          </a:schemeClr>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1000" kern="1200" baseline="0" dirty="0">
                          <a:solidFill>
                            <a:schemeClr val="dk1"/>
                          </a:solidFill>
                          <a:latin typeface="+mn-lt"/>
                          <a:ea typeface="+mn-ea"/>
                          <a:cs typeface="+mn-cs"/>
                        </a:rPr>
                        <a:t>1.21 lbs/550 g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with battery pack</a:t>
                      </a:r>
                      <a:endParaRPr lang="en-US" sz="1000" baseline="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1.2 lbs/554 g</a:t>
                      </a:r>
                      <a:endParaRPr lang="en-US" sz="1000" dirty="0"/>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rgbClr val="000000"/>
                          </a:solidFill>
                          <a:latin typeface="+mn-lt"/>
                          <a:ea typeface="+mn-ea"/>
                          <a:cs typeface="+mn-cs"/>
                        </a:rPr>
                        <a:t>0.93 lbs./422 g</a:t>
                      </a:r>
                      <a:endParaRPr lang="en-US" sz="1000" dirty="0">
                        <a:solidFill>
                          <a:srgbClr val="000000"/>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0.92 lbs/417 g</a:t>
                      </a:r>
                      <a:endParaRPr lang="en-US" sz="1000" baseline="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vMerge="1">
                  <a:txBody>
                    <a:bodyPr/>
                    <a:lstStyle/>
                    <a:p>
                      <a:endParaRPr lang="en-US"/>
                    </a:p>
                  </a:txBody>
                  <a:tcPr/>
                </a:tc>
                <a:extLst>
                  <a:ext uri="{0D108BD9-81ED-4DB2-BD59-A6C34878D82A}">
                    <a16:rowId xmlns:a16="http://schemas.microsoft.com/office/drawing/2014/main" xmlns="" val="10004"/>
                  </a:ext>
                </a:extLst>
              </a:tr>
              <a:tr h="1631410">
                <a:tc>
                  <a:txBody>
                    <a:bodyPr/>
                    <a:lstStyle/>
                    <a:p>
                      <a:pPr algn="l"/>
                      <a:r>
                        <a:rPr lang="en-US" sz="1100" b="1" dirty="0">
                          <a:solidFill>
                            <a:schemeClr val="tx1"/>
                          </a:solidFill>
                        </a:rPr>
                        <a:t>Physical connectors</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Docking connector (charge and data)</a:t>
                      </a:r>
                    </a:p>
                    <a:p>
                      <a:pPr algn="ctr"/>
                      <a:r>
                        <a:rPr lang="en-US" sz="1000" kern="1200" baseline="0" dirty="0">
                          <a:solidFill>
                            <a:schemeClr val="dk1"/>
                          </a:solidFill>
                          <a:latin typeface="+mn-lt"/>
                          <a:ea typeface="+mn-ea"/>
                          <a:cs typeface="+mn-cs"/>
                        </a:rPr>
                        <a:t>Rugged connector for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use with rugged dock (charge and data) USB-C side port (data only)</a:t>
                      </a:r>
                      <a:endParaRPr lang="en-US" sz="1799" kern="1200" baseline="0" dirty="0">
                        <a:solidFill>
                          <a:schemeClr val="dk1"/>
                        </a:solidFill>
                        <a:latin typeface="+mn-lt"/>
                        <a:ea typeface="+mn-ea"/>
                        <a:cs typeface="+mn-cs"/>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1000" kern="1200" baseline="0" dirty="0">
                          <a:solidFill>
                            <a:srgbClr val="000000"/>
                          </a:solidFill>
                          <a:latin typeface="+mn-lt"/>
                          <a:ea typeface="+mn-ea"/>
                          <a:cs typeface="+mn-cs"/>
                        </a:rPr>
                        <a:t>Lightning connector</a:t>
                      </a:r>
                      <a:endParaRPr lang="it-IT" sz="1000" b="0" i="0" u="none" strike="noStrike" dirty="0">
                        <a:solidFill>
                          <a:srgbClr val="000000"/>
                        </a:solidFill>
                        <a:effectLst/>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Custom I/O connector</a:t>
                      </a:r>
                      <a:endParaRPr lang="en-US" sz="1000" b="0" i="0" kern="1200" dirty="0">
                        <a:solidFill>
                          <a:srgbClr val="FF0000"/>
                        </a:solidFill>
                        <a:effectLst/>
                        <a:latin typeface="+mn-lt"/>
                        <a:ea typeface="+mn-ea"/>
                        <a:cs typeface="+mn-cs"/>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Docking connector;  USB 3.0;</a:t>
                      </a:r>
                    </a:p>
                    <a:p>
                      <a:pPr algn="ctr"/>
                      <a:r>
                        <a:rPr lang="en-US" sz="1000" kern="1200" baseline="0" dirty="0">
                          <a:solidFill>
                            <a:schemeClr val="dk1"/>
                          </a:solidFill>
                          <a:latin typeface="+mn-lt"/>
                          <a:ea typeface="+mn-ea"/>
                          <a:cs typeface="+mn-cs"/>
                        </a:rPr>
                        <a:t>USB Type-C</a:t>
                      </a:r>
                      <a:endParaRPr lang="en-US" sz="1000" dirty="0"/>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ctr"/>
                      <a:r>
                        <a:rPr lang="en-US" sz="1000" kern="1200" baseline="0" dirty="0">
                          <a:solidFill>
                            <a:schemeClr val="dk1"/>
                          </a:solidFill>
                          <a:latin typeface="+mn-lt"/>
                          <a:ea typeface="+mn-ea"/>
                          <a:cs typeface="+mn-cs"/>
                        </a:rPr>
                        <a:t>Docking connector;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Micro USB (host or client)</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dirty="0">
                          <a:solidFill>
                            <a:schemeClr val="dk1"/>
                          </a:solidFill>
                          <a:effectLst/>
                          <a:latin typeface="+mn-lt"/>
                          <a:ea typeface="+mn-ea"/>
                          <a:cs typeface="+mn-cs"/>
                        </a:rPr>
                        <a:t>Docking connector</a:t>
                      </a:r>
                    </a:p>
                    <a:p>
                      <a:pPr marL="0" marR="0" indent="0" algn="ctr" defTabSz="914126" rtl="0" eaLnBrk="1" fontAlgn="auto" latinLnBrk="0" hangingPunct="1">
                        <a:lnSpc>
                          <a:spcPct val="100000"/>
                        </a:lnSpc>
                        <a:spcBef>
                          <a:spcPts val="0"/>
                        </a:spcBef>
                        <a:spcAft>
                          <a:spcPts val="0"/>
                        </a:spcAft>
                        <a:buClrTx/>
                        <a:buSzTx/>
                        <a:buFontTx/>
                        <a:buNone/>
                        <a:tabLst/>
                        <a:defRPr/>
                      </a:pPr>
                      <a:endParaRPr lang="en-US" sz="1000" kern="1200" dirty="0">
                        <a:solidFill>
                          <a:schemeClr val="dk1"/>
                        </a:solidFill>
                        <a:effectLst/>
                        <a:latin typeface="+mn-lt"/>
                        <a:ea typeface="+mn-ea"/>
                        <a:cs typeface="+mn-cs"/>
                      </a:endParaRPr>
                    </a:p>
                    <a:p>
                      <a:pPr algn="ctr"/>
                      <a:r>
                        <a:rPr lang="en-US" sz="1000" kern="1200" baseline="0" dirty="0">
                          <a:solidFill>
                            <a:schemeClr val="dk1"/>
                          </a:solidFill>
                          <a:latin typeface="+mn-lt"/>
                          <a:ea typeface="+mn-ea"/>
                          <a:cs typeface="+mn-cs"/>
                        </a:rPr>
                        <a:t>USB 2.0 Type-C</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126" rtl="0" eaLnBrk="1" fontAlgn="ctr" latinLnBrk="0" hangingPunct="1">
                        <a:lnSpc>
                          <a:spcPct val="100000"/>
                        </a:lnSpc>
                        <a:spcBef>
                          <a:spcPts val="0"/>
                        </a:spcBef>
                        <a:spcAft>
                          <a:spcPts val="0"/>
                        </a:spcAft>
                        <a:buClrTx/>
                        <a:buSzTx/>
                        <a:buFontTx/>
                        <a:buNone/>
                        <a:tabLst/>
                        <a:defRPr/>
                      </a:pPr>
                      <a:r>
                        <a:rPr lang="en-US" sz="1000" b="0" i="0" u="none" strike="noStrike" baseline="0" dirty="0">
                          <a:solidFill>
                            <a:schemeClr val="tx1"/>
                          </a:solidFill>
                          <a:effectLst/>
                          <a:latin typeface="+mn-lt"/>
                        </a:rPr>
                        <a:t>The ET51/ET56 </a:t>
                      </a:r>
                      <a:r>
                        <a:rPr lang="en-US" sz="1000" b="0" i="0" u="none" strike="noStrike" baseline="0" dirty="0">
                          <a:solidFill>
                            <a:srgbClr val="000000"/>
                          </a:solidFill>
                          <a:effectLst/>
                          <a:latin typeface="+mn-lt"/>
                        </a:rPr>
                        <a:t>offers the most versatility and flexibility through its connectors. </a:t>
                      </a:r>
                      <a:r>
                        <a:rPr lang="en-US" sz="1000" b="0" i="0" u="none" strike="noStrike" baseline="0" dirty="0">
                          <a:solidFill>
                            <a:schemeClr val="tx1"/>
                          </a:solidFill>
                          <a:effectLst/>
                          <a:latin typeface="+mn-lt"/>
                        </a:rPr>
                        <a:t>For example, the docking station connector allows the ET51/ET56 tablets to double as desktop solutions. A single docking station supports the ET51 and the ET56, with or without the rugged frame. And the rugged connector connects to rugged mounting cradles to enable use in forklifts and other vehicles.</a:t>
                      </a:r>
                      <a:endParaRPr lang="en-US" sz="1000" b="0" i="0" u="none" strike="noStrike" kern="1200" baseline="0" dirty="0">
                        <a:solidFill>
                          <a:schemeClr val="tx1"/>
                        </a:solidFill>
                        <a:latin typeface="+mn-lt"/>
                        <a:ea typeface="+mn-ea"/>
                        <a:cs typeface="+mn-cs"/>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5"/>
                  </a:ext>
                </a:extLst>
              </a:tr>
            </a:tbl>
          </a:graphicData>
        </a:graphic>
      </p:graphicFrame>
      <p:pic>
        <p:nvPicPr>
          <p:cNvPr id="8" name="Picture 7"/>
          <p:cNvPicPr>
            <a:picLocks noChangeAspect="1"/>
          </p:cNvPicPr>
          <p:nvPr/>
        </p:nvPicPr>
        <p:blipFill>
          <a:blip r:embed="rId3"/>
          <a:stretch>
            <a:fillRect/>
          </a:stretch>
        </p:blipFill>
        <p:spPr>
          <a:xfrm>
            <a:off x="3235003" y="2331358"/>
            <a:ext cx="493039" cy="546472"/>
          </a:xfrm>
          <a:prstGeom prst="rect">
            <a:avLst/>
          </a:prstGeom>
        </p:spPr>
      </p:pic>
      <p:pic>
        <p:nvPicPr>
          <p:cNvPr id="10" name="Picture 9" descr="1-scanpal-eda70-rugged-tablet-eda70-0-c121snguk-a77.jpg"/>
          <p:cNvPicPr>
            <a:picLocks noChangeAspect="1"/>
          </p:cNvPicPr>
          <p:nvPr/>
        </p:nvPicPr>
        <p:blipFill>
          <a:blip r:embed="rId4"/>
          <a:stretch>
            <a:fillRect/>
          </a:stretch>
        </p:blipFill>
        <p:spPr>
          <a:xfrm>
            <a:off x="4466111" y="2271121"/>
            <a:ext cx="425942" cy="638913"/>
          </a:xfrm>
          <a:prstGeom prst="rect">
            <a:avLst/>
          </a:prstGeom>
        </p:spPr>
      </p:pic>
      <p:pic>
        <p:nvPicPr>
          <p:cNvPr id="12" name="Picture 11" descr="1-Panasonic FZ-B2.jpg"/>
          <p:cNvPicPr>
            <a:picLocks noChangeAspect="1"/>
          </p:cNvPicPr>
          <p:nvPr/>
        </p:nvPicPr>
        <p:blipFill>
          <a:blip r:embed="rId5"/>
          <a:stretch>
            <a:fillRect/>
          </a:stretch>
        </p:blipFill>
        <p:spPr>
          <a:xfrm>
            <a:off x="5577835" y="2319660"/>
            <a:ext cx="767269" cy="582886"/>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61347" y="2271855"/>
            <a:ext cx="954251" cy="690277"/>
          </a:xfrm>
          <a:prstGeom prst="rect">
            <a:avLst/>
          </a:prstGeom>
        </p:spPr>
      </p:pic>
      <p:pic>
        <p:nvPicPr>
          <p:cNvPr id="13" name="Picture 12"/>
          <p:cNvPicPr>
            <a:picLocks noChangeAspect="1"/>
          </p:cNvPicPr>
          <p:nvPr/>
        </p:nvPicPr>
        <p:blipFill>
          <a:blip r:embed="rId7"/>
          <a:stretch>
            <a:fillRect/>
          </a:stretch>
        </p:blipFill>
        <p:spPr>
          <a:xfrm>
            <a:off x="6717443" y="2279244"/>
            <a:ext cx="980562" cy="675498"/>
          </a:xfrm>
          <a:prstGeom prst="rect">
            <a:avLst/>
          </a:prstGeom>
        </p:spPr>
      </p:pic>
      <p:pic>
        <p:nvPicPr>
          <p:cNvPr id="14" name="Picture 13"/>
          <p:cNvPicPr>
            <a:picLocks noChangeAspect="1"/>
          </p:cNvPicPr>
          <p:nvPr/>
        </p:nvPicPr>
        <p:blipFill>
          <a:blip r:embed="rId8"/>
          <a:stretch>
            <a:fillRect/>
          </a:stretch>
        </p:blipFill>
        <p:spPr>
          <a:xfrm>
            <a:off x="8216734" y="2322150"/>
            <a:ext cx="499675" cy="576548"/>
          </a:xfrm>
          <a:prstGeom prst="rect">
            <a:avLst/>
          </a:prstGeom>
        </p:spPr>
      </p:pic>
      <p:sp>
        <p:nvSpPr>
          <p:cNvPr id="15" name="Rectangle 14">
            <a:extLst>
              <a:ext uri="{FF2B5EF4-FFF2-40B4-BE49-F238E27FC236}">
                <a16:creationId xmlns:a16="http://schemas.microsoft.com/office/drawing/2014/main" xmlns="" id="{41AB5ABA-E774-4CA6-B89D-FC4F0B503C41}"/>
              </a:ext>
            </a:extLst>
          </p:cNvPr>
          <p:cNvSpPr/>
          <p:nvPr/>
        </p:nvSpPr>
        <p:spPr>
          <a:xfrm>
            <a:off x="457081" y="6476640"/>
            <a:ext cx="3480318" cy="307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119528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95181" y="395195"/>
            <a:ext cx="11225908" cy="365760"/>
          </a:xfrm>
        </p:spPr>
        <p:txBody>
          <a:bodyPr/>
          <a:lstStyle/>
          <a:p>
            <a:r>
              <a:rPr lang="en-US" sz="3200" dirty="0">
                <a:latin typeface=""/>
                <a:cs typeface=""/>
              </a:rPr>
              <a:t>Android Competitive Comparison: 8-inch tablets</a:t>
            </a:r>
          </a:p>
        </p:txBody>
      </p:sp>
      <p:sp>
        <p:nvSpPr>
          <p:cNvPr id="3" name="Slide Number Placeholder 2"/>
          <p:cNvSpPr>
            <a:spLocks noGrp="1"/>
          </p:cNvSpPr>
          <p:nvPr>
            <p:ph type="sldNum" sz="quarter" idx="4"/>
          </p:nvPr>
        </p:nvSpPr>
        <p:spPr/>
        <p:txBody>
          <a:bodyPr/>
          <a:lstStyle/>
          <a:p>
            <a:fld id="{79044E51-BF79-AF42-BAC5-B771B1D9D8E0}" type="slidenum">
              <a:rPr lang="en-US" smtClean="0"/>
              <a:pPr/>
              <a:t>26</a:t>
            </a:fld>
            <a:endParaRPr lang="en-US" dirty="0"/>
          </a:p>
        </p:txBody>
      </p:sp>
      <p:sp>
        <p:nvSpPr>
          <p:cNvPr id="2" name="TextBox 1"/>
          <p:cNvSpPr txBox="1"/>
          <p:nvPr/>
        </p:nvSpPr>
        <p:spPr>
          <a:xfrm>
            <a:off x="434339" y="943193"/>
            <a:ext cx="10899501" cy="523220"/>
          </a:xfrm>
          <a:prstGeom prst="rect">
            <a:avLst/>
          </a:prstGeom>
          <a:noFill/>
        </p:spPr>
        <p:txBody>
          <a:bodyPr wrap="square" rtlCol="0">
            <a:spAutoFit/>
          </a:bodyPr>
          <a:lstStyle/>
          <a:p>
            <a:r>
              <a:rPr lang="en-US" sz="1400" i="1" dirty="0">
                <a:latin typeface=""/>
                <a:cs typeface=""/>
              </a:rPr>
              <a:t>In the following chart, where appropriate, yellow shading indicates the best specification available for a feature. </a:t>
            </a:r>
            <a:br>
              <a:rPr lang="en-US" sz="1400" i="1" dirty="0">
                <a:latin typeface=""/>
                <a:cs typeface=""/>
              </a:rPr>
            </a:br>
            <a:r>
              <a:rPr lang="en-US" sz="1400" i="1" dirty="0">
                <a:latin typeface=""/>
                <a:cs typeface=""/>
              </a:rPr>
              <a:t>Competitive information is based on publicly available information.</a:t>
            </a:r>
            <a:endParaRPr lang="en-US" sz="1400" i="1" baseline="30000" dirty="0">
              <a:latin typeface=""/>
              <a:cs typeface=""/>
            </a:endParaRPr>
          </a:p>
        </p:txBody>
      </p:sp>
      <p:graphicFrame>
        <p:nvGraphicFramePr>
          <p:cNvPr id="7" name="Table 6"/>
          <p:cNvGraphicFramePr>
            <a:graphicFrameLocks noGrp="1"/>
          </p:cNvGraphicFramePr>
          <p:nvPr>
            <p:extLst>
              <p:ext uri="{D42A27DB-BD31-4B8C-83A1-F6EECF244321}">
                <p14:modId xmlns:p14="http://schemas.microsoft.com/office/powerpoint/2010/main" val="2128374772"/>
              </p:ext>
            </p:extLst>
          </p:nvPr>
        </p:nvGraphicFramePr>
        <p:xfrm>
          <a:off x="557483" y="1459447"/>
          <a:ext cx="11532761" cy="5075168"/>
        </p:xfrm>
        <a:graphic>
          <a:graphicData uri="http://schemas.openxmlformats.org/drawingml/2006/table">
            <a:tbl>
              <a:tblPr firstRow="1" bandRow="1">
                <a:tableStyleId>{073A0DAA-6AF3-43AB-8588-CEC1D06C72B9}</a:tableStyleId>
              </a:tblPr>
              <a:tblGrid>
                <a:gridCol w="962559">
                  <a:extLst>
                    <a:ext uri="{9D8B030D-6E8A-4147-A177-3AD203B41FA5}">
                      <a16:colId xmlns:a16="http://schemas.microsoft.com/office/drawing/2014/main" xmlns="" val="20000"/>
                    </a:ext>
                  </a:extLst>
                </a:gridCol>
                <a:gridCol w="1413163">
                  <a:extLst>
                    <a:ext uri="{9D8B030D-6E8A-4147-A177-3AD203B41FA5}">
                      <a16:colId xmlns:a16="http://schemas.microsoft.com/office/drawing/2014/main" xmlns="" val="20001"/>
                    </a:ext>
                  </a:extLst>
                </a:gridCol>
                <a:gridCol w="1093454">
                  <a:extLst>
                    <a:ext uri="{9D8B030D-6E8A-4147-A177-3AD203B41FA5}">
                      <a16:colId xmlns:a16="http://schemas.microsoft.com/office/drawing/2014/main" xmlns="" val="20002"/>
                    </a:ext>
                  </a:extLst>
                </a:gridCol>
                <a:gridCol w="1289858">
                  <a:extLst>
                    <a:ext uri="{9D8B030D-6E8A-4147-A177-3AD203B41FA5}">
                      <a16:colId xmlns:a16="http://schemas.microsoft.com/office/drawing/2014/main" xmlns="" val="20003"/>
                    </a:ext>
                  </a:extLst>
                </a:gridCol>
                <a:gridCol w="1267031">
                  <a:extLst>
                    <a:ext uri="{9D8B030D-6E8A-4147-A177-3AD203B41FA5}">
                      <a16:colId xmlns:a16="http://schemas.microsoft.com/office/drawing/2014/main" xmlns="" val="20004"/>
                    </a:ext>
                  </a:extLst>
                </a:gridCol>
                <a:gridCol w="1396670">
                  <a:extLst>
                    <a:ext uri="{9D8B030D-6E8A-4147-A177-3AD203B41FA5}">
                      <a16:colId xmlns:a16="http://schemas.microsoft.com/office/drawing/2014/main" xmlns="" val="20005"/>
                    </a:ext>
                  </a:extLst>
                </a:gridCol>
                <a:gridCol w="1436914">
                  <a:extLst>
                    <a:ext uri="{9D8B030D-6E8A-4147-A177-3AD203B41FA5}">
                      <a16:colId xmlns:a16="http://schemas.microsoft.com/office/drawing/2014/main" xmlns="" val="20006"/>
                    </a:ext>
                  </a:extLst>
                </a:gridCol>
                <a:gridCol w="2673112">
                  <a:extLst>
                    <a:ext uri="{9D8B030D-6E8A-4147-A177-3AD203B41FA5}">
                      <a16:colId xmlns:a16="http://schemas.microsoft.com/office/drawing/2014/main" xmlns="" val="20007"/>
                    </a:ext>
                  </a:extLst>
                </a:gridCol>
              </a:tblGrid>
              <a:tr h="0">
                <a:tc>
                  <a:txBody>
                    <a:bodyPr/>
                    <a:lstStyle/>
                    <a:p>
                      <a:pPr algn="l"/>
                      <a:r>
                        <a:rPr lang="en-US" sz="1100" cap="none" dirty="0"/>
                        <a:t>Feature</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100" cap="none" dirty="0"/>
                        <a:t>Zebra </a:t>
                      </a:r>
                      <a:br>
                        <a:rPr lang="en-US" sz="1100" cap="none" dirty="0"/>
                      </a:br>
                      <a:r>
                        <a:rPr lang="en-US" sz="1100" cap="none" dirty="0"/>
                        <a:t>ET51/ET56</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Apple iPad</a:t>
                      </a:r>
                      <a:endParaRPr lang="en-US" sz="1100" cap="none" dirty="0">
                        <a:solidFill>
                          <a:schemeClr val="bg1"/>
                        </a:solidFill>
                      </a:endParaRPr>
                    </a:p>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Mini 7.9 in.</a:t>
                      </a:r>
                      <a:endParaRPr lang="en-US" sz="1100" cap="none" dirty="0"/>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Honeywell EDA70</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Panasonic </a:t>
                      </a:r>
                      <a:br>
                        <a:rPr lang="en-US" sz="1100" cap="none" dirty="0">
                          <a:solidFill>
                            <a:schemeClr val="bg1"/>
                          </a:solidFill>
                        </a:rPr>
                      </a:br>
                      <a:r>
                        <a:rPr lang="en-US" sz="1100" cap="none" dirty="0">
                          <a:solidFill>
                            <a:schemeClr val="bg1"/>
                          </a:solidFill>
                        </a:rPr>
                        <a:t>FZ-B2</a:t>
                      </a: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Panasonic </a:t>
                      </a:r>
                      <a:br>
                        <a:rPr lang="en-US" sz="1100" cap="none" dirty="0">
                          <a:solidFill>
                            <a:schemeClr val="bg1"/>
                          </a:solidFill>
                        </a:rPr>
                      </a:br>
                      <a:r>
                        <a:rPr lang="en-US" sz="1100" cap="none" dirty="0">
                          <a:solidFill>
                            <a:schemeClr val="bg1"/>
                          </a:solidFill>
                        </a:rPr>
                        <a:t>FZ-L1</a:t>
                      </a: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Samsung Galaxy</a:t>
                      </a:r>
                    </a:p>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Tab Active</a:t>
                      </a:r>
                      <a:r>
                        <a:rPr lang="en-US" sz="1100" cap="none" baseline="0" dirty="0">
                          <a:solidFill>
                            <a:schemeClr val="bg1"/>
                          </a:solidFill>
                        </a:rPr>
                        <a:t>2</a:t>
                      </a:r>
                      <a:endParaRPr lang="en-US" sz="1100" cap="none" dirty="0">
                        <a:solidFill>
                          <a:schemeClr val="bg1"/>
                        </a:solidFill>
                      </a:endParaRP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rowSpan="2">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400" cap="none" dirty="0">
                          <a:solidFill>
                            <a:srgbClr val="FFFFFF"/>
                          </a:solidFill>
                        </a:rPr>
                        <a:t>Why</a:t>
                      </a:r>
                      <a:r>
                        <a:rPr lang="en-US" sz="1400" cap="none" baseline="0" dirty="0">
                          <a:solidFill>
                            <a:srgbClr val="FFFFFF"/>
                          </a:solidFill>
                        </a:rPr>
                        <a:t> it matters</a:t>
                      </a:r>
                      <a:endParaRPr lang="en-US" sz="1400" cap="none" dirty="0">
                        <a:solidFill>
                          <a:srgbClr val="FFFFFF"/>
                        </a:solidFill>
                      </a:endParaRPr>
                    </a:p>
                  </a:txBody>
                  <a:tcPr marT="91440" marB="91440" anchor="ctr">
                    <a:lnL w="28575"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10000"/>
                  </a:ext>
                </a:extLst>
              </a:tr>
              <a:tr h="759458">
                <a:tc>
                  <a:txBody>
                    <a:bodyPr/>
                    <a:lstStyle/>
                    <a:p>
                      <a:pPr algn="l"/>
                      <a:endParaRPr lang="en-US" sz="1200" cap="none" dirty="0">
                        <a:solidFill>
                          <a:schemeClr val="bg1"/>
                        </a:solidFill>
                      </a:endParaRPr>
                    </a:p>
                  </a:txBody>
                  <a:tcPr marL="182880" marT="91440" marB="91440" anchor="ctr">
                    <a:lnL w="28575" cap="flat" cmpd="sng" algn="ctr">
                      <a:solidFill>
                        <a:srgbClr val="FFFFFF"/>
                      </a:solid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a:tc>
                <a:extLst>
                  <a:ext uri="{0D108BD9-81ED-4DB2-BD59-A6C34878D82A}">
                    <a16:rowId xmlns:a16="http://schemas.microsoft.com/office/drawing/2014/main" xmlns="" val="10001"/>
                  </a:ext>
                </a:extLst>
              </a:tr>
              <a:tr h="338480">
                <a:tc gridSpan="8">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Performance</a:t>
                      </a:r>
                      <a:r>
                        <a:rPr lang="en-US" sz="1100" b="1" baseline="0" dirty="0">
                          <a:solidFill>
                            <a:schemeClr val="tx1"/>
                          </a:solidFill>
                        </a:rPr>
                        <a:t> Characteristics</a:t>
                      </a:r>
                      <a:endParaRPr lang="en-US" sz="1100" b="1"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2"/>
                  </a:ext>
                </a:extLst>
              </a:tr>
              <a:tr h="598504">
                <a:tc>
                  <a:txBody>
                    <a:bodyPr/>
                    <a:lstStyle/>
                    <a:p>
                      <a:pPr algn="l"/>
                      <a:r>
                        <a:rPr lang="en-US" sz="1100" b="1" dirty="0">
                          <a:solidFill>
                            <a:schemeClr val="tx1"/>
                          </a:solidFill>
                        </a:rPr>
                        <a:t>Operating System</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Android 8.1 Oreo, upgradeable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through Android R</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1000" kern="1200" baseline="0" dirty="0">
                          <a:solidFill>
                            <a:schemeClr val="dk1"/>
                          </a:solidFill>
                          <a:latin typeface="+mn-lt"/>
                          <a:ea typeface="+mn-ea"/>
                          <a:cs typeface="+mn-cs"/>
                        </a:rPr>
                        <a:t>iOS12</a:t>
                      </a:r>
                      <a:endParaRPr lang="en-US" sz="1000" baseline="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Android 7.1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Nougat</a:t>
                      </a:r>
                      <a:endParaRPr lang="en-US" sz="1000" baseline="0" dirty="0">
                        <a:latin typeface="+mn-lt"/>
                        <a:ea typeface="Arial" charset="0"/>
                        <a:cs typeface="Arial" charset="0"/>
                      </a:endParaRPr>
                    </a:p>
                    <a:p>
                      <a:pPr algn="ctr"/>
                      <a:endParaRPr lang="en-US" sz="1000" baseline="0" dirty="0">
                        <a:latin typeface="+mn-lt"/>
                        <a:ea typeface="Arial" charset="0"/>
                        <a:cs typeface="Arial" charset="0"/>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Android 6.0.1 Marshmallow</a:t>
                      </a:r>
                      <a:endParaRPr lang="en-US" sz="1000" dirty="0"/>
                    </a:p>
                    <a:p>
                      <a:pPr algn="ctr"/>
                      <a:endParaRPr lang="en-US" sz="1000" dirty="0">
                        <a:solidFill>
                          <a:srgbClr val="000000"/>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Android 8.1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Oreo</a:t>
                      </a:r>
                      <a:endParaRPr lang="en-US" sz="1000" baseline="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Android 7.1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Nougat</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126" rtl="0" eaLnBrk="1" fontAlgn="auto" latinLnBrk="0" hangingPunct="1">
                        <a:lnSpc>
                          <a:spcPct val="100000"/>
                        </a:lnSpc>
                        <a:spcBef>
                          <a:spcPts val="0"/>
                        </a:spcBef>
                        <a:spcAft>
                          <a:spcPts val="0"/>
                        </a:spcAft>
                        <a:buClrTx/>
                        <a:buSzTx/>
                        <a:buFontTx/>
                        <a:buNone/>
                        <a:tabLst/>
                        <a:defRPr/>
                      </a:pPr>
                      <a:r>
                        <a:rPr lang="en-US" sz="1000" kern="1200" baseline="0" dirty="0">
                          <a:solidFill>
                            <a:srgbClr val="000000"/>
                          </a:solidFill>
                          <a:latin typeface="+mn-lt"/>
                          <a:ea typeface="+mn-ea"/>
                          <a:cs typeface="+mn-cs"/>
                        </a:rPr>
                        <a:t>The ET51/ET56 offers the most advanced Android operating system, and is the only device in its category to offer support for the next three releases, P, Q and R.</a:t>
                      </a:r>
                      <a:endParaRPr lang="en-US" sz="1000" b="0" i="0" u="none" strike="noStrike" kern="1200" baseline="0" dirty="0">
                        <a:solidFill>
                          <a:srgbClr val="000000"/>
                        </a:solidFill>
                        <a:latin typeface="+mn-lt"/>
                        <a:ea typeface="+mn-ea"/>
                        <a:cs typeface="+mn-cs"/>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3"/>
                  </a:ext>
                </a:extLst>
              </a:tr>
              <a:tr h="708957">
                <a:tc>
                  <a:txBody>
                    <a:bodyPr/>
                    <a:lstStyle/>
                    <a:p>
                      <a:pPr algn="l"/>
                      <a:r>
                        <a:rPr lang="en-US" sz="1100" b="1" dirty="0">
                          <a:solidFill>
                            <a:schemeClr val="tx1"/>
                          </a:solidFill>
                        </a:rPr>
                        <a:t>Processor</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Qualcomm Snapdragon</a:t>
                      </a:r>
                      <a:r>
                        <a:rPr lang="en-US" sz="1000" kern="1200" baseline="30000" dirty="0">
                          <a:solidFill>
                            <a:schemeClr val="dk1"/>
                          </a:solidFill>
                          <a:latin typeface="+mn-lt"/>
                          <a:ea typeface="+mn-ea"/>
                          <a:cs typeface="+mn-cs"/>
                        </a:rPr>
                        <a:t>TM </a:t>
                      </a:r>
                      <a:r>
                        <a:rPr lang="en-US" sz="1000" kern="1200" baseline="0" dirty="0">
                          <a:solidFill>
                            <a:schemeClr val="dk1"/>
                          </a:solidFill>
                          <a:latin typeface="+mn-lt"/>
                          <a:ea typeface="+mn-ea"/>
                          <a:cs typeface="+mn-cs"/>
                        </a:rPr>
                        <a:t>660 octa-core 2.2 GHz</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A12 Bionic</a:t>
                      </a:r>
                      <a:endParaRPr lang="en-US" sz="1000" dirty="0">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1.2 GHz Qualcomm MSM8916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quad-core</a:t>
                      </a:r>
                      <a:endParaRPr lang="en-US" sz="1000" baseline="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Intel</a:t>
                      </a:r>
                      <a:r>
                        <a:rPr lang="en-US" sz="1000" kern="1200" baseline="30000" dirty="0">
                          <a:solidFill>
                            <a:schemeClr val="dk1"/>
                          </a:solidFill>
                          <a:latin typeface="+mn-lt"/>
                          <a:ea typeface="+mn-ea"/>
                          <a:cs typeface="+mn-cs"/>
                        </a:rPr>
                        <a:t>®</a:t>
                      </a:r>
                      <a:r>
                        <a:rPr lang="en-US" sz="1000" kern="1200" baseline="0" dirty="0">
                          <a:solidFill>
                            <a:schemeClr val="dk1"/>
                          </a:solidFill>
                          <a:latin typeface="+mn-lt"/>
                          <a:ea typeface="+mn-ea"/>
                          <a:cs typeface="+mn-cs"/>
                        </a:rPr>
                        <a:t> Atom</a:t>
                      </a:r>
                      <a:r>
                        <a:rPr lang="en-US" sz="1000" kern="1200" baseline="30000" dirty="0">
                          <a:solidFill>
                            <a:schemeClr val="dk1"/>
                          </a:solidFill>
                          <a:latin typeface="+mn-lt"/>
                          <a:ea typeface="+mn-ea"/>
                          <a:cs typeface="+mn-cs"/>
                        </a:rPr>
                        <a:t>TM</a:t>
                      </a:r>
                      <a:r>
                        <a:rPr lang="en-US" sz="1000" kern="1200" baseline="0" dirty="0">
                          <a:solidFill>
                            <a:schemeClr val="dk1"/>
                          </a:solidFill>
                          <a:latin typeface="+mn-lt"/>
                          <a:ea typeface="+mn-ea"/>
                          <a:cs typeface="+mn-cs"/>
                        </a:rPr>
                        <a:t>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x5-Z8550 quad-core; 1.92 GHz</a:t>
                      </a:r>
                      <a:endParaRPr lang="en-US" sz="1000" dirty="0"/>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Qualcomm</a:t>
                      </a:r>
                      <a:r>
                        <a:rPr lang="en-US" sz="1000" kern="1200" baseline="30000" dirty="0">
                          <a:solidFill>
                            <a:schemeClr val="dk1"/>
                          </a:solidFill>
                          <a:latin typeface="+mn-lt"/>
                          <a:ea typeface="+mn-ea"/>
                          <a:cs typeface="+mn-cs"/>
                        </a:rPr>
                        <a:t>®</a:t>
                      </a:r>
                      <a:r>
                        <a:rPr lang="en-US" sz="1000" kern="1200" baseline="0" dirty="0">
                          <a:solidFill>
                            <a:schemeClr val="dk1"/>
                          </a:solidFill>
                          <a:latin typeface="+mn-lt"/>
                          <a:ea typeface="+mn-ea"/>
                          <a:cs typeface="+mn-cs"/>
                        </a:rPr>
                        <a:t> MSM8909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1.1GHz quad-core</a:t>
                      </a:r>
                      <a:endParaRPr lang="en-US" sz="1000" dirty="0">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1.6 GHz,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octa-core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126" rtl="0" eaLnBrk="1" fontAlgn="auto" latinLnBrk="0" hangingPunct="1">
                        <a:lnSpc>
                          <a:spcPct val="100000"/>
                        </a:lnSpc>
                        <a:spcBef>
                          <a:spcPts val="0"/>
                        </a:spcBef>
                        <a:spcAft>
                          <a:spcPts val="0"/>
                        </a:spcAft>
                        <a:buClrTx/>
                        <a:buSzTx/>
                        <a:buFontTx/>
                        <a:buNone/>
                        <a:tabLst/>
                        <a:defRPr/>
                      </a:pPr>
                      <a:r>
                        <a:rPr lang="en-US" sz="1000" kern="1200" baseline="0" dirty="0">
                          <a:solidFill>
                            <a:srgbClr val="000000"/>
                          </a:solidFill>
                          <a:latin typeface="+mn-lt"/>
                          <a:ea typeface="+mn-ea"/>
                          <a:cs typeface="+mn-cs"/>
                        </a:rPr>
                        <a:t>The ET51/ET56 offers the fastest processor in its class, providing the fastest and most robust application performance.</a:t>
                      </a:r>
                      <a:endParaRPr lang="en-US" sz="1000" b="0" i="0" u="none" strike="noStrike" kern="1200" baseline="0" dirty="0">
                        <a:solidFill>
                          <a:srgbClr val="000000"/>
                        </a:solidFill>
                        <a:latin typeface="+mn-lt"/>
                        <a:ea typeface="+mn-ea"/>
                        <a:cs typeface="+mn-cs"/>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4"/>
                  </a:ext>
                </a:extLst>
              </a:tr>
              <a:tr h="623850">
                <a:tc>
                  <a:txBody>
                    <a:bodyPr/>
                    <a:lstStyle/>
                    <a:p>
                      <a:pPr algn="l"/>
                      <a:r>
                        <a:rPr lang="en-US" sz="1100" b="1" dirty="0">
                          <a:solidFill>
                            <a:schemeClr val="tx1"/>
                          </a:solidFill>
                        </a:rPr>
                        <a:t>Memory (RAM/</a:t>
                      </a:r>
                      <a:br>
                        <a:rPr lang="en-US" sz="1100" b="1" dirty="0">
                          <a:solidFill>
                            <a:schemeClr val="tx1"/>
                          </a:solidFill>
                        </a:rPr>
                      </a:br>
                      <a:r>
                        <a:rPr lang="en-US" sz="1100" b="1" dirty="0">
                          <a:solidFill>
                            <a:schemeClr val="tx1"/>
                          </a:solidFill>
                        </a:rPr>
                        <a:t>Flash)</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4GB RAM/</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32GB eMMC Flash</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Up to 256GB storage</a:t>
                      </a:r>
                      <a:endParaRPr lang="it-IT" sz="1000" b="0" i="0" u="none" strike="noStrike" dirty="0">
                        <a:solidFill>
                          <a:srgbClr val="FF0000"/>
                        </a:solidFill>
                        <a:effectLst/>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2GB RAM;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16GB Flash</a:t>
                      </a:r>
                      <a:endParaRPr lang="en-US" sz="1000" dirty="0"/>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2GB SDRAM</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32GB eMMC5 </a:t>
                      </a:r>
                      <a:endParaRPr lang="en-US" sz="1000" dirty="0"/>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ctr"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2 GB RAM;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16GB </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3 GB RAM;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16GB </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000" kern="1200" baseline="0" dirty="0">
                          <a:solidFill>
                            <a:srgbClr val="000000"/>
                          </a:solidFill>
                          <a:latin typeface="+mn-lt"/>
                          <a:ea typeface="+mn-ea"/>
                          <a:cs typeface="+mn-cs"/>
                        </a:rPr>
                        <a:t>With the most memory in this class, the ET51/ET56 can run multiple simultaneous programs without eroding performance.</a:t>
                      </a:r>
                      <a:endParaRPr lang="en-US" sz="1000" b="0" i="0" u="none" strike="noStrike" kern="1200" baseline="0" dirty="0">
                        <a:solidFill>
                          <a:srgbClr val="000000"/>
                        </a:solidFill>
                        <a:latin typeface="+mn-lt"/>
                        <a:ea typeface="+mn-ea"/>
                        <a:cs typeface="+mn-cs"/>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5"/>
                  </a:ext>
                </a:extLst>
              </a:tr>
              <a:tr h="1176270">
                <a:tc>
                  <a:txBody>
                    <a:bodyPr/>
                    <a:lstStyle/>
                    <a:p>
                      <a:pPr algn="l"/>
                      <a:r>
                        <a:rPr lang="en-US" sz="1100" b="1" dirty="0">
                          <a:solidFill>
                            <a:schemeClr val="tx1"/>
                          </a:solidFill>
                        </a:rPr>
                        <a:t>Expansion</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Expansion Back;</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Micro SDXC slot (supports up to 200 GB); USB-C port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(data only)</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it-IT" sz="1000" b="0" i="0" u="none" strike="noStrike" dirty="0">
                          <a:solidFill>
                            <a:schemeClr val="tx1"/>
                          </a:solidFill>
                          <a:effectLst/>
                          <a:latin typeface="+mn-lt"/>
                        </a:rPr>
                        <a:t>None</a:t>
                      </a:r>
                    </a:p>
                    <a:p>
                      <a:pPr algn="ctr"/>
                      <a:endParaRPr lang="it-IT" sz="1000" b="0" i="0" u="none" strike="noStrike" dirty="0">
                        <a:solidFill>
                          <a:srgbClr val="000000"/>
                        </a:solidFill>
                        <a:effectLst/>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User-accessible Micro SD card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up to 32GB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(SDHC/SDIO-compliant)</a:t>
                      </a:r>
                      <a:endParaRPr lang="en-US" sz="1000" b="0" i="0" kern="1200" dirty="0">
                        <a:solidFill>
                          <a:srgbClr val="FF0000"/>
                        </a:solidFill>
                        <a:effectLst/>
                        <a:latin typeface="+mn-lt"/>
                        <a:ea typeface="+mn-ea"/>
                        <a:cs typeface="+mn-cs"/>
                      </a:endParaRPr>
                    </a:p>
                    <a:p>
                      <a:pPr algn="ctr"/>
                      <a:endParaRPr lang="en-US" sz="1000" b="0" i="0" kern="1200" dirty="0">
                        <a:solidFill>
                          <a:srgbClr val="FF0000"/>
                        </a:solidFill>
                        <a:effectLst/>
                        <a:latin typeface="+mn-lt"/>
                        <a:ea typeface="+mn-ea"/>
                        <a:cs typeface="+mn-cs"/>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Micro SDHC: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up to 32GB</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ctr"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Micro SD: up to 2GB</a:t>
                      </a:r>
                    </a:p>
                    <a:p>
                      <a:pPr marL="0" marR="0" indent="0" algn="ctr" defTabSz="914126" rtl="0" eaLnBrk="1" fontAlgn="ctr"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Micro SDHC: up to 32GB</a:t>
                      </a:r>
                    </a:p>
                    <a:p>
                      <a:pPr marL="0" marR="0" indent="0" algn="ctr" defTabSz="914126" rtl="0" eaLnBrk="1" fontAlgn="ctr"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Micro SDXC:  Up to 64GB</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Micro SD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up to 256GB</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126" rtl="0" eaLnBrk="1" fontAlgn="ctr"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Integrated connector to easily add accessories; only tablet in this class to support Micro SDXC with 200 GB capacity; </a:t>
                      </a:r>
                      <a:r>
                        <a:rPr lang="en-US" sz="1000" kern="1200" baseline="0" dirty="0">
                          <a:solidFill>
                            <a:srgbClr val="000000"/>
                          </a:solidFill>
                          <a:latin typeface="+mn-lt"/>
                          <a:ea typeface="+mn-ea"/>
                          <a:cs typeface="+mn-cs"/>
                        </a:rPr>
                        <a:t>the USB-C port delivers maximum data transfer speeds and maximum external drive capacity — up to 256GB.</a:t>
                      </a:r>
                      <a:endParaRPr lang="en-US" sz="1000" b="0" i="0" u="none" strike="noStrike" kern="1200" baseline="0" dirty="0">
                        <a:solidFill>
                          <a:srgbClr val="000000"/>
                        </a:solidFill>
                        <a:latin typeface="+mn-lt"/>
                        <a:ea typeface="+mn-ea"/>
                        <a:cs typeface="+mn-cs"/>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6"/>
                  </a:ext>
                </a:extLst>
              </a:tr>
            </a:tbl>
          </a:graphicData>
        </a:graphic>
      </p:graphicFrame>
      <p:pic>
        <p:nvPicPr>
          <p:cNvPr id="8" name="Picture 7"/>
          <p:cNvPicPr>
            <a:picLocks noChangeAspect="1"/>
          </p:cNvPicPr>
          <p:nvPr/>
        </p:nvPicPr>
        <p:blipFill>
          <a:blip r:embed="rId3"/>
          <a:stretch>
            <a:fillRect/>
          </a:stretch>
        </p:blipFill>
        <p:spPr>
          <a:xfrm>
            <a:off x="3188952" y="2089223"/>
            <a:ext cx="493039" cy="546472"/>
          </a:xfrm>
          <a:prstGeom prst="rect">
            <a:avLst/>
          </a:prstGeom>
        </p:spPr>
      </p:pic>
      <p:pic>
        <p:nvPicPr>
          <p:cNvPr id="10" name="Picture 9" descr="1-scanpal-eda70-rugged-tablet-eda70-0-c121snguk-a77.jpg"/>
          <p:cNvPicPr>
            <a:picLocks noChangeAspect="1"/>
          </p:cNvPicPr>
          <p:nvPr/>
        </p:nvPicPr>
        <p:blipFill>
          <a:blip r:embed="rId4"/>
          <a:stretch>
            <a:fillRect/>
          </a:stretch>
        </p:blipFill>
        <p:spPr>
          <a:xfrm>
            <a:off x="4469409" y="2028986"/>
            <a:ext cx="425942" cy="638913"/>
          </a:xfrm>
          <a:prstGeom prst="rect">
            <a:avLst/>
          </a:prstGeom>
        </p:spPr>
      </p:pic>
      <p:pic>
        <p:nvPicPr>
          <p:cNvPr id="12" name="Picture 11" descr="1-Panasonic FZ-B2.jpg"/>
          <p:cNvPicPr>
            <a:picLocks noChangeAspect="1"/>
          </p:cNvPicPr>
          <p:nvPr/>
        </p:nvPicPr>
        <p:blipFill>
          <a:blip r:embed="rId5"/>
          <a:stretch>
            <a:fillRect/>
          </a:stretch>
        </p:blipFill>
        <p:spPr>
          <a:xfrm>
            <a:off x="5625335" y="2077525"/>
            <a:ext cx="767269" cy="582886"/>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19744" y="2029720"/>
            <a:ext cx="954251" cy="690277"/>
          </a:xfrm>
          <a:prstGeom prst="rect">
            <a:avLst/>
          </a:prstGeom>
        </p:spPr>
      </p:pic>
      <p:pic>
        <p:nvPicPr>
          <p:cNvPr id="13" name="Picture 12"/>
          <p:cNvPicPr>
            <a:picLocks noChangeAspect="1"/>
          </p:cNvPicPr>
          <p:nvPr/>
        </p:nvPicPr>
        <p:blipFill>
          <a:blip r:embed="rId7"/>
          <a:stretch>
            <a:fillRect/>
          </a:stretch>
        </p:blipFill>
        <p:spPr>
          <a:xfrm>
            <a:off x="6848072" y="2037109"/>
            <a:ext cx="980562" cy="675498"/>
          </a:xfrm>
          <a:prstGeom prst="rect">
            <a:avLst/>
          </a:prstGeom>
        </p:spPr>
      </p:pic>
      <p:pic>
        <p:nvPicPr>
          <p:cNvPr id="14" name="Picture 13"/>
          <p:cNvPicPr>
            <a:picLocks noChangeAspect="1"/>
          </p:cNvPicPr>
          <p:nvPr/>
        </p:nvPicPr>
        <p:blipFill>
          <a:blip r:embed="rId8"/>
          <a:stretch>
            <a:fillRect/>
          </a:stretch>
        </p:blipFill>
        <p:spPr>
          <a:xfrm>
            <a:off x="8454239" y="2080015"/>
            <a:ext cx="499675" cy="576548"/>
          </a:xfrm>
          <a:prstGeom prst="rect">
            <a:avLst/>
          </a:prstGeom>
        </p:spPr>
      </p:pic>
      <p:sp>
        <p:nvSpPr>
          <p:cNvPr id="15" name="Rectangle 14">
            <a:extLst>
              <a:ext uri="{FF2B5EF4-FFF2-40B4-BE49-F238E27FC236}">
                <a16:creationId xmlns:a16="http://schemas.microsoft.com/office/drawing/2014/main" xmlns="" id="{7CFFAFAD-03B3-4AAB-99CA-57E71AB17619}"/>
              </a:ext>
            </a:extLst>
          </p:cNvPr>
          <p:cNvSpPr/>
          <p:nvPr/>
        </p:nvSpPr>
        <p:spPr>
          <a:xfrm>
            <a:off x="457081" y="6476640"/>
            <a:ext cx="3480318" cy="307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516817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95181" y="395195"/>
            <a:ext cx="11225908" cy="365760"/>
          </a:xfrm>
        </p:spPr>
        <p:txBody>
          <a:bodyPr/>
          <a:lstStyle/>
          <a:p>
            <a:r>
              <a:rPr lang="en-US" sz="3200" dirty="0">
                <a:latin typeface=""/>
                <a:cs typeface=""/>
              </a:rPr>
              <a:t>Android Competitive Comparison: 8-inch tablets</a:t>
            </a:r>
          </a:p>
        </p:txBody>
      </p:sp>
      <p:sp>
        <p:nvSpPr>
          <p:cNvPr id="3" name="Slide Number Placeholder 2"/>
          <p:cNvSpPr>
            <a:spLocks noGrp="1"/>
          </p:cNvSpPr>
          <p:nvPr>
            <p:ph type="sldNum" sz="quarter" idx="4"/>
          </p:nvPr>
        </p:nvSpPr>
        <p:spPr/>
        <p:txBody>
          <a:bodyPr/>
          <a:lstStyle/>
          <a:p>
            <a:fld id="{79044E51-BF79-AF42-BAC5-B771B1D9D8E0}" type="slidenum">
              <a:rPr lang="en-US" smtClean="0"/>
              <a:pPr/>
              <a:t>27</a:t>
            </a:fld>
            <a:endParaRPr lang="en-US" dirty="0"/>
          </a:p>
        </p:txBody>
      </p:sp>
      <p:sp>
        <p:nvSpPr>
          <p:cNvPr id="2" name="TextBox 1"/>
          <p:cNvSpPr txBox="1"/>
          <p:nvPr/>
        </p:nvSpPr>
        <p:spPr>
          <a:xfrm>
            <a:off x="434339" y="943193"/>
            <a:ext cx="10899501" cy="523220"/>
          </a:xfrm>
          <a:prstGeom prst="rect">
            <a:avLst/>
          </a:prstGeom>
          <a:noFill/>
        </p:spPr>
        <p:txBody>
          <a:bodyPr wrap="square" rtlCol="0">
            <a:spAutoFit/>
          </a:bodyPr>
          <a:lstStyle/>
          <a:p>
            <a:r>
              <a:rPr lang="en-US" sz="1400" i="1" dirty="0">
                <a:latin typeface=""/>
                <a:cs typeface=""/>
              </a:rPr>
              <a:t>In the following chart, where appropriate, yellow shading indicates the best specification available for a feature. </a:t>
            </a:r>
            <a:br>
              <a:rPr lang="en-US" sz="1400" i="1" dirty="0">
                <a:latin typeface=""/>
                <a:cs typeface=""/>
              </a:rPr>
            </a:br>
            <a:r>
              <a:rPr lang="en-US" sz="1400" i="1" dirty="0">
                <a:latin typeface=""/>
                <a:cs typeface=""/>
              </a:rPr>
              <a:t>Competitive information is based on publicly available information.</a:t>
            </a:r>
            <a:endParaRPr lang="en-US" sz="1400" i="1" baseline="30000" dirty="0">
              <a:latin typeface=""/>
              <a:cs typeface=""/>
            </a:endParaRPr>
          </a:p>
        </p:txBody>
      </p:sp>
      <p:graphicFrame>
        <p:nvGraphicFramePr>
          <p:cNvPr id="7" name="Table 6"/>
          <p:cNvGraphicFramePr>
            <a:graphicFrameLocks noGrp="1"/>
          </p:cNvGraphicFramePr>
          <p:nvPr>
            <p:extLst>
              <p:ext uri="{D42A27DB-BD31-4B8C-83A1-F6EECF244321}">
                <p14:modId xmlns:p14="http://schemas.microsoft.com/office/powerpoint/2010/main" val="78478110"/>
              </p:ext>
            </p:extLst>
          </p:nvPr>
        </p:nvGraphicFramePr>
        <p:xfrm>
          <a:off x="557483" y="1459447"/>
          <a:ext cx="11532761" cy="5005287"/>
        </p:xfrm>
        <a:graphic>
          <a:graphicData uri="http://schemas.openxmlformats.org/drawingml/2006/table">
            <a:tbl>
              <a:tblPr firstRow="1" bandRow="1">
                <a:tableStyleId>{073A0DAA-6AF3-43AB-8588-CEC1D06C72B9}</a:tableStyleId>
              </a:tblPr>
              <a:tblGrid>
                <a:gridCol w="962559">
                  <a:extLst>
                    <a:ext uri="{9D8B030D-6E8A-4147-A177-3AD203B41FA5}">
                      <a16:colId xmlns:a16="http://schemas.microsoft.com/office/drawing/2014/main" xmlns="" val="20000"/>
                    </a:ext>
                  </a:extLst>
                </a:gridCol>
                <a:gridCol w="1413163">
                  <a:extLst>
                    <a:ext uri="{9D8B030D-6E8A-4147-A177-3AD203B41FA5}">
                      <a16:colId xmlns:a16="http://schemas.microsoft.com/office/drawing/2014/main" xmlns="" val="20001"/>
                    </a:ext>
                  </a:extLst>
                </a:gridCol>
                <a:gridCol w="1294411">
                  <a:extLst>
                    <a:ext uri="{9D8B030D-6E8A-4147-A177-3AD203B41FA5}">
                      <a16:colId xmlns:a16="http://schemas.microsoft.com/office/drawing/2014/main" xmlns="" val="20002"/>
                    </a:ext>
                  </a:extLst>
                </a:gridCol>
                <a:gridCol w="1282535">
                  <a:extLst>
                    <a:ext uri="{9D8B030D-6E8A-4147-A177-3AD203B41FA5}">
                      <a16:colId xmlns:a16="http://schemas.microsoft.com/office/drawing/2014/main" xmlns="" val="20003"/>
                    </a:ext>
                  </a:extLst>
                </a:gridCol>
                <a:gridCol w="1280942">
                  <a:extLst>
                    <a:ext uri="{9D8B030D-6E8A-4147-A177-3AD203B41FA5}">
                      <a16:colId xmlns:a16="http://schemas.microsoft.com/office/drawing/2014/main" xmlns="" val="20004"/>
                    </a:ext>
                  </a:extLst>
                </a:gridCol>
                <a:gridCol w="1355380">
                  <a:extLst>
                    <a:ext uri="{9D8B030D-6E8A-4147-A177-3AD203B41FA5}">
                      <a16:colId xmlns:a16="http://schemas.microsoft.com/office/drawing/2014/main" xmlns="" val="20005"/>
                    </a:ext>
                  </a:extLst>
                </a:gridCol>
                <a:gridCol w="1270659">
                  <a:extLst>
                    <a:ext uri="{9D8B030D-6E8A-4147-A177-3AD203B41FA5}">
                      <a16:colId xmlns:a16="http://schemas.microsoft.com/office/drawing/2014/main" xmlns="" val="20006"/>
                    </a:ext>
                  </a:extLst>
                </a:gridCol>
                <a:gridCol w="2673112">
                  <a:extLst>
                    <a:ext uri="{9D8B030D-6E8A-4147-A177-3AD203B41FA5}">
                      <a16:colId xmlns:a16="http://schemas.microsoft.com/office/drawing/2014/main" xmlns="" val="20007"/>
                    </a:ext>
                  </a:extLst>
                </a:gridCol>
              </a:tblGrid>
              <a:tr h="0">
                <a:tc>
                  <a:txBody>
                    <a:bodyPr/>
                    <a:lstStyle/>
                    <a:p>
                      <a:pPr algn="l"/>
                      <a:r>
                        <a:rPr lang="en-US" sz="1100" cap="none" dirty="0"/>
                        <a:t>Feature</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100" cap="none" dirty="0"/>
                        <a:t>Zebra </a:t>
                      </a:r>
                      <a:br>
                        <a:rPr lang="en-US" sz="1100" cap="none" dirty="0"/>
                      </a:br>
                      <a:r>
                        <a:rPr lang="en-US" sz="1100" cap="none" dirty="0"/>
                        <a:t>ET51/ET56</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Apple iPad</a:t>
                      </a:r>
                      <a:endParaRPr lang="en-US" sz="1100" cap="none" dirty="0">
                        <a:solidFill>
                          <a:schemeClr val="bg1"/>
                        </a:solidFill>
                      </a:endParaRPr>
                    </a:p>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Mini 7.9 in.</a:t>
                      </a:r>
                      <a:endParaRPr lang="en-US" sz="1100" cap="none" dirty="0"/>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Honeywell EDA70</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Panasonic </a:t>
                      </a:r>
                      <a:br>
                        <a:rPr lang="en-US" sz="1100" cap="none" dirty="0">
                          <a:solidFill>
                            <a:schemeClr val="bg1"/>
                          </a:solidFill>
                        </a:rPr>
                      </a:br>
                      <a:r>
                        <a:rPr lang="en-US" sz="1100" cap="none" dirty="0">
                          <a:solidFill>
                            <a:schemeClr val="bg1"/>
                          </a:solidFill>
                        </a:rPr>
                        <a:t>FZ-B2</a:t>
                      </a: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Panasonic </a:t>
                      </a:r>
                      <a:br>
                        <a:rPr lang="en-US" sz="1100" cap="none" dirty="0">
                          <a:solidFill>
                            <a:schemeClr val="bg1"/>
                          </a:solidFill>
                        </a:rPr>
                      </a:br>
                      <a:r>
                        <a:rPr lang="en-US" sz="1100" cap="none" dirty="0">
                          <a:solidFill>
                            <a:schemeClr val="bg1"/>
                          </a:solidFill>
                        </a:rPr>
                        <a:t>FZ-L1</a:t>
                      </a: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Samsung Galaxy</a:t>
                      </a:r>
                    </a:p>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Tab Active</a:t>
                      </a:r>
                      <a:r>
                        <a:rPr lang="en-US" sz="1100" cap="none" baseline="0" dirty="0">
                          <a:solidFill>
                            <a:schemeClr val="bg1"/>
                          </a:solidFill>
                        </a:rPr>
                        <a:t>2</a:t>
                      </a:r>
                      <a:endParaRPr lang="en-US" sz="1100" cap="none" dirty="0">
                        <a:solidFill>
                          <a:schemeClr val="bg1"/>
                        </a:solidFill>
                      </a:endParaRP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rowSpan="2">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400" cap="none" dirty="0">
                          <a:solidFill>
                            <a:srgbClr val="FFFFFF"/>
                          </a:solidFill>
                        </a:rPr>
                        <a:t>Why</a:t>
                      </a:r>
                      <a:r>
                        <a:rPr lang="en-US" sz="1400" cap="none" baseline="0" dirty="0">
                          <a:solidFill>
                            <a:srgbClr val="FFFFFF"/>
                          </a:solidFill>
                        </a:rPr>
                        <a:t> it matters</a:t>
                      </a:r>
                      <a:endParaRPr lang="en-US" sz="1400" cap="none" dirty="0">
                        <a:solidFill>
                          <a:srgbClr val="FFFFFF"/>
                        </a:solidFill>
                      </a:endParaRPr>
                    </a:p>
                  </a:txBody>
                  <a:tcPr marT="91440" marB="91440" anchor="ctr">
                    <a:lnL w="28575"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10000"/>
                  </a:ext>
                </a:extLst>
              </a:tr>
              <a:tr h="759458">
                <a:tc>
                  <a:txBody>
                    <a:bodyPr/>
                    <a:lstStyle/>
                    <a:p>
                      <a:pPr algn="l"/>
                      <a:endParaRPr lang="en-US" sz="1200" cap="none" dirty="0">
                        <a:solidFill>
                          <a:schemeClr val="bg1"/>
                        </a:solidFill>
                      </a:endParaRPr>
                    </a:p>
                  </a:txBody>
                  <a:tcPr marL="182880" marT="91440" marB="91440" anchor="ctr">
                    <a:lnL w="28575" cap="flat" cmpd="sng" algn="ctr">
                      <a:solidFill>
                        <a:srgbClr val="FFFFFF"/>
                      </a:solid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a:tc>
                <a:extLst>
                  <a:ext uri="{0D108BD9-81ED-4DB2-BD59-A6C34878D82A}">
                    <a16:rowId xmlns:a16="http://schemas.microsoft.com/office/drawing/2014/main" xmlns="" val="10001"/>
                  </a:ext>
                </a:extLst>
              </a:tr>
              <a:tr h="338480">
                <a:tc gridSpan="8">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Wireless Communications</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2"/>
                  </a:ext>
                </a:extLst>
              </a:tr>
              <a:tr h="1350229">
                <a:tc>
                  <a:txBody>
                    <a:bodyPr/>
                    <a:lstStyle/>
                    <a:p>
                      <a:pPr algn="l"/>
                      <a:r>
                        <a:rPr lang="en-US" sz="1100" b="1" dirty="0">
                          <a:solidFill>
                            <a:schemeClr val="tx1"/>
                          </a:solidFill>
                        </a:rPr>
                        <a:t>WiFi</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802.11 a/b/g/n/d/h/i/k/r/ac; IPv4; IPv6; dual band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2x2 MU-MIMO for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transmit and receive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802.11a/b/g/n </a:t>
                      </a:r>
                      <a:endParaRPr lang="en-US" sz="1000" baseline="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802.11 a/b/g/n;</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Wi-Fi certified</a:t>
                      </a:r>
                      <a:endParaRPr lang="en-US" sz="1000" baseline="0" dirty="0">
                        <a:latin typeface="+mn-lt"/>
                        <a:ea typeface="Arial" charset="0"/>
                        <a:cs typeface="Arial" charset="0"/>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802.11a/b/g/n/ac</a:t>
                      </a:r>
                      <a:endParaRPr lang="en-US" sz="1000" dirty="0"/>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802.11a/b/g/n/d/h/i/r</a:t>
                      </a:r>
                      <a:endParaRPr lang="en-US" sz="1000" baseline="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802.11a/b/g/n/ac </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126" rtl="0" eaLnBrk="1" fontAlgn="auto" latinLnBrk="0" hangingPunct="1">
                        <a:lnSpc>
                          <a:spcPct val="100000"/>
                        </a:lnSpc>
                        <a:spcBef>
                          <a:spcPts val="0"/>
                        </a:spcBef>
                        <a:spcAft>
                          <a:spcPts val="0"/>
                        </a:spcAft>
                        <a:buClrTx/>
                        <a:buSzTx/>
                        <a:buFontTx/>
                        <a:buNone/>
                        <a:tabLst/>
                        <a:defRPr/>
                      </a:pPr>
                      <a:r>
                        <a:rPr lang="en-US" sz="1000" kern="1200" baseline="0" dirty="0">
                          <a:solidFill>
                            <a:srgbClr val="000000"/>
                          </a:solidFill>
                          <a:latin typeface="+mn-lt"/>
                          <a:ea typeface="+mn-ea"/>
                          <a:cs typeface="+mn-cs"/>
                        </a:rPr>
                        <a:t>The ET51/ET56 offers maximum WiFi performance, period. The ET51/ET56 are the only tablets in this class to support 802.11ac for the fastest WiFi speeds, 802.11r for the fastest roaming, and 2x2 MU-MIMO for increased WiFi range and performance.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3"/>
                  </a:ext>
                </a:extLst>
              </a:tr>
              <a:tr h="708957">
                <a:tc>
                  <a:txBody>
                    <a:bodyPr/>
                    <a:lstStyle/>
                    <a:p>
                      <a:pPr algn="l"/>
                      <a:r>
                        <a:rPr lang="en-US" sz="1100" b="1" dirty="0">
                          <a:solidFill>
                            <a:schemeClr val="tx1"/>
                          </a:solidFill>
                        </a:rPr>
                        <a:t>Cellular</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b="0" i="1" u="none" strike="noStrike" kern="1200" baseline="0" dirty="0">
                          <a:solidFill>
                            <a:schemeClr val="tx1"/>
                          </a:solidFill>
                          <a:latin typeface="+mn-lt"/>
                          <a:ea typeface="+mn-ea"/>
                          <a:cs typeface="+mn-cs"/>
                        </a:rPr>
                        <a:t>ET56 only: </a:t>
                      </a:r>
                      <a:r>
                        <a:rPr lang="en-US" sz="1000" kern="1200" baseline="0" dirty="0">
                          <a:solidFill>
                            <a:schemeClr val="dk1"/>
                          </a:solidFill>
                          <a:latin typeface="+mn-lt"/>
                          <a:ea typeface="+mn-ea"/>
                          <a:cs typeface="+mn-cs"/>
                        </a:rPr>
                        <a:t>Global LTE (data only); North America LTE (data only): AT&amp;T</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 and Verizon</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1000" i="1" kern="1200" baseline="0" dirty="0">
                          <a:solidFill>
                            <a:schemeClr val="dk1"/>
                          </a:solidFill>
                          <a:latin typeface="+mn-lt"/>
                          <a:ea typeface="+mn-ea"/>
                          <a:cs typeface="+mn-cs"/>
                        </a:rPr>
                        <a:t>Model A1454:</a:t>
                      </a:r>
                      <a:endParaRPr lang="en-US" sz="1000" kern="1200" baseline="0" dirty="0">
                        <a:solidFill>
                          <a:schemeClr val="dk1"/>
                        </a:solidFill>
                        <a:latin typeface="+mn-lt"/>
                        <a:ea typeface="+mn-ea"/>
                        <a:cs typeface="+mn-cs"/>
                      </a:endParaRPr>
                    </a:p>
                    <a:p>
                      <a:pPr algn="ctr"/>
                      <a:r>
                        <a:rPr lang="en-US" sz="1000" kern="1200" baseline="0" dirty="0">
                          <a:solidFill>
                            <a:schemeClr val="dk1"/>
                          </a:solidFill>
                          <a:latin typeface="+mn-lt"/>
                          <a:ea typeface="+mn-ea"/>
                          <a:cs typeface="+mn-cs"/>
                        </a:rPr>
                        <a:t>GSM/EDGE (850, 900,1800, 1900 MHz)</a:t>
                      </a:r>
                    </a:p>
                    <a:p>
                      <a:pPr algn="ctr"/>
                      <a:endParaRPr lang="en-US" sz="1000" kern="1200" baseline="0" dirty="0">
                        <a:solidFill>
                          <a:schemeClr val="dk1"/>
                        </a:solidFill>
                        <a:latin typeface="+mn-lt"/>
                        <a:ea typeface="+mn-ea"/>
                        <a:cs typeface="+mn-cs"/>
                      </a:endParaRPr>
                    </a:p>
                    <a:p>
                      <a:pPr algn="ctr"/>
                      <a:r>
                        <a:rPr lang="en-US" sz="1000" kern="1200" baseline="0" dirty="0">
                          <a:solidFill>
                            <a:schemeClr val="dk1"/>
                          </a:solidFill>
                          <a:latin typeface="+mn-lt"/>
                          <a:ea typeface="+mn-ea"/>
                          <a:cs typeface="+mn-cs"/>
                        </a:rPr>
                        <a:t>UMTS/HSPA+/DC-HSDPA (850, 900, 1900, 2100 MHz)</a:t>
                      </a:r>
                    </a:p>
                    <a:p>
                      <a:pPr algn="ctr"/>
                      <a:endParaRPr lang="en-US" sz="1000" kern="1200" baseline="0" dirty="0">
                        <a:solidFill>
                          <a:schemeClr val="dk1"/>
                        </a:solidFill>
                        <a:latin typeface="+mn-lt"/>
                        <a:ea typeface="+mn-ea"/>
                        <a:cs typeface="+mn-cs"/>
                      </a:endParaRPr>
                    </a:p>
                    <a:p>
                      <a:pPr algn="ctr"/>
                      <a:r>
                        <a:rPr lang="en-US" sz="1000" kern="1200" baseline="0" dirty="0">
                          <a:solidFill>
                            <a:schemeClr val="dk1"/>
                          </a:solidFill>
                          <a:latin typeface="+mn-lt"/>
                          <a:ea typeface="+mn-ea"/>
                          <a:cs typeface="+mn-cs"/>
                        </a:rPr>
                        <a:t>LTE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(Bands 4 and 17)</a:t>
                      </a:r>
                      <a:endParaRPr lang="it-IT" sz="1000" b="0" i="0" u="none" strike="noStrike" dirty="0">
                        <a:solidFill>
                          <a:srgbClr val="FF0000"/>
                        </a:solidFill>
                        <a:effectLst/>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latin typeface="+mn-lt"/>
                        </a:rPr>
                        <a:t>None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Optional 4G LTE mobile broadband with satellite GPS9 </a:t>
                      </a:r>
                      <a:endParaRPr lang="en-US" sz="1000" dirty="0"/>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4G LTE, HSPA+, UMTS, EDGE, GPRS, GSM</a:t>
                      </a:r>
                      <a:endParaRPr lang="en-US" sz="1000" dirty="0">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LTE Cat 6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(300 Mbps),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AT&amp;T and Verizon</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126" rtl="0" eaLnBrk="1" fontAlgn="auto" latinLnBrk="0" hangingPunct="1">
                        <a:lnSpc>
                          <a:spcPct val="100000"/>
                        </a:lnSpc>
                        <a:spcBef>
                          <a:spcPts val="0"/>
                        </a:spcBef>
                        <a:spcAft>
                          <a:spcPts val="0"/>
                        </a:spcAft>
                        <a:buClrTx/>
                        <a:buSzTx/>
                        <a:buFontTx/>
                        <a:buNone/>
                        <a:tabLst/>
                        <a:defRPr/>
                      </a:pPr>
                      <a:r>
                        <a:rPr lang="en-US" sz="1000" kern="1200" baseline="0" dirty="0">
                          <a:solidFill>
                            <a:srgbClr val="000000"/>
                          </a:solidFill>
                          <a:latin typeface="+mn-lt"/>
                          <a:ea typeface="+mn-ea"/>
                          <a:cs typeface="+mn-cs"/>
                        </a:rPr>
                        <a:t>The ET56 offers global coverage </a:t>
                      </a:r>
                      <a:br>
                        <a:rPr lang="en-US" sz="1000" kern="1200" baseline="0" dirty="0">
                          <a:solidFill>
                            <a:srgbClr val="000000"/>
                          </a:solidFill>
                          <a:latin typeface="+mn-lt"/>
                          <a:ea typeface="+mn-ea"/>
                          <a:cs typeface="+mn-cs"/>
                        </a:rPr>
                      </a:br>
                      <a:r>
                        <a:rPr lang="en-US" sz="1000" kern="1200" baseline="0" dirty="0">
                          <a:solidFill>
                            <a:srgbClr val="000000"/>
                          </a:solidFill>
                          <a:latin typeface="+mn-lt"/>
                          <a:ea typeface="+mn-ea"/>
                          <a:cs typeface="+mn-cs"/>
                        </a:rPr>
                        <a:t>for cellular networks.</a:t>
                      </a:r>
                      <a:endParaRPr lang="en-US" sz="1000" dirty="0">
                        <a:solidFill>
                          <a:srgbClr val="000000"/>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4"/>
                  </a:ext>
                </a:extLst>
              </a:tr>
            </a:tbl>
          </a:graphicData>
        </a:graphic>
      </p:graphicFrame>
      <p:pic>
        <p:nvPicPr>
          <p:cNvPr id="8" name="Picture 7"/>
          <p:cNvPicPr>
            <a:picLocks noChangeAspect="1"/>
          </p:cNvPicPr>
          <p:nvPr/>
        </p:nvPicPr>
        <p:blipFill>
          <a:blip r:embed="rId3"/>
          <a:stretch>
            <a:fillRect/>
          </a:stretch>
        </p:blipFill>
        <p:spPr>
          <a:xfrm>
            <a:off x="3304352" y="2243602"/>
            <a:ext cx="493039" cy="546472"/>
          </a:xfrm>
          <a:prstGeom prst="rect">
            <a:avLst/>
          </a:prstGeom>
        </p:spPr>
      </p:pic>
      <p:pic>
        <p:nvPicPr>
          <p:cNvPr id="10" name="Picture 9" descr="1-scanpal-eda70-rugged-tablet-eda70-0-c121snguk-a77.jpg"/>
          <p:cNvPicPr>
            <a:picLocks noChangeAspect="1"/>
          </p:cNvPicPr>
          <p:nvPr/>
        </p:nvPicPr>
        <p:blipFill>
          <a:blip r:embed="rId4"/>
          <a:stretch>
            <a:fillRect/>
          </a:stretch>
        </p:blipFill>
        <p:spPr>
          <a:xfrm>
            <a:off x="4675517" y="2183365"/>
            <a:ext cx="425942" cy="638913"/>
          </a:xfrm>
          <a:prstGeom prst="rect">
            <a:avLst/>
          </a:prstGeom>
        </p:spPr>
      </p:pic>
      <p:pic>
        <p:nvPicPr>
          <p:cNvPr id="12" name="Picture 11" descr="1-Panasonic FZ-B2.jpg"/>
          <p:cNvPicPr>
            <a:picLocks noChangeAspect="1"/>
          </p:cNvPicPr>
          <p:nvPr/>
        </p:nvPicPr>
        <p:blipFill>
          <a:blip r:embed="rId5"/>
          <a:stretch>
            <a:fillRect/>
          </a:stretch>
        </p:blipFill>
        <p:spPr>
          <a:xfrm>
            <a:off x="5881443" y="2231904"/>
            <a:ext cx="767269" cy="582886"/>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86595" y="2183365"/>
            <a:ext cx="954251" cy="690277"/>
          </a:xfrm>
          <a:prstGeom prst="rect">
            <a:avLst/>
          </a:prstGeom>
        </p:spPr>
      </p:pic>
      <p:pic>
        <p:nvPicPr>
          <p:cNvPr id="13" name="Picture 12"/>
          <p:cNvPicPr>
            <a:picLocks noChangeAspect="1"/>
          </p:cNvPicPr>
          <p:nvPr/>
        </p:nvPicPr>
        <p:blipFill>
          <a:blip r:embed="rId7"/>
          <a:stretch>
            <a:fillRect/>
          </a:stretch>
        </p:blipFill>
        <p:spPr>
          <a:xfrm>
            <a:off x="7061194" y="2191488"/>
            <a:ext cx="980562" cy="675498"/>
          </a:xfrm>
          <a:prstGeom prst="rect">
            <a:avLst/>
          </a:prstGeom>
        </p:spPr>
      </p:pic>
      <p:pic>
        <p:nvPicPr>
          <p:cNvPr id="14" name="Picture 13"/>
          <p:cNvPicPr>
            <a:picLocks noChangeAspect="1"/>
          </p:cNvPicPr>
          <p:nvPr/>
        </p:nvPicPr>
        <p:blipFill>
          <a:blip r:embed="rId8"/>
          <a:stretch>
            <a:fillRect/>
          </a:stretch>
        </p:blipFill>
        <p:spPr>
          <a:xfrm>
            <a:off x="8525489" y="2234394"/>
            <a:ext cx="499675" cy="576548"/>
          </a:xfrm>
          <a:prstGeom prst="rect">
            <a:avLst/>
          </a:prstGeom>
        </p:spPr>
      </p:pic>
      <p:sp>
        <p:nvSpPr>
          <p:cNvPr id="15" name="Rectangle 14">
            <a:extLst>
              <a:ext uri="{FF2B5EF4-FFF2-40B4-BE49-F238E27FC236}">
                <a16:creationId xmlns:a16="http://schemas.microsoft.com/office/drawing/2014/main" xmlns="" id="{D074BF5D-6E2E-4E15-BB00-B0C5FD6FE7C7}"/>
              </a:ext>
            </a:extLst>
          </p:cNvPr>
          <p:cNvSpPr/>
          <p:nvPr/>
        </p:nvSpPr>
        <p:spPr>
          <a:xfrm>
            <a:off x="457081" y="6476640"/>
            <a:ext cx="3480318" cy="307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17295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95181" y="395195"/>
            <a:ext cx="11225908" cy="365760"/>
          </a:xfrm>
        </p:spPr>
        <p:txBody>
          <a:bodyPr/>
          <a:lstStyle/>
          <a:p>
            <a:r>
              <a:rPr lang="en-US" sz="3200" dirty="0">
                <a:latin typeface=""/>
                <a:cs typeface=""/>
              </a:rPr>
              <a:t>Android Competitive Comparison: 8-inch tablets</a:t>
            </a:r>
          </a:p>
        </p:txBody>
      </p:sp>
      <p:sp>
        <p:nvSpPr>
          <p:cNvPr id="3" name="Slide Number Placeholder 2"/>
          <p:cNvSpPr>
            <a:spLocks noGrp="1"/>
          </p:cNvSpPr>
          <p:nvPr>
            <p:ph type="sldNum" sz="quarter" idx="4"/>
          </p:nvPr>
        </p:nvSpPr>
        <p:spPr/>
        <p:txBody>
          <a:bodyPr/>
          <a:lstStyle/>
          <a:p>
            <a:fld id="{79044E51-BF79-AF42-BAC5-B771B1D9D8E0}" type="slidenum">
              <a:rPr lang="en-US" smtClean="0"/>
              <a:pPr/>
              <a:t>28</a:t>
            </a:fld>
            <a:endParaRPr lang="en-US" dirty="0"/>
          </a:p>
        </p:txBody>
      </p:sp>
      <p:sp>
        <p:nvSpPr>
          <p:cNvPr id="2" name="TextBox 1"/>
          <p:cNvSpPr txBox="1"/>
          <p:nvPr/>
        </p:nvSpPr>
        <p:spPr>
          <a:xfrm>
            <a:off x="434339" y="943193"/>
            <a:ext cx="10899501" cy="523220"/>
          </a:xfrm>
          <a:prstGeom prst="rect">
            <a:avLst/>
          </a:prstGeom>
          <a:noFill/>
        </p:spPr>
        <p:txBody>
          <a:bodyPr wrap="square" rtlCol="0">
            <a:spAutoFit/>
          </a:bodyPr>
          <a:lstStyle/>
          <a:p>
            <a:r>
              <a:rPr lang="en-US" sz="1400" i="1" dirty="0">
                <a:latin typeface=""/>
                <a:cs typeface=""/>
              </a:rPr>
              <a:t>In the following chart, where appropriate, yellow shading indicates the best specification available for a feature. </a:t>
            </a:r>
            <a:br>
              <a:rPr lang="en-US" sz="1400" i="1" dirty="0">
                <a:latin typeface=""/>
                <a:cs typeface=""/>
              </a:rPr>
            </a:br>
            <a:r>
              <a:rPr lang="en-US" sz="1400" i="1" dirty="0">
                <a:latin typeface=""/>
                <a:cs typeface=""/>
              </a:rPr>
              <a:t>Competitive information is based on publicly available information.</a:t>
            </a:r>
            <a:endParaRPr lang="en-US" sz="1400" i="1" baseline="30000" dirty="0">
              <a:latin typeface=""/>
              <a:cs typeface=""/>
            </a:endParaRPr>
          </a:p>
        </p:txBody>
      </p:sp>
      <p:graphicFrame>
        <p:nvGraphicFramePr>
          <p:cNvPr id="7" name="Table 6"/>
          <p:cNvGraphicFramePr>
            <a:graphicFrameLocks noGrp="1"/>
          </p:cNvGraphicFramePr>
          <p:nvPr>
            <p:extLst>
              <p:ext uri="{D42A27DB-BD31-4B8C-83A1-F6EECF244321}">
                <p14:modId xmlns:p14="http://schemas.microsoft.com/office/powerpoint/2010/main" val="2108352364"/>
              </p:ext>
            </p:extLst>
          </p:nvPr>
        </p:nvGraphicFramePr>
        <p:xfrm>
          <a:off x="557483" y="1459447"/>
          <a:ext cx="11532761" cy="4733940"/>
        </p:xfrm>
        <a:graphic>
          <a:graphicData uri="http://schemas.openxmlformats.org/drawingml/2006/table">
            <a:tbl>
              <a:tblPr firstRow="1" bandRow="1">
                <a:tableStyleId>{073A0DAA-6AF3-43AB-8588-CEC1D06C72B9}</a:tableStyleId>
              </a:tblPr>
              <a:tblGrid>
                <a:gridCol w="962559">
                  <a:extLst>
                    <a:ext uri="{9D8B030D-6E8A-4147-A177-3AD203B41FA5}">
                      <a16:colId xmlns:a16="http://schemas.microsoft.com/office/drawing/2014/main" xmlns="" val="20000"/>
                    </a:ext>
                  </a:extLst>
                </a:gridCol>
                <a:gridCol w="1413163">
                  <a:extLst>
                    <a:ext uri="{9D8B030D-6E8A-4147-A177-3AD203B41FA5}">
                      <a16:colId xmlns:a16="http://schemas.microsoft.com/office/drawing/2014/main" xmlns="" val="20001"/>
                    </a:ext>
                  </a:extLst>
                </a:gridCol>
                <a:gridCol w="1294411">
                  <a:extLst>
                    <a:ext uri="{9D8B030D-6E8A-4147-A177-3AD203B41FA5}">
                      <a16:colId xmlns:a16="http://schemas.microsoft.com/office/drawing/2014/main" xmlns="" val="20002"/>
                    </a:ext>
                  </a:extLst>
                </a:gridCol>
                <a:gridCol w="1282535">
                  <a:extLst>
                    <a:ext uri="{9D8B030D-6E8A-4147-A177-3AD203B41FA5}">
                      <a16:colId xmlns:a16="http://schemas.microsoft.com/office/drawing/2014/main" xmlns="" val="20003"/>
                    </a:ext>
                  </a:extLst>
                </a:gridCol>
                <a:gridCol w="1448789">
                  <a:extLst>
                    <a:ext uri="{9D8B030D-6E8A-4147-A177-3AD203B41FA5}">
                      <a16:colId xmlns:a16="http://schemas.microsoft.com/office/drawing/2014/main" xmlns="" val="20004"/>
                    </a:ext>
                  </a:extLst>
                </a:gridCol>
                <a:gridCol w="1187533">
                  <a:extLst>
                    <a:ext uri="{9D8B030D-6E8A-4147-A177-3AD203B41FA5}">
                      <a16:colId xmlns:a16="http://schemas.microsoft.com/office/drawing/2014/main" xmlns="" val="20005"/>
                    </a:ext>
                  </a:extLst>
                </a:gridCol>
                <a:gridCol w="1270659">
                  <a:extLst>
                    <a:ext uri="{9D8B030D-6E8A-4147-A177-3AD203B41FA5}">
                      <a16:colId xmlns:a16="http://schemas.microsoft.com/office/drawing/2014/main" xmlns="" val="20006"/>
                    </a:ext>
                  </a:extLst>
                </a:gridCol>
                <a:gridCol w="2673112">
                  <a:extLst>
                    <a:ext uri="{9D8B030D-6E8A-4147-A177-3AD203B41FA5}">
                      <a16:colId xmlns:a16="http://schemas.microsoft.com/office/drawing/2014/main" xmlns="" val="20007"/>
                    </a:ext>
                  </a:extLst>
                </a:gridCol>
              </a:tblGrid>
              <a:tr h="0">
                <a:tc>
                  <a:txBody>
                    <a:bodyPr/>
                    <a:lstStyle/>
                    <a:p>
                      <a:pPr algn="l"/>
                      <a:r>
                        <a:rPr lang="en-US" sz="1100" cap="none" dirty="0"/>
                        <a:t>Feature</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100" cap="none" dirty="0"/>
                        <a:t>Zebra </a:t>
                      </a:r>
                      <a:br>
                        <a:rPr lang="en-US" sz="1100" cap="none" dirty="0"/>
                      </a:br>
                      <a:r>
                        <a:rPr lang="en-US" sz="1100" cap="none" dirty="0"/>
                        <a:t>ET51/ET56</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Apple iPad</a:t>
                      </a:r>
                      <a:endParaRPr lang="en-US" sz="1100" cap="none" dirty="0">
                        <a:solidFill>
                          <a:schemeClr val="bg1"/>
                        </a:solidFill>
                      </a:endParaRPr>
                    </a:p>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Mini 7.9 in.</a:t>
                      </a:r>
                      <a:endParaRPr lang="en-US" sz="1100" cap="none" dirty="0"/>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Honeywell EDA70</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Panasonic </a:t>
                      </a:r>
                      <a:br>
                        <a:rPr lang="en-US" sz="1100" cap="none" dirty="0">
                          <a:solidFill>
                            <a:schemeClr val="bg1"/>
                          </a:solidFill>
                        </a:rPr>
                      </a:br>
                      <a:r>
                        <a:rPr lang="en-US" sz="1100" cap="none" dirty="0">
                          <a:solidFill>
                            <a:schemeClr val="bg1"/>
                          </a:solidFill>
                        </a:rPr>
                        <a:t>FZ-B2</a:t>
                      </a: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Panasonic </a:t>
                      </a:r>
                      <a:br>
                        <a:rPr lang="en-US" sz="1100" cap="none" dirty="0">
                          <a:solidFill>
                            <a:schemeClr val="bg1"/>
                          </a:solidFill>
                        </a:rPr>
                      </a:br>
                      <a:r>
                        <a:rPr lang="en-US" sz="1100" cap="none" dirty="0">
                          <a:solidFill>
                            <a:schemeClr val="bg1"/>
                          </a:solidFill>
                        </a:rPr>
                        <a:t>FZ-L1</a:t>
                      </a: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Samsung Galaxy</a:t>
                      </a:r>
                    </a:p>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Tab Active</a:t>
                      </a:r>
                      <a:r>
                        <a:rPr lang="en-US" sz="1100" cap="none" baseline="0" dirty="0">
                          <a:solidFill>
                            <a:schemeClr val="bg1"/>
                          </a:solidFill>
                        </a:rPr>
                        <a:t>2</a:t>
                      </a:r>
                      <a:endParaRPr lang="en-US" sz="1100" cap="none" dirty="0">
                        <a:solidFill>
                          <a:schemeClr val="bg1"/>
                        </a:solidFill>
                      </a:endParaRP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rowSpan="2">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400" cap="none" dirty="0">
                          <a:solidFill>
                            <a:srgbClr val="FFFFFF"/>
                          </a:solidFill>
                        </a:rPr>
                        <a:t>Why</a:t>
                      </a:r>
                      <a:r>
                        <a:rPr lang="en-US" sz="1400" cap="none" baseline="0" dirty="0">
                          <a:solidFill>
                            <a:srgbClr val="FFFFFF"/>
                          </a:solidFill>
                        </a:rPr>
                        <a:t> it matters</a:t>
                      </a:r>
                      <a:endParaRPr lang="en-US" sz="1400" cap="none" dirty="0">
                        <a:solidFill>
                          <a:srgbClr val="FFFFFF"/>
                        </a:solidFill>
                      </a:endParaRPr>
                    </a:p>
                  </a:txBody>
                  <a:tcPr marT="91440" marB="91440" anchor="ctr">
                    <a:lnL w="28575"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10000"/>
                  </a:ext>
                </a:extLst>
              </a:tr>
              <a:tr h="759458">
                <a:tc>
                  <a:txBody>
                    <a:bodyPr/>
                    <a:lstStyle/>
                    <a:p>
                      <a:pPr algn="l"/>
                      <a:endParaRPr lang="en-US" sz="1200" cap="none" dirty="0">
                        <a:solidFill>
                          <a:schemeClr val="bg1"/>
                        </a:solidFill>
                      </a:endParaRPr>
                    </a:p>
                  </a:txBody>
                  <a:tcPr marL="182880" marT="91440" marB="91440" anchor="ctr">
                    <a:lnL w="28575" cap="flat" cmpd="sng" algn="ctr">
                      <a:solidFill>
                        <a:srgbClr val="FFFFFF"/>
                      </a:solid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a:tc>
                <a:extLst>
                  <a:ext uri="{0D108BD9-81ED-4DB2-BD59-A6C34878D82A}">
                    <a16:rowId xmlns:a16="http://schemas.microsoft.com/office/drawing/2014/main" xmlns="" val="10001"/>
                  </a:ext>
                </a:extLst>
              </a:tr>
              <a:tr h="338480">
                <a:tc gridSpan="8">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Wireless Communications - continued</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2"/>
                  </a:ext>
                </a:extLst>
              </a:tr>
              <a:tr h="1383682">
                <a:tc>
                  <a:txBody>
                    <a:bodyPr/>
                    <a:lstStyle/>
                    <a:p>
                      <a:pPr algn="l"/>
                      <a:r>
                        <a:rPr lang="en-US" sz="1100" b="1" dirty="0">
                          <a:solidFill>
                            <a:schemeClr val="tx1"/>
                          </a:solidFill>
                        </a:rPr>
                        <a:t>Bluetooth</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Bluetooth v5.0 / 2.1+EDR Class 2 (Bluetooth LE)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rtl="0" fontAlgn="ctr"/>
                      <a:r>
                        <a:rPr lang="en-US" sz="1000" kern="1200" baseline="0" dirty="0">
                          <a:solidFill>
                            <a:schemeClr val="dk1"/>
                          </a:solidFill>
                          <a:latin typeface="+mn-lt"/>
                          <a:ea typeface="+mn-ea"/>
                          <a:cs typeface="+mn-cs"/>
                        </a:rPr>
                        <a:t>Bluetooth 5.0 </a:t>
                      </a:r>
                      <a:br>
                        <a:rPr lang="en-US" sz="1000" kern="1200" baseline="0" dirty="0">
                          <a:solidFill>
                            <a:schemeClr val="dk1"/>
                          </a:solidFill>
                          <a:latin typeface="+mn-lt"/>
                          <a:ea typeface="+mn-ea"/>
                          <a:cs typeface="+mn-cs"/>
                        </a:rPr>
                      </a:br>
                      <a:endParaRPr lang="it-IT" sz="1000" b="0" i="0" u="none" strike="noStrike" dirty="0">
                        <a:solidFill>
                          <a:srgbClr val="FF0000"/>
                        </a:solidFill>
                        <a:effectLst/>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1000" kern="1200" baseline="0" dirty="0">
                          <a:solidFill>
                            <a:schemeClr val="dk1"/>
                          </a:solidFill>
                          <a:latin typeface="+mn-lt"/>
                          <a:ea typeface="+mn-ea"/>
                          <a:cs typeface="+mn-cs"/>
                        </a:rPr>
                        <a:t>Bluetooth Class 2 v4.0</a:t>
                      </a:r>
                      <a:endParaRPr lang="en-US" sz="1000" b="0" i="0" kern="1200" dirty="0">
                        <a:solidFill>
                          <a:srgbClr val="FF0000"/>
                        </a:solidFill>
                        <a:effectLst/>
                        <a:latin typeface="+mn-lt"/>
                        <a:ea typeface="+mn-ea"/>
                        <a:cs typeface="+mn-cs"/>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Bluetooth Class 1, v4.2 with EDR</a:t>
                      </a:r>
                      <a:endParaRPr lang="en-US" sz="1000" dirty="0"/>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ctr">
                        <a:lnSpc>
                          <a:spcPct val="100000"/>
                        </a:lnSpc>
                      </a:pPr>
                      <a:r>
                        <a:rPr lang="en-US" sz="1000" kern="1200" baseline="0" dirty="0">
                          <a:solidFill>
                            <a:schemeClr val="dk1"/>
                          </a:solidFill>
                          <a:latin typeface="+mn-lt"/>
                          <a:ea typeface="+mn-ea"/>
                          <a:cs typeface="+mn-cs"/>
                        </a:rPr>
                        <a:t>Bluetooth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Class 1, v4.2 </a:t>
                      </a:r>
                    </a:p>
                    <a:p>
                      <a:pPr algn="ctr" rtl="0" fontAlgn="ctr">
                        <a:lnSpc>
                          <a:spcPct val="100000"/>
                        </a:lnSpc>
                      </a:pPr>
                      <a:r>
                        <a:rPr lang="en-US" sz="1000" kern="1200" baseline="0" dirty="0">
                          <a:solidFill>
                            <a:schemeClr val="dk1"/>
                          </a:solidFill>
                          <a:latin typeface="+mn-lt"/>
                          <a:ea typeface="+mn-ea"/>
                          <a:cs typeface="+mn-cs"/>
                        </a:rPr>
                        <a:t>Classic Mode LE</a:t>
                      </a:r>
                      <a:endParaRPr lang="it-IT" sz="1000" b="0" i="0" u="none" strike="noStrike" dirty="0">
                        <a:solidFill>
                          <a:srgbClr val="FF0000"/>
                        </a:solidFill>
                        <a:effectLst/>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Bluetooth v.4.2</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000" kern="1200" baseline="0" dirty="0">
                          <a:solidFill>
                            <a:srgbClr val="000000"/>
                          </a:solidFill>
                          <a:latin typeface="+mn-lt"/>
                          <a:ea typeface="+mn-ea"/>
                          <a:cs typeface="+mn-cs"/>
                        </a:rPr>
                        <a:t>Offers the most advanced release of Bluetooth, delivering twice the speed and four times the range with less power, compared to the prior generation of Bluetooth (v4.x). The result is better Bluetooth peripheral performance, from scanners and headsets to printers.</a:t>
                      </a:r>
                      <a:endParaRPr lang="en-US" sz="1000" b="0" i="0" u="none" strike="noStrike" kern="1200" baseline="0" dirty="0">
                        <a:solidFill>
                          <a:srgbClr val="000000"/>
                        </a:solidFill>
                        <a:latin typeface="+mn-lt"/>
                        <a:ea typeface="+mn-ea"/>
                        <a:cs typeface="+mn-cs"/>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3"/>
                  </a:ext>
                </a:extLst>
              </a:tr>
              <a:tr h="1505415">
                <a:tc>
                  <a:txBody>
                    <a:bodyPr/>
                    <a:lstStyle/>
                    <a:p>
                      <a:pPr algn="l"/>
                      <a:r>
                        <a:rPr lang="en-US" sz="1100" b="1" dirty="0">
                          <a:solidFill>
                            <a:schemeClr val="tx1"/>
                          </a:solidFill>
                        </a:rPr>
                        <a:t>GPS</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b="0" i="1" u="none" strike="noStrike" kern="1200" baseline="0" dirty="0">
                          <a:solidFill>
                            <a:schemeClr val="tx1"/>
                          </a:solidFill>
                          <a:latin typeface="+mn-lt"/>
                          <a:ea typeface="+mn-ea"/>
                          <a:cs typeface="+mn-cs"/>
                        </a:rPr>
                        <a:t>ET56 only: </a:t>
                      </a:r>
                      <a:r>
                        <a:rPr lang="en-US" sz="1000" kern="1200" baseline="0" dirty="0">
                          <a:solidFill>
                            <a:schemeClr val="dk1"/>
                          </a:solidFill>
                          <a:latin typeface="+mn-lt"/>
                          <a:ea typeface="+mn-ea"/>
                          <a:cs typeface="+mn-cs"/>
                        </a:rPr>
                        <a:t>GNSS supports GPS, Galileo and GLONASS with LTO technology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for Assisted-GPS</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 without sacrificing autonomous operation</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rtl="0" fontAlgn="ctr"/>
                      <a:r>
                        <a:rPr lang="en-US" sz="1000" kern="1200" baseline="0" dirty="0">
                          <a:solidFill>
                            <a:schemeClr val="dk1"/>
                          </a:solidFill>
                          <a:latin typeface="+mn-lt"/>
                          <a:ea typeface="+mn-ea"/>
                          <a:cs typeface="+mn-cs"/>
                        </a:rPr>
                        <a:t>A-GPS, GLONASS, Galileo and QZSS</a:t>
                      </a:r>
                      <a:endParaRPr lang="it-IT" sz="1000" b="0" i="0" u="none" strike="noStrike" dirty="0">
                        <a:solidFill>
                          <a:srgbClr val="FF0000"/>
                        </a:solidFill>
                        <a:effectLst/>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GNSS receiver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for Beidou, GPS,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and GLONASS</a:t>
                      </a:r>
                      <a:endParaRPr lang="en-US" sz="1000" b="0" i="0" kern="1200" dirty="0">
                        <a:solidFill>
                          <a:srgbClr val="FF0000"/>
                        </a:solidFill>
                        <a:effectLst/>
                        <a:latin typeface="+mn-lt"/>
                        <a:ea typeface="+mn-ea"/>
                        <a:cs typeface="+mn-cs"/>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Optional</a:t>
                      </a:r>
                      <a:endParaRPr lang="en-US" sz="1000" dirty="0"/>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ctr"/>
                      <a:r>
                        <a:rPr lang="en-US" sz="1000" kern="1200" baseline="0" dirty="0">
                          <a:solidFill>
                            <a:schemeClr val="dk1"/>
                          </a:solidFill>
                          <a:latin typeface="+mn-lt"/>
                          <a:ea typeface="+mn-ea"/>
                          <a:cs typeface="+mn-cs"/>
                        </a:rPr>
                        <a:t>GPS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GLONASS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CEP50</a:t>
                      </a:r>
                      <a:endParaRPr lang="it-IT" sz="1000" b="0" i="0" u="none" strike="noStrike" dirty="0">
                        <a:solidFill>
                          <a:srgbClr val="FF0000"/>
                        </a:solidFill>
                        <a:effectLst/>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GLONASS</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000" kern="1200" baseline="0" dirty="0">
                          <a:solidFill>
                            <a:srgbClr val="000000"/>
                          </a:solidFill>
                          <a:latin typeface="+mn-lt"/>
                          <a:ea typeface="+mn-ea"/>
                          <a:cs typeface="+mn-cs"/>
                        </a:rPr>
                        <a:t>The ET51/ET56 supports the most options for autonomous and assisted GPS, providing connectivity in more locations and challenging areas, improving locationing accuracy and application performance.</a:t>
                      </a:r>
                      <a:endParaRPr lang="en-US" sz="1000" b="0" i="0" u="none" strike="noStrike" kern="1200" baseline="0" dirty="0">
                        <a:solidFill>
                          <a:srgbClr val="000000"/>
                        </a:solidFill>
                        <a:latin typeface="+mn-lt"/>
                        <a:ea typeface="+mn-ea"/>
                        <a:cs typeface="+mn-cs"/>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4"/>
                  </a:ext>
                </a:extLst>
              </a:tr>
            </a:tbl>
          </a:graphicData>
        </a:graphic>
      </p:graphicFrame>
      <p:pic>
        <p:nvPicPr>
          <p:cNvPr id="8" name="Picture 7"/>
          <p:cNvPicPr>
            <a:picLocks noChangeAspect="1"/>
          </p:cNvPicPr>
          <p:nvPr/>
        </p:nvPicPr>
        <p:blipFill>
          <a:blip r:embed="rId3"/>
          <a:stretch>
            <a:fillRect/>
          </a:stretch>
        </p:blipFill>
        <p:spPr>
          <a:xfrm>
            <a:off x="3330937" y="2243602"/>
            <a:ext cx="493039" cy="546472"/>
          </a:xfrm>
          <a:prstGeom prst="rect">
            <a:avLst/>
          </a:prstGeom>
        </p:spPr>
      </p:pic>
      <p:pic>
        <p:nvPicPr>
          <p:cNvPr id="10" name="Picture 9" descr="1-scanpal-eda70-rugged-tablet-eda70-0-c121snguk-a77.jpg"/>
          <p:cNvPicPr>
            <a:picLocks noChangeAspect="1"/>
          </p:cNvPicPr>
          <p:nvPr/>
        </p:nvPicPr>
        <p:blipFill>
          <a:blip r:embed="rId4"/>
          <a:stretch>
            <a:fillRect/>
          </a:stretch>
        </p:blipFill>
        <p:spPr>
          <a:xfrm>
            <a:off x="4669417" y="2183365"/>
            <a:ext cx="425942" cy="638913"/>
          </a:xfrm>
          <a:prstGeom prst="rect">
            <a:avLst/>
          </a:prstGeom>
        </p:spPr>
      </p:pic>
      <p:pic>
        <p:nvPicPr>
          <p:cNvPr id="12" name="Picture 11" descr="1-Panasonic FZ-B2.jpg"/>
          <p:cNvPicPr>
            <a:picLocks noChangeAspect="1"/>
          </p:cNvPicPr>
          <p:nvPr/>
        </p:nvPicPr>
        <p:blipFill>
          <a:blip r:embed="rId5"/>
          <a:stretch>
            <a:fillRect/>
          </a:stretch>
        </p:blipFill>
        <p:spPr>
          <a:xfrm>
            <a:off x="5888602" y="2231904"/>
            <a:ext cx="767269" cy="582886"/>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11995" y="2183365"/>
            <a:ext cx="954251" cy="690277"/>
          </a:xfrm>
          <a:prstGeom prst="rect">
            <a:avLst/>
          </a:prstGeom>
        </p:spPr>
      </p:pic>
      <p:pic>
        <p:nvPicPr>
          <p:cNvPr id="13" name="Picture 12"/>
          <p:cNvPicPr>
            <a:picLocks noChangeAspect="1"/>
          </p:cNvPicPr>
          <p:nvPr/>
        </p:nvPicPr>
        <p:blipFill>
          <a:blip r:embed="rId7"/>
          <a:stretch>
            <a:fillRect/>
          </a:stretch>
        </p:blipFill>
        <p:spPr>
          <a:xfrm>
            <a:off x="7141008" y="2191488"/>
            <a:ext cx="980562" cy="675498"/>
          </a:xfrm>
          <a:prstGeom prst="rect">
            <a:avLst/>
          </a:prstGeom>
        </p:spPr>
      </p:pic>
      <p:pic>
        <p:nvPicPr>
          <p:cNvPr id="14" name="Picture 13"/>
          <p:cNvPicPr>
            <a:picLocks noChangeAspect="1"/>
          </p:cNvPicPr>
          <p:nvPr/>
        </p:nvPicPr>
        <p:blipFill>
          <a:blip r:embed="rId8"/>
          <a:stretch>
            <a:fillRect/>
          </a:stretch>
        </p:blipFill>
        <p:spPr>
          <a:xfrm>
            <a:off x="8525489" y="2234394"/>
            <a:ext cx="499675" cy="576548"/>
          </a:xfrm>
          <a:prstGeom prst="rect">
            <a:avLst/>
          </a:prstGeom>
        </p:spPr>
      </p:pic>
      <p:sp>
        <p:nvSpPr>
          <p:cNvPr id="15" name="Rectangle 14">
            <a:extLst>
              <a:ext uri="{FF2B5EF4-FFF2-40B4-BE49-F238E27FC236}">
                <a16:creationId xmlns:a16="http://schemas.microsoft.com/office/drawing/2014/main" xmlns="" id="{9C938323-A958-40E6-83E3-A45B1C3F96E7}"/>
              </a:ext>
            </a:extLst>
          </p:cNvPr>
          <p:cNvSpPr/>
          <p:nvPr/>
        </p:nvSpPr>
        <p:spPr>
          <a:xfrm>
            <a:off x="457081" y="6476640"/>
            <a:ext cx="3480318" cy="307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08055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95181" y="395195"/>
            <a:ext cx="11225908" cy="365760"/>
          </a:xfrm>
        </p:spPr>
        <p:txBody>
          <a:bodyPr/>
          <a:lstStyle/>
          <a:p>
            <a:r>
              <a:rPr lang="en-US" sz="3200" dirty="0">
                <a:latin typeface=""/>
                <a:cs typeface=""/>
              </a:rPr>
              <a:t>Android Competitive Comparison: 8-inch tablets</a:t>
            </a:r>
          </a:p>
        </p:txBody>
      </p:sp>
      <p:sp>
        <p:nvSpPr>
          <p:cNvPr id="3" name="Slide Number Placeholder 2"/>
          <p:cNvSpPr>
            <a:spLocks noGrp="1"/>
          </p:cNvSpPr>
          <p:nvPr>
            <p:ph type="sldNum" sz="quarter" idx="4"/>
          </p:nvPr>
        </p:nvSpPr>
        <p:spPr/>
        <p:txBody>
          <a:bodyPr/>
          <a:lstStyle/>
          <a:p>
            <a:fld id="{79044E51-BF79-AF42-BAC5-B771B1D9D8E0}" type="slidenum">
              <a:rPr lang="en-US" smtClean="0"/>
              <a:pPr/>
              <a:t>29</a:t>
            </a:fld>
            <a:endParaRPr lang="en-US" dirty="0"/>
          </a:p>
        </p:txBody>
      </p:sp>
      <p:sp>
        <p:nvSpPr>
          <p:cNvPr id="2" name="TextBox 1"/>
          <p:cNvSpPr txBox="1"/>
          <p:nvPr/>
        </p:nvSpPr>
        <p:spPr>
          <a:xfrm>
            <a:off x="434339" y="943193"/>
            <a:ext cx="10899501" cy="523220"/>
          </a:xfrm>
          <a:prstGeom prst="rect">
            <a:avLst/>
          </a:prstGeom>
          <a:noFill/>
        </p:spPr>
        <p:txBody>
          <a:bodyPr wrap="square" rtlCol="0">
            <a:spAutoFit/>
          </a:bodyPr>
          <a:lstStyle/>
          <a:p>
            <a:r>
              <a:rPr lang="en-US" sz="1400" i="1" dirty="0">
                <a:latin typeface=""/>
                <a:cs typeface=""/>
              </a:rPr>
              <a:t>In the following chart, where appropriate, yellow shading indicates the best specification available for a feature. </a:t>
            </a:r>
            <a:br>
              <a:rPr lang="en-US" sz="1400" i="1" dirty="0">
                <a:latin typeface=""/>
                <a:cs typeface=""/>
              </a:rPr>
            </a:br>
            <a:r>
              <a:rPr lang="en-US" sz="1400" i="1" dirty="0">
                <a:latin typeface=""/>
                <a:cs typeface=""/>
              </a:rPr>
              <a:t>Competitive information is based on publicly available information.</a:t>
            </a:r>
            <a:endParaRPr lang="en-US" sz="1400" i="1" baseline="30000" dirty="0">
              <a:latin typeface=""/>
              <a:cs typeface=""/>
            </a:endParaRPr>
          </a:p>
        </p:txBody>
      </p:sp>
      <p:graphicFrame>
        <p:nvGraphicFramePr>
          <p:cNvPr id="7" name="Table 6"/>
          <p:cNvGraphicFramePr>
            <a:graphicFrameLocks noGrp="1"/>
          </p:cNvGraphicFramePr>
          <p:nvPr>
            <p:extLst>
              <p:ext uri="{D42A27DB-BD31-4B8C-83A1-F6EECF244321}">
                <p14:modId xmlns:p14="http://schemas.microsoft.com/office/powerpoint/2010/main" val="987190112"/>
              </p:ext>
            </p:extLst>
          </p:nvPr>
        </p:nvGraphicFramePr>
        <p:xfrm>
          <a:off x="557483" y="1459447"/>
          <a:ext cx="11586661" cy="4852143"/>
        </p:xfrm>
        <a:graphic>
          <a:graphicData uri="http://schemas.openxmlformats.org/drawingml/2006/table">
            <a:tbl>
              <a:tblPr firstRow="1" bandRow="1">
                <a:tableStyleId>{073A0DAA-6AF3-43AB-8588-CEC1D06C72B9}</a:tableStyleId>
              </a:tblPr>
              <a:tblGrid>
                <a:gridCol w="962559">
                  <a:extLst>
                    <a:ext uri="{9D8B030D-6E8A-4147-A177-3AD203B41FA5}">
                      <a16:colId xmlns:a16="http://schemas.microsoft.com/office/drawing/2014/main" xmlns="" val="20000"/>
                    </a:ext>
                  </a:extLst>
                </a:gridCol>
                <a:gridCol w="1413163">
                  <a:extLst>
                    <a:ext uri="{9D8B030D-6E8A-4147-A177-3AD203B41FA5}">
                      <a16:colId xmlns:a16="http://schemas.microsoft.com/office/drawing/2014/main" xmlns="" val="20001"/>
                    </a:ext>
                  </a:extLst>
                </a:gridCol>
                <a:gridCol w="1294411">
                  <a:extLst>
                    <a:ext uri="{9D8B030D-6E8A-4147-A177-3AD203B41FA5}">
                      <a16:colId xmlns:a16="http://schemas.microsoft.com/office/drawing/2014/main" xmlns="" val="20002"/>
                    </a:ext>
                  </a:extLst>
                </a:gridCol>
                <a:gridCol w="1128155">
                  <a:extLst>
                    <a:ext uri="{9D8B030D-6E8A-4147-A177-3AD203B41FA5}">
                      <a16:colId xmlns:a16="http://schemas.microsoft.com/office/drawing/2014/main" xmlns="" val="20003"/>
                    </a:ext>
                  </a:extLst>
                </a:gridCol>
                <a:gridCol w="1657069">
                  <a:extLst>
                    <a:ext uri="{9D8B030D-6E8A-4147-A177-3AD203B41FA5}">
                      <a16:colId xmlns:a16="http://schemas.microsoft.com/office/drawing/2014/main" xmlns="" val="20004"/>
                    </a:ext>
                  </a:extLst>
                </a:gridCol>
                <a:gridCol w="1187533">
                  <a:extLst>
                    <a:ext uri="{9D8B030D-6E8A-4147-A177-3AD203B41FA5}">
                      <a16:colId xmlns:a16="http://schemas.microsoft.com/office/drawing/2014/main" xmlns="" val="20005"/>
                    </a:ext>
                  </a:extLst>
                </a:gridCol>
                <a:gridCol w="1270659">
                  <a:extLst>
                    <a:ext uri="{9D8B030D-6E8A-4147-A177-3AD203B41FA5}">
                      <a16:colId xmlns:a16="http://schemas.microsoft.com/office/drawing/2014/main" xmlns="" val="20006"/>
                    </a:ext>
                  </a:extLst>
                </a:gridCol>
                <a:gridCol w="2673112">
                  <a:extLst>
                    <a:ext uri="{9D8B030D-6E8A-4147-A177-3AD203B41FA5}">
                      <a16:colId xmlns:a16="http://schemas.microsoft.com/office/drawing/2014/main" xmlns="" val="20007"/>
                    </a:ext>
                  </a:extLst>
                </a:gridCol>
              </a:tblGrid>
              <a:tr h="0">
                <a:tc>
                  <a:txBody>
                    <a:bodyPr/>
                    <a:lstStyle/>
                    <a:p>
                      <a:pPr algn="l"/>
                      <a:r>
                        <a:rPr lang="en-US" sz="1100" cap="none" dirty="0"/>
                        <a:t>Feature</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100" cap="none" dirty="0"/>
                        <a:t>Zebra </a:t>
                      </a:r>
                      <a:br>
                        <a:rPr lang="en-US" sz="1100" cap="none" dirty="0"/>
                      </a:br>
                      <a:r>
                        <a:rPr lang="en-US" sz="1100" cap="none" dirty="0"/>
                        <a:t>ET51/ET56</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Apple iPad</a:t>
                      </a:r>
                      <a:endParaRPr lang="en-US" sz="1100" cap="none" dirty="0">
                        <a:solidFill>
                          <a:schemeClr val="bg1"/>
                        </a:solidFill>
                      </a:endParaRPr>
                    </a:p>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Mini 7.9 in.</a:t>
                      </a:r>
                      <a:endParaRPr lang="en-US" sz="1100" cap="none" dirty="0"/>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Honeywell EDA70</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Panasonic </a:t>
                      </a:r>
                      <a:br>
                        <a:rPr lang="en-US" sz="1100" cap="none" dirty="0">
                          <a:solidFill>
                            <a:schemeClr val="bg1"/>
                          </a:solidFill>
                        </a:rPr>
                      </a:br>
                      <a:r>
                        <a:rPr lang="en-US" sz="1100" cap="none" dirty="0">
                          <a:solidFill>
                            <a:schemeClr val="bg1"/>
                          </a:solidFill>
                        </a:rPr>
                        <a:t>FZ-B2</a:t>
                      </a: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Panasonic </a:t>
                      </a:r>
                      <a:br>
                        <a:rPr lang="en-US" sz="1100" cap="none" dirty="0">
                          <a:solidFill>
                            <a:schemeClr val="bg1"/>
                          </a:solidFill>
                        </a:rPr>
                      </a:br>
                      <a:r>
                        <a:rPr lang="en-US" sz="1100" cap="none" dirty="0">
                          <a:solidFill>
                            <a:schemeClr val="bg1"/>
                          </a:solidFill>
                        </a:rPr>
                        <a:t>FZ-L1</a:t>
                      </a: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Samsung Galaxy</a:t>
                      </a:r>
                    </a:p>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Tab Active</a:t>
                      </a:r>
                      <a:r>
                        <a:rPr lang="en-US" sz="1100" cap="none" baseline="0" dirty="0">
                          <a:solidFill>
                            <a:schemeClr val="bg1"/>
                          </a:solidFill>
                        </a:rPr>
                        <a:t>2</a:t>
                      </a:r>
                      <a:endParaRPr lang="en-US" sz="1100" cap="none" dirty="0">
                        <a:solidFill>
                          <a:schemeClr val="bg1"/>
                        </a:solidFill>
                      </a:endParaRP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rowSpan="2">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400" cap="none" dirty="0">
                          <a:solidFill>
                            <a:srgbClr val="FFFFFF"/>
                          </a:solidFill>
                        </a:rPr>
                        <a:t>Why</a:t>
                      </a:r>
                      <a:r>
                        <a:rPr lang="en-US" sz="1400" cap="none" baseline="0" dirty="0">
                          <a:solidFill>
                            <a:srgbClr val="FFFFFF"/>
                          </a:solidFill>
                        </a:rPr>
                        <a:t> it matters</a:t>
                      </a:r>
                      <a:endParaRPr lang="en-US" sz="1400" cap="none" dirty="0">
                        <a:solidFill>
                          <a:srgbClr val="FFFFFF"/>
                        </a:solidFill>
                      </a:endParaRPr>
                    </a:p>
                  </a:txBody>
                  <a:tcPr marT="91440" marB="91440" anchor="ctr">
                    <a:lnL w="28575"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10000"/>
                  </a:ext>
                </a:extLst>
              </a:tr>
              <a:tr h="759458">
                <a:tc>
                  <a:txBody>
                    <a:bodyPr/>
                    <a:lstStyle/>
                    <a:p>
                      <a:pPr algn="l"/>
                      <a:endParaRPr lang="en-US" sz="1200" cap="none" dirty="0">
                        <a:solidFill>
                          <a:schemeClr val="bg1"/>
                        </a:solidFill>
                      </a:endParaRPr>
                    </a:p>
                  </a:txBody>
                  <a:tcPr marL="182880" marT="91440" marB="91440" anchor="ctr">
                    <a:lnL w="28575" cap="flat" cmpd="sng" algn="ctr">
                      <a:solidFill>
                        <a:srgbClr val="FFFFFF"/>
                      </a:solid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a:tc>
                <a:extLst>
                  <a:ext uri="{0D108BD9-81ED-4DB2-BD59-A6C34878D82A}">
                    <a16:rowId xmlns:a16="http://schemas.microsoft.com/office/drawing/2014/main" xmlns="" val="10001"/>
                  </a:ext>
                </a:extLst>
              </a:tr>
              <a:tr h="338480">
                <a:tc gridSpan="8">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Power</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2"/>
                  </a:ext>
                </a:extLst>
              </a:tr>
              <a:tr h="1930092">
                <a:tc>
                  <a:txBody>
                    <a:bodyPr/>
                    <a:lstStyle/>
                    <a:p>
                      <a:pPr algn="l"/>
                      <a:r>
                        <a:rPr lang="en-US" sz="1100" b="1" dirty="0">
                          <a:solidFill>
                            <a:schemeClr val="tx1"/>
                          </a:solidFill>
                        </a:rPr>
                        <a:t>Battery</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400"/>
                        </a:spcAft>
                      </a:pPr>
                      <a:r>
                        <a:rPr lang="en-US" sz="1000" kern="1200" baseline="0" dirty="0">
                          <a:solidFill>
                            <a:schemeClr val="dk1"/>
                          </a:solidFill>
                          <a:latin typeface="+mn-lt"/>
                          <a:ea typeface="+mn-ea"/>
                          <a:cs typeface="+mn-cs"/>
                        </a:rPr>
                        <a:t>Rechargeable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Li-Polymer</a:t>
                      </a:r>
                    </a:p>
                    <a:p>
                      <a:pPr algn="ctr">
                        <a:spcAft>
                          <a:spcPts val="400"/>
                        </a:spcAft>
                      </a:pPr>
                      <a:r>
                        <a:rPr lang="en-US" sz="1000" kern="1200" baseline="0" dirty="0">
                          <a:solidFill>
                            <a:schemeClr val="dk1"/>
                          </a:solidFill>
                          <a:latin typeface="+mn-lt"/>
                          <a:ea typeface="+mn-ea"/>
                          <a:cs typeface="+mn-cs"/>
                        </a:rPr>
                        <a:t>6440 mAh,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3.8V,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(24.4 Whr)</a:t>
                      </a:r>
                    </a:p>
                    <a:p>
                      <a:pPr algn="ctr">
                        <a:spcAft>
                          <a:spcPts val="400"/>
                        </a:spcAft>
                      </a:pPr>
                      <a:r>
                        <a:rPr lang="en-US" sz="1000" kern="1200" baseline="0" dirty="0">
                          <a:solidFill>
                            <a:schemeClr val="dk1"/>
                          </a:solidFill>
                          <a:latin typeface="+mn-lt"/>
                          <a:ea typeface="+mn-ea"/>
                          <a:cs typeface="+mn-cs"/>
                        </a:rPr>
                        <a:t>3400 mAh, 7.2V (24.5 Wh) secondary battery (user replaceable)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spcAft>
                          <a:spcPts val="400"/>
                        </a:spcAft>
                      </a:pPr>
                      <a:r>
                        <a:rPr lang="en-US" sz="1000" kern="1200" baseline="0" dirty="0">
                          <a:solidFill>
                            <a:schemeClr val="dk1"/>
                          </a:solidFill>
                          <a:latin typeface="+mn-lt"/>
                          <a:ea typeface="+mn-ea"/>
                          <a:cs typeface="+mn-cs"/>
                        </a:rPr>
                        <a:t>19.1 Whr rechargeable Li-Polymer</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Li-Ion, 3.8 V, 4000 mAh with integrated</a:t>
                      </a:r>
                    </a:p>
                    <a:p>
                      <a:pPr algn="ctr"/>
                      <a:r>
                        <a:rPr lang="en-US" sz="1000" kern="1200" baseline="0" dirty="0">
                          <a:solidFill>
                            <a:schemeClr val="dk1"/>
                          </a:solidFill>
                          <a:latin typeface="+mn-lt"/>
                          <a:ea typeface="+mn-ea"/>
                          <a:cs typeface="+mn-cs"/>
                        </a:rPr>
                        <a:t>battery diagnostics</a:t>
                      </a:r>
                      <a:endParaRPr lang="en-US" sz="1000" baseline="0" dirty="0">
                        <a:latin typeface="+mn-lt"/>
                        <a:ea typeface="Arial" charset="0"/>
                        <a:cs typeface="Arial" charset="0"/>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Li-Ion battery</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 Standard: 7.2V, typical 3220 mAh, minimum 3050 mAh</a:t>
                      </a:r>
                    </a:p>
                    <a:p>
                      <a:pPr algn="ctr">
                        <a:spcAft>
                          <a:spcPts val="400"/>
                        </a:spcAft>
                      </a:pPr>
                      <a:r>
                        <a:rPr lang="en-US" sz="1000" kern="1200" baseline="0" dirty="0">
                          <a:solidFill>
                            <a:schemeClr val="dk1"/>
                          </a:solidFill>
                          <a:latin typeface="+mn-lt"/>
                          <a:ea typeface="+mn-ea"/>
                          <a:cs typeface="+mn-cs"/>
                        </a:rPr>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 Long life: 7.2V, typical 7100 mAh, minimum 6800 mAh</a:t>
                      </a:r>
                    </a:p>
                    <a:p>
                      <a:pPr algn="ctr">
                        <a:spcAft>
                          <a:spcPts val="400"/>
                        </a:spcAft>
                      </a:pPr>
                      <a:r>
                        <a:rPr lang="en-US" sz="1000" kern="1200" baseline="0" dirty="0">
                          <a:solidFill>
                            <a:schemeClr val="dk1"/>
                          </a:solidFill>
                          <a:latin typeface="+mn-lt"/>
                          <a:ea typeface="+mn-ea"/>
                          <a:cs typeface="+mn-cs"/>
                        </a:rPr>
                        <a:t>Optional bridge battery (60 seconds)</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Li-ion 3.8V,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3,200 mAh</a:t>
                      </a:r>
                    </a:p>
                    <a:p>
                      <a:pPr algn="ctr"/>
                      <a:r>
                        <a:rPr lang="en-US" sz="1000" kern="1200" baseline="0" dirty="0">
                          <a:solidFill>
                            <a:schemeClr val="dk1"/>
                          </a:solidFill>
                          <a:latin typeface="+mn-lt"/>
                          <a:ea typeface="+mn-ea"/>
                          <a:cs typeface="+mn-cs"/>
                        </a:rPr>
                        <a:t>12 hours</a:t>
                      </a:r>
                      <a:endParaRPr lang="en-US" sz="1000" baseline="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Li-Polymer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4,450 mAh</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000" kern="1200" baseline="0" dirty="0">
                          <a:solidFill>
                            <a:srgbClr val="000000"/>
                          </a:solidFill>
                          <a:latin typeface="+mn-lt"/>
                          <a:ea typeface="+mn-ea"/>
                          <a:cs typeface="+mn-cs"/>
                        </a:rPr>
                        <a:t>While the ET51/ET56 offers the 2nd largest capacity battery in this class, it is the only tablet in this class to offer a second hot-swappable user-replaceable second battery for continuous power.</a:t>
                      </a:r>
                      <a:endParaRPr lang="en-US" sz="1000" dirty="0">
                        <a:solidFill>
                          <a:srgbClr val="000000"/>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3"/>
                  </a:ext>
                </a:extLst>
              </a:tr>
              <a:tr h="1126273">
                <a:tc>
                  <a:txBody>
                    <a:bodyPr/>
                    <a:lstStyle/>
                    <a:p>
                      <a:pPr algn="l"/>
                      <a:r>
                        <a:rPr lang="en-US" sz="1100" b="1" dirty="0">
                          <a:solidFill>
                            <a:schemeClr val="tx1"/>
                          </a:solidFill>
                        </a:rPr>
                        <a:t>User-replaceable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400"/>
                        </a:spcAft>
                        <a:buClrTx/>
                        <a:buSzTx/>
                        <a:buFontTx/>
                        <a:buNone/>
                        <a:tabLst/>
                        <a:defRPr/>
                      </a:pPr>
                      <a:r>
                        <a:rPr lang="en-US" sz="1000" b="0" i="0" u="none" strike="noStrike" kern="1200" baseline="0" dirty="0">
                          <a:solidFill>
                            <a:schemeClr val="tx1"/>
                          </a:solidFill>
                          <a:latin typeface="+mn-lt"/>
                          <a:ea typeface="+mn-ea"/>
                          <a:cs typeface="+mn-cs"/>
                        </a:rPr>
                        <a:t>Yes (optional </a:t>
                      </a:r>
                      <a:br>
                        <a:rPr lang="en-US" sz="1000" b="0" i="0" u="none" strike="noStrike" kern="1200" baseline="0" dirty="0">
                          <a:solidFill>
                            <a:schemeClr val="tx1"/>
                          </a:solidFill>
                          <a:latin typeface="+mn-lt"/>
                          <a:ea typeface="+mn-ea"/>
                          <a:cs typeface="+mn-cs"/>
                        </a:rPr>
                      </a:br>
                      <a:r>
                        <a:rPr lang="en-US" sz="1000" b="0" i="0" u="none" strike="noStrike" kern="1200" baseline="0" dirty="0">
                          <a:solidFill>
                            <a:schemeClr val="tx1"/>
                          </a:solidFill>
                          <a:latin typeface="+mn-lt"/>
                          <a:ea typeface="+mn-ea"/>
                          <a:cs typeface="+mn-cs"/>
                        </a:rPr>
                        <a:t>hot-swappable secondary battery)</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b="0" i="0" u="none" strike="noStrike" kern="1200" baseline="0" dirty="0">
                          <a:solidFill>
                            <a:schemeClr val="tx1"/>
                          </a:solidFill>
                          <a:latin typeface="+mn-lt"/>
                          <a:ea typeface="+mn-ea"/>
                          <a:cs typeface="+mn-cs"/>
                        </a:rPr>
                        <a:t>Internal battery is field replaceable</a:t>
                      </a:r>
                      <a:endParaRPr lang="en-US" sz="1000" kern="1200" baseline="0" dirty="0">
                        <a:solidFill>
                          <a:schemeClr val="dk1"/>
                        </a:solidFill>
                        <a:latin typeface="+mn-lt"/>
                        <a:ea typeface="+mn-ea"/>
                        <a:cs typeface="+mn-cs"/>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rtl="0" fontAlgn="ctr"/>
                      <a:r>
                        <a:rPr lang="it-IT" sz="1000" b="0" i="0" u="none" strike="noStrike" dirty="0">
                          <a:solidFill>
                            <a:schemeClr val="tx1"/>
                          </a:solidFill>
                          <a:effectLst/>
                          <a:latin typeface="+mn-lt"/>
                        </a:rPr>
                        <a:t>No</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ctr"/>
                      <a:r>
                        <a:rPr lang="it-IT" sz="1000" b="0" i="0" u="none" strike="noStrike" dirty="0">
                          <a:solidFill>
                            <a:schemeClr val="tx1"/>
                          </a:solidFill>
                          <a:effectLst/>
                          <a:latin typeface="+mn-lt"/>
                        </a:rPr>
                        <a:t>No</a:t>
                      </a:r>
                      <a:endParaRPr lang="it-IT" sz="1000" b="0" i="0" u="none" strike="noStrike" dirty="0">
                        <a:solidFill>
                          <a:srgbClr val="FF0000"/>
                        </a:solidFill>
                        <a:effectLst/>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it-IT" sz="1000" b="0" i="0" u="none" strike="noStrike" dirty="0">
                          <a:solidFill>
                            <a:schemeClr val="tx1"/>
                          </a:solidFill>
                          <a:effectLst/>
                          <a:latin typeface="+mn-lt"/>
                        </a:rPr>
                        <a:t>No</a:t>
                      </a:r>
                      <a:endParaRPr lang="it-IT" sz="1000" b="0" i="0" u="none" strike="noStrike" dirty="0">
                        <a:solidFill>
                          <a:srgbClr val="000000"/>
                        </a:solidFill>
                        <a:effectLst/>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it-IT" sz="1000" b="0" i="0" u="none" strike="noStrike" dirty="0">
                          <a:solidFill>
                            <a:schemeClr val="tx1"/>
                          </a:solidFill>
                          <a:effectLst/>
                          <a:latin typeface="+mn-lt"/>
                        </a:rPr>
                        <a:t>Yes;</a:t>
                      </a:r>
                      <a:r>
                        <a:rPr lang="it-IT" sz="1000" b="0" i="0" u="none" strike="noStrike" baseline="0" dirty="0">
                          <a:solidFill>
                            <a:schemeClr val="tx1"/>
                          </a:solidFill>
                          <a:effectLst/>
                          <a:latin typeface="+mn-lt"/>
                        </a:rPr>
                        <a:t> </a:t>
                      </a:r>
                      <a:br>
                        <a:rPr lang="it-IT" sz="1000" b="0" i="0" u="none" strike="noStrike" baseline="0" dirty="0">
                          <a:solidFill>
                            <a:schemeClr val="tx1"/>
                          </a:solidFill>
                          <a:effectLst/>
                          <a:latin typeface="+mn-lt"/>
                        </a:rPr>
                      </a:br>
                      <a:r>
                        <a:rPr lang="it-IT" sz="1000" b="0" i="0" u="none" strike="noStrike" baseline="0" dirty="0">
                          <a:solidFill>
                            <a:schemeClr val="tx1"/>
                          </a:solidFill>
                          <a:effectLst/>
                          <a:latin typeface="+mn-lt"/>
                        </a:rPr>
                        <a:t>warm swap</a:t>
                      </a:r>
                      <a:endParaRPr lang="en-US" sz="1000" dirty="0">
                        <a:solidFill>
                          <a:srgbClr val="FF0000"/>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dirty="0"/>
                        <a:t>Yes</a:t>
                      </a:r>
                      <a:endParaRPr lang="en-US" sz="1000" kern="1200" baseline="0" dirty="0">
                        <a:solidFill>
                          <a:schemeClr val="dk1"/>
                        </a:solidFill>
                        <a:latin typeface="+mn-lt"/>
                        <a:ea typeface="+mn-ea"/>
                        <a:cs typeface="+mn-cs"/>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1000" kern="1200" baseline="0" dirty="0">
                          <a:solidFill>
                            <a:srgbClr val="000000"/>
                          </a:solidFill>
                          <a:latin typeface="+mn-lt"/>
                          <a:ea typeface="+mn-ea"/>
                          <a:cs typeface="+mn-cs"/>
                        </a:rPr>
                        <a:t>With the ET51/ET56 both the optional auxiliary battery and internal battery are replaceable right on site.</a:t>
                      </a:r>
                      <a:endParaRPr lang="en-US" sz="1000" dirty="0">
                        <a:solidFill>
                          <a:srgbClr val="000000"/>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4"/>
                  </a:ext>
                </a:extLst>
              </a:tr>
            </a:tbl>
          </a:graphicData>
        </a:graphic>
      </p:graphicFrame>
      <p:pic>
        <p:nvPicPr>
          <p:cNvPr id="8" name="Picture 7"/>
          <p:cNvPicPr>
            <a:picLocks noChangeAspect="1"/>
          </p:cNvPicPr>
          <p:nvPr/>
        </p:nvPicPr>
        <p:blipFill>
          <a:blip r:embed="rId3"/>
          <a:stretch>
            <a:fillRect/>
          </a:stretch>
        </p:blipFill>
        <p:spPr>
          <a:xfrm>
            <a:off x="3305537" y="2243602"/>
            <a:ext cx="493039" cy="546472"/>
          </a:xfrm>
          <a:prstGeom prst="rect">
            <a:avLst/>
          </a:prstGeom>
        </p:spPr>
      </p:pic>
      <p:pic>
        <p:nvPicPr>
          <p:cNvPr id="10" name="Picture 9" descr="1-scanpal-eda70-rugged-tablet-eda70-0-c121snguk-a77.jpg"/>
          <p:cNvPicPr>
            <a:picLocks noChangeAspect="1"/>
          </p:cNvPicPr>
          <p:nvPr/>
        </p:nvPicPr>
        <p:blipFill>
          <a:blip r:embed="rId4"/>
          <a:stretch>
            <a:fillRect/>
          </a:stretch>
        </p:blipFill>
        <p:spPr>
          <a:xfrm>
            <a:off x="4605917" y="2183365"/>
            <a:ext cx="425942" cy="638913"/>
          </a:xfrm>
          <a:prstGeom prst="rect">
            <a:avLst/>
          </a:prstGeom>
        </p:spPr>
      </p:pic>
      <p:pic>
        <p:nvPicPr>
          <p:cNvPr id="12" name="Picture 11" descr="1-Panasonic FZ-B2.jpg"/>
          <p:cNvPicPr>
            <a:picLocks noChangeAspect="1"/>
          </p:cNvPicPr>
          <p:nvPr/>
        </p:nvPicPr>
        <p:blipFill>
          <a:blip r:embed="rId5"/>
          <a:stretch>
            <a:fillRect/>
          </a:stretch>
        </p:blipFill>
        <p:spPr>
          <a:xfrm>
            <a:off x="5787002" y="2231904"/>
            <a:ext cx="767269" cy="582886"/>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9295" y="2183365"/>
            <a:ext cx="954251" cy="690277"/>
          </a:xfrm>
          <a:prstGeom prst="rect">
            <a:avLst/>
          </a:prstGeom>
        </p:spPr>
      </p:pic>
      <p:pic>
        <p:nvPicPr>
          <p:cNvPr id="13" name="Picture 12"/>
          <p:cNvPicPr>
            <a:picLocks noChangeAspect="1"/>
          </p:cNvPicPr>
          <p:nvPr/>
        </p:nvPicPr>
        <p:blipFill>
          <a:blip r:embed="rId7"/>
          <a:stretch>
            <a:fillRect/>
          </a:stretch>
        </p:blipFill>
        <p:spPr>
          <a:xfrm>
            <a:off x="7141008" y="2191488"/>
            <a:ext cx="980562" cy="675498"/>
          </a:xfrm>
          <a:prstGeom prst="rect">
            <a:avLst/>
          </a:prstGeom>
        </p:spPr>
      </p:pic>
      <p:pic>
        <p:nvPicPr>
          <p:cNvPr id="14" name="Picture 13"/>
          <p:cNvPicPr>
            <a:picLocks noChangeAspect="1"/>
          </p:cNvPicPr>
          <p:nvPr/>
        </p:nvPicPr>
        <p:blipFill>
          <a:blip r:embed="rId8"/>
          <a:stretch>
            <a:fillRect/>
          </a:stretch>
        </p:blipFill>
        <p:spPr>
          <a:xfrm>
            <a:off x="8537364" y="2234394"/>
            <a:ext cx="499675" cy="576548"/>
          </a:xfrm>
          <a:prstGeom prst="rect">
            <a:avLst/>
          </a:prstGeom>
        </p:spPr>
      </p:pic>
      <p:sp>
        <p:nvSpPr>
          <p:cNvPr id="15" name="Rectangle 14">
            <a:extLst>
              <a:ext uri="{FF2B5EF4-FFF2-40B4-BE49-F238E27FC236}">
                <a16:creationId xmlns:a16="http://schemas.microsoft.com/office/drawing/2014/main" xmlns="" id="{FEDA9BA1-18E9-4623-90EC-30163F1A6DF9}"/>
              </a:ext>
            </a:extLst>
          </p:cNvPr>
          <p:cNvSpPr/>
          <p:nvPr/>
        </p:nvSpPr>
        <p:spPr>
          <a:xfrm>
            <a:off x="457081" y="6476640"/>
            <a:ext cx="3480318" cy="307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4732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ET51-agendaslide.jpg"/>
          <p:cNvPicPr>
            <a:picLocks noChangeAspect="1"/>
          </p:cNvPicPr>
          <p:nvPr/>
        </p:nvPicPr>
        <p:blipFill>
          <a:blip r:embed="rId3"/>
          <a:stretch>
            <a:fillRect/>
          </a:stretch>
        </p:blipFill>
        <p:spPr>
          <a:xfrm>
            <a:off x="-40735" y="-14008"/>
            <a:ext cx="12270295" cy="6886016"/>
          </a:xfrm>
          <a:prstGeom prst="rect">
            <a:avLst/>
          </a:prstGeom>
        </p:spPr>
      </p:pic>
      <p:sp>
        <p:nvSpPr>
          <p:cNvPr id="14" name="Rectangle 13"/>
          <p:cNvSpPr/>
          <p:nvPr/>
        </p:nvSpPr>
        <p:spPr>
          <a:xfrm rot="5400000">
            <a:off x="4320749" y="-1019413"/>
            <a:ext cx="3573357" cy="12216251"/>
          </a:xfrm>
          <a:prstGeom prst="rect">
            <a:avLst/>
          </a:prstGeom>
          <a:gradFill flip="none" rotWithShape="1">
            <a:gsLst>
              <a:gs pos="0">
                <a:schemeClr val="tx1"/>
              </a:gs>
              <a:gs pos="100000">
                <a:schemeClr val="bg1">
                  <a:alpha val="0"/>
                </a:schemeClr>
              </a:gs>
            </a:gsLst>
            <a:lin ang="10800000" scaled="0"/>
            <a:tileRect/>
          </a:gra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solidFill>
                <a:schemeClr val="accent4"/>
              </a:solidFill>
              <a:sym typeface="Arial" pitchFamily="-83" charset="0"/>
            </a:endParaRPr>
          </a:p>
        </p:txBody>
      </p:sp>
      <p:sp>
        <p:nvSpPr>
          <p:cNvPr id="11" name="AutoShape 4">
            <a:extLst>
              <a:ext uri="{FF2B5EF4-FFF2-40B4-BE49-F238E27FC236}">
                <a16:creationId xmlns:a16="http://schemas.microsoft.com/office/drawing/2014/main" xmlns="" id="{941616A7-DF3C-4E5E-AFE3-77BE4E404B8A}"/>
              </a:ext>
            </a:extLst>
          </p:cNvPr>
          <p:cNvSpPr>
            <a:spLocks noChangeArrowheads="1"/>
          </p:cNvSpPr>
          <p:nvPr/>
        </p:nvSpPr>
        <p:spPr bwMode="auto">
          <a:xfrm>
            <a:off x="-28380" y="3302033"/>
            <a:ext cx="6274227" cy="3595610"/>
          </a:xfrm>
          <a:prstGeom prst="rtTriangle">
            <a:avLst/>
          </a:prstGeom>
          <a:gradFill flip="none" rotWithShape="1">
            <a:gsLst>
              <a:gs pos="0">
                <a:schemeClr val="bg1">
                  <a:alpha val="38000"/>
                </a:schemeClr>
              </a:gs>
              <a:gs pos="84000">
                <a:srgbClr val="000000">
                  <a:alpha val="0"/>
                </a:srgbClr>
              </a:gs>
            </a:gsLst>
            <a:lin ang="0" scaled="1"/>
            <a:tileRect/>
          </a:gradFill>
          <a:ln>
            <a:noFill/>
          </a:ln>
          <a:effectLst/>
        </p:spPr>
        <p:txBody>
          <a:bodyPr vert="horz" wrap="square" lIns="36546" tIns="36546" rIns="36546" bIns="36546" numCol="1" anchor="t" anchorCtr="0" compatLnSpc="1">
            <a:prstTxWarp prst="textNoShape">
              <a:avLst/>
            </a:prstTxWarp>
          </a:bodyPr>
          <a:lstStyle/>
          <a:p>
            <a:pPr defTabSz="913852">
              <a:defRPr/>
            </a:pPr>
            <a:endParaRPr lang="en-US" sz="1798" kern="0" dirty="0">
              <a:solidFill>
                <a:srgbClr val="000000"/>
              </a:solidFill>
            </a:endParaRPr>
          </a:p>
        </p:txBody>
      </p:sp>
      <p:sp>
        <p:nvSpPr>
          <p:cNvPr id="12" name="AutoShape 4">
            <a:extLst>
              <a:ext uri="{FF2B5EF4-FFF2-40B4-BE49-F238E27FC236}">
                <a16:creationId xmlns:a16="http://schemas.microsoft.com/office/drawing/2014/main" xmlns="" id="{941616A7-DF3C-4E5E-AFE3-77BE4E404B8A}"/>
              </a:ext>
            </a:extLst>
          </p:cNvPr>
          <p:cNvSpPr>
            <a:spLocks noChangeAspect="1" noChangeArrowheads="1"/>
          </p:cNvSpPr>
          <p:nvPr/>
        </p:nvSpPr>
        <p:spPr bwMode="auto">
          <a:xfrm>
            <a:off x="-37561" y="4090968"/>
            <a:ext cx="4797472" cy="2778275"/>
          </a:xfrm>
          <a:prstGeom prst="rtTriangle">
            <a:avLst/>
          </a:prstGeom>
          <a:gradFill flip="none" rotWithShape="1">
            <a:gsLst>
              <a:gs pos="100000">
                <a:srgbClr val="00FFFF"/>
              </a:gs>
              <a:gs pos="0">
                <a:schemeClr val="accent1"/>
              </a:gs>
            </a:gsLst>
            <a:lin ang="0" scaled="1"/>
            <a:tileRect/>
          </a:gradFill>
          <a:ln>
            <a:noFill/>
          </a:ln>
          <a:effectLst/>
        </p:spPr>
        <p:txBody>
          <a:bodyPr vert="horz" wrap="square" lIns="36546" tIns="36546" rIns="36546" bIns="36546" numCol="1" anchor="t" anchorCtr="0" compatLnSpc="1">
            <a:prstTxWarp prst="textNoShape">
              <a:avLst/>
            </a:prstTxWarp>
          </a:bodyPr>
          <a:lstStyle/>
          <a:p>
            <a:pPr defTabSz="913852">
              <a:defRPr/>
            </a:pPr>
            <a:endParaRPr lang="en-US" sz="1798" kern="0" dirty="0">
              <a:solidFill>
                <a:srgbClr val="000000"/>
              </a:solidFill>
            </a:endParaRPr>
          </a:p>
        </p:txBody>
      </p:sp>
      <p:sp>
        <p:nvSpPr>
          <p:cNvPr id="23" name="AutoShape 4">
            <a:extLst>
              <a:ext uri="{FF2B5EF4-FFF2-40B4-BE49-F238E27FC236}">
                <a16:creationId xmlns:a16="http://schemas.microsoft.com/office/drawing/2014/main" xmlns="" id="{941616A7-DF3C-4E5E-AFE3-77BE4E404B8A}"/>
              </a:ext>
            </a:extLst>
          </p:cNvPr>
          <p:cNvSpPr>
            <a:spLocks noChangeAspect="1" noChangeArrowheads="1"/>
          </p:cNvSpPr>
          <p:nvPr/>
        </p:nvSpPr>
        <p:spPr bwMode="auto">
          <a:xfrm rot="10800000">
            <a:off x="9395551" y="-24664"/>
            <a:ext cx="2840602" cy="1645028"/>
          </a:xfrm>
          <a:prstGeom prst="rtTriangle">
            <a:avLst/>
          </a:prstGeom>
          <a:solidFill>
            <a:schemeClr val="bg1"/>
          </a:solidFill>
          <a:ln>
            <a:noFill/>
          </a:ln>
          <a:effectLst/>
        </p:spPr>
        <p:txBody>
          <a:bodyPr vert="horz" wrap="square" lIns="36546" tIns="36546" rIns="36546" bIns="36546" numCol="1" anchor="t" anchorCtr="0" compatLnSpc="1">
            <a:prstTxWarp prst="textNoShape">
              <a:avLst/>
            </a:prstTxWarp>
          </a:bodyPr>
          <a:lstStyle/>
          <a:p>
            <a:pPr defTabSz="913852">
              <a:defRPr/>
            </a:pPr>
            <a:endParaRPr lang="en-US" sz="1798" kern="0" dirty="0">
              <a:solidFill>
                <a:srgbClr val="000000"/>
              </a:solidFill>
            </a:endParaRPr>
          </a:p>
        </p:txBody>
      </p:sp>
      <p:sp>
        <p:nvSpPr>
          <p:cNvPr id="25" name="Slide Number Placeholder 4"/>
          <p:cNvSpPr txBox="1">
            <a:spLocks/>
          </p:cNvSpPr>
          <p:nvPr/>
        </p:nvSpPr>
        <p:spPr bwMode="auto">
          <a:xfrm>
            <a:off x="11836801" y="6484138"/>
            <a:ext cx="352149" cy="364840"/>
          </a:xfrm>
          <a:prstGeom prst="rect">
            <a:avLst/>
          </a:prstGeom>
          <a:noFill/>
          <a:ln w="9525">
            <a:noFill/>
            <a:miter lim="800000"/>
            <a:headEnd/>
            <a:tailEn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368" tIns="45684" rIns="91368" bIns="45684"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35F1284F-6711-D24C-AC12-BABAB00C24CE}" type="slidenum">
              <a:rPr lang="en-US" altLang="en-US" sz="800">
                <a:solidFill>
                  <a:srgbClr val="FFFFFF"/>
                </a:solidFill>
                <a:ea typeface="Avenir Roman" charset="0"/>
                <a:cs typeface="Avenir Roman" charset="0"/>
              </a:rPr>
              <a:pPr algn="ctr" eaLnBrk="1" hangingPunct="1"/>
              <a:t>3</a:t>
            </a:fld>
            <a:endParaRPr lang="en-US" altLang="en-US" sz="800" dirty="0">
              <a:solidFill>
                <a:srgbClr val="FFFFFF"/>
              </a:solidFill>
              <a:ea typeface="Avenir Roman" charset="0"/>
              <a:cs typeface="Avenir Roman" charset="0"/>
            </a:endParaRPr>
          </a:p>
        </p:txBody>
      </p:sp>
      <p:sp>
        <p:nvSpPr>
          <p:cNvPr id="13" name="Content Placeholder 2"/>
          <p:cNvSpPr txBox="1">
            <a:spLocks/>
          </p:cNvSpPr>
          <p:nvPr/>
        </p:nvSpPr>
        <p:spPr>
          <a:xfrm>
            <a:off x="3962400" y="5079571"/>
            <a:ext cx="7433357" cy="1008908"/>
          </a:xfrm>
          <a:prstGeom prst="rect">
            <a:avLst/>
          </a:prstGeom>
          <a:noFill/>
          <a:ln>
            <a:noFill/>
          </a:ln>
        </p:spPr>
        <p:txBody>
          <a:bodyPr vert="horz" lIns="182832" tIns="182832" rIns="182832" bIns="228540" rtlCol="0" anchor="ctr">
            <a:noAutofit/>
          </a:bodyPr>
          <a:lstStyle/>
          <a:p>
            <a:pPr algn="r" defTabSz="913852" fontAlgn="auto">
              <a:lnSpc>
                <a:spcPts val="3820"/>
              </a:lnSpc>
              <a:spcBef>
                <a:spcPts val="1000"/>
              </a:spcBef>
              <a:spcAft>
                <a:spcPts val="0"/>
              </a:spcAft>
              <a:buClr>
                <a:schemeClr val="accent1"/>
              </a:buClr>
              <a:defRPr/>
            </a:pPr>
            <a:r>
              <a:rPr lang="en-US" sz="3600" dirty="0">
                <a:solidFill>
                  <a:schemeClr val="bg1"/>
                </a:solidFill>
              </a:rPr>
              <a:t>Customer Engagement Questions:</a:t>
            </a:r>
          </a:p>
          <a:p>
            <a:pPr algn="r" defTabSz="913852" fontAlgn="auto">
              <a:lnSpc>
                <a:spcPts val="3820"/>
              </a:lnSpc>
              <a:spcBef>
                <a:spcPts val="1000"/>
              </a:spcBef>
              <a:spcAft>
                <a:spcPts val="0"/>
              </a:spcAft>
              <a:buClr>
                <a:schemeClr val="accent1"/>
              </a:buClr>
              <a:defRPr/>
            </a:pPr>
            <a:r>
              <a:rPr lang="en-US" sz="3600" dirty="0">
                <a:solidFill>
                  <a:schemeClr val="bg1"/>
                </a:solidFill>
              </a:rPr>
              <a:t>Android and Windows Models</a:t>
            </a:r>
          </a:p>
        </p:txBody>
      </p:sp>
    </p:spTree>
    <p:extLst>
      <p:ext uri="{BB962C8B-B14F-4D97-AF65-F5344CB8AC3E}">
        <p14:creationId xmlns:p14="http://schemas.microsoft.com/office/powerpoint/2010/main" val="1124854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95181" y="395195"/>
            <a:ext cx="11225908" cy="365760"/>
          </a:xfrm>
        </p:spPr>
        <p:txBody>
          <a:bodyPr/>
          <a:lstStyle/>
          <a:p>
            <a:r>
              <a:rPr lang="en-US" sz="3200" dirty="0">
                <a:latin typeface=""/>
                <a:cs typeface=""/>
              </a:rPr>
              <a:t>Android Competitive Comparison: 8-inch tablets</a:t>
            </a:r>
          </a:p>
        </p:txBody>
      </p:sp>
      <p:sp>
        <p:nvSpPr>
          <p:cNvPr id="3" name="Slide Number Placeholder 2"/>
          <p:cNvSpPr>
            <a:spLocks noGrp="1"/>
          </p:cNvSpPr>
          <p:nvPr>
            <p:ph type="sldNum" sz="quarter" idx="4"/>
          </p:nvPr>
        </p:nvSpPr>
        <p:spPr/>
        <p:txBody>
          <a:bodyPr/>
          <a:lstStyle/>
          <a:p>
            <a:fld id="{79044E51-BF79-AF42-BAC5-B771B1D9D8E0}" type="slidenum">
              <a:rPr lang="en-US" smtClean="0"/>
              <a:pPr/>
              <a:t>30</a:t>
            </a:fld>
            <a:endParaRPr lang="en-US" dirty="0"/>
          </a:p>
        </p:txBody>
      </p:sp>
      <p:sp>
        <p:nvSpPr>
          <p:cNvPr id="2" name="TextBox 1"/>
          <p:cNvSpPr txBox="1"/>
          <p:nvPr/>
        </p:nvSpPr>
        <p:spPr>
          <a:xfrm>
            <a:off x="434339" y="943193"/>
            <a:ext cx="10899501" cy="523220"/>
          </a:xfrm>
          <a:prstGeom prst="rect">
            <a:avLst/>
          </a:prstGeom>
          <a:noFill/>
        </p:spPr>
        <p:txBody>
          <a:bodyPr wrap="square" rtlCol="0">
            <a:spAutoFit/>
          </a:bodyPr>
          <a:lstStyle/>
          <a:p>
            <a:r>
              <a:rPr lang="en-US" sz="1400" i="1" dirty="0">
                <a:latin typeface=""/>
                <a:cs typeface=""/>
              </a:rPr>
              <a:t>In the following chart, where appropriate, yellow shading indicates the best specification available for a feature. </a:t>
            </a:r>
            <a:br>
              <a:rPr lang="en-US" sz="1400" i="1" dirty="0">
                <a:latin typeface=""/>
                <a:cs typeface=""/>
              </a:rPr>
            </a:br>
            <a:r>
              <a:rPr lang="en-US" sz="1400" i="1" dirty="0">
                <a:latin typeface=""/>
                <a:cs typeface=""/>
              </a:rPr>
              <a:t>Competitive information is based on publicly available information.</a:t>
            </a:r>
            <a:endParaRPr lang="en-US" sz="1400" i="1" baseline="30000" dirty="0">
              <a:latin typeface=""/>
              <a:cs typeface=""/>
            </a:endParaRPr>
          </a:p>
        </p:txBody>
      </p:sp>
      <p:graphicFrame>
        <p:nvGraphicFramePr>
          <p:cNvPr id="7" name="Table 6"/>
          <p:cNvGraphicFramePr>
            <a:graphicFrameLocks noGrp="1"/>
          </p:cNvGraphicFramePr>
          <p:nvPr>
            <p:extLst>
              <p:ext uri="{D42A27DB-BD31-4B8C-83A1-F6EECF244321}">
                <p14:modId xmlns:p14="http://schemas.microsoft.com/office/powerpoint/2010/main" val="1851191745"/>
              </p:ext>
            </p:extLst>
          </p:nvPr>
        </p:nvGraphicFramePr>
        <p:xfrm>
          <a:off x="557483" y="1459447"/>
          <a:ext cx="11586661" cy="3781626"/>
        </p:xfrm>
        <a:graphic>
          <a:graphicData uri="http://schemas.openxmlformats.org/drawingml/2006/table">
            <a:tbl>
              <a:tblPr firstRow="1" bandRow="1">
                <a:tableStyleId>{073A0DAA-6AF3-43AB-8588-CEC1D06C72B9}</a:tableStyleId>
              </a:tblPr>
              <a:tblGrid>
                <a:gridCol w="962559">
                  <a:extLst>
                    <a:ext uri="{9D8B030D-6E8A-4147-A177-3AD203B41FA5}">
                      <a16:colId xmlns:a16="http://schemas.microsoft.com/office/drawing/2014/main" xmlns="" val="20000"/>
                    </a:ext>
                  </a:extLst>
                </a:gridCol>
                <a:gridCol w="1413163">
                  <a:extLst>
                    <a:ext uri="{9D8B030D-6E8A-4147-A177-3AD203B41FA5}">
                      <a16:colId xmlns:a16="http://schemas.microsoft.com/office/drawing/2014/main" xmlns="" val="20001"/>
                    </a:ext>
                  </a:extLst>
                </a:gridCol>
                <a:gridCol w="1294411">
                  <a:extLst>
                    <a:ext uri="{9D8B030D-6E8A-4147-A177-3AD203B41FA5}">
                      <a16:colId xmlns:a16="http://schemas.microsoft.com/office/drawing/2014/main" xmlns="" val="20002"/>
                    </a:ext>
                  </a:extLst>
                </a:gridCol>
                <a:gridCol w="1128155">
                  <a:extLst>
                    <a:ext uri="{9D8B030D-6E8A-4147-A177-3AD203B41FA5}">
                      <a16:colId xmlns:a16="http://schemas.microsoft.com/office/drawing/2014/main" xmlns="" val="20003"/>
                    </a:ext>
                  </a:extLst>
                </a:gridCol>
                <a:gridCol w="1657069">
                  <a:extLst>
                    <a:ext uri="{9D8B030D-6E8A-4147-A177-3AD203B41FA5}">
                      <a16:colId xmlns:a16="http://schemas.microsoft.com/office/drawing/2014/main" xmlns="" val="20004"/>
                    </a:ext>
                  </a:extLst>
                </a:gridCol>
                <a:gridCol w="1187533">
                  <a:extLst>
                    <a:ext uri="{9D8B030D-6E8A-4147-A177-3AD203B41FA5}">
                      <a16:colId xmlns:a16="http://schemas.microsoft.com/office/drawing/2014/main" xmlns="" val="20005"/>
                    </a:ext>
                  </a:extLst>
                </a:gridCol>
                <a:gridCol w="1270659">
                  <a:extLst>
                    <a:ext uri="{9D8B030D-6E8A-4147-A177-3AD203B41FA5}">
                      <a16:colId xmlns:a16="http://schemas.microsoft.com/office/drawing/2014/main" xmlns="" val="20006"/>
                    </a:ext>
                  </a:extLst>
                </a:gridCol>
                <a:gridCol w="2673112">
                  <a:extLst>
                    <a:ext uri="{9D8B030D-6E8A-4147-A177-3AD203B41FA5}">
                      <a16:colId xmlns:a16="http://schemas.microsoft.com/office/drawing/2014/main" xmlns="" val="20007"/>
                    </a:ext>
                  </a:extLst>
                </a:gridCol>
              </a:tblGrid>
              <a:tr h="0">
                <a:tc>
                  <a:txBody>
                    <a:bodyPr/>
                    <a:lstStyle/>
                    <a:p>
                      <a:pPr algn="l"/>
                      <a:r>
                        <a:rPr lang="en-US" sz="1100" cap="none" dirty="0"/>
                        <a:t>Feature</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100" cap="none" dirty="0"/>
                        <a:t>Zebra </a:t>
                      </a:r>
                      <a:br>
                        <a:rPr lang="en-US" sz="1100" cap="none" dirty="0"/>
                      </a:br>
                      <a:r>
                        <a:rPr lang="en-US" sz="1100" cap="none" dirty="0"/>
                        <a:t>ET51/ET56</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Apple iPad</a:t>
                      </a:r>
                      <a:endParaRPr lang="en-US" sz="1100" cap="none" dirty="0">
                        <a:solidFill>
                          <a:schemeClr val="bg1"/>
                        </a:solidFill>
                      </a:endParaRPr>
                    </a:p>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Mini 7.9 in.</a:t>
                      </a:r>
                      <a:endParaRPr lang="en-US" sz="1100" cap="none" dirty="0"/>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Honeywell EDA70</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Panasonic </a:t>
                      </a:r>
                      <a:br>
                        <a:rPr lang="en-US" sz="1100" cap="none" dirty="0">
                          <a:solidFill>
                            <a:schemeClr val="bg1"/>
                          </a:solidFill>
                        </a:rPr>
                      </a:br>
                      <a:r>
                        <a:rPr lang="en-US" sz="1100" cap="none" dirty="0">
                          <a:solidFill>
                            <a:schemeClr val="bg1"/>
                          </a:solidFill>
                        </a:rPr>
                        <a:t>FZ-B2</a:t>
                      </a: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Panasonic </a:t>
                      </a:r>
                      <a:br>
                        <a:rPr lang="en-US" sz="1100" cap="none" dirty="0">
                          <a:solidFill>
                            <a:schemeClr val="bg1"/>
                          </a:solidFill>
                        </a:rPr>
                      </a:br>
                      <a:r>
                        <a:rPr lang="en-US" sz="1100" cap="none" dirty="0">
                          <a:solidFill>
                            <a:schemeClr val="bg1"/>
                          </a:solidFill>
                        </a:rPr>
                        <a:t>FZ-L1</a:t>
                      </a: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Samsung Galaxy</a:t>
                      </a:r>
                    </a:p>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Tab Active</a:t>
                      </a:r>
                      <a:r>
                        <a:rPr lang="en-US" sz="1100" cap="none" baseline="0" dirty="0">
                          <a:solidFill>
                            <a:schemeClr val="bg1"/>
                          </a:solidFill>
                        </a:rPr>
                        <a:t>2</a:t>
                      </a:r>
                      <a:endParaRPr lang="en-US" sz="1100" cap="none" dirty="0">
                        <a:solidFill>
                          <a:schemeClr val="bg1"/>
                        </a:solidFill>
                      </a:endParaRP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rowSpan="2">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400" cap="none" dirty="0">
                          <a:solidFill>
                            <a:srgbClr val="FFFFFF"/>
                          </a:solidFill>
                        </a:rPr>
                        <a:t>Why</a:t>
                      </a:r>
                      <a:r>
                        <a:rPr lang="en-US" sz="1400" cap="none" baseline="0" dirty="0">
                          <a:solidFill>
                            <a:srgbClr val="FFFFFF"/>
                          </a:solidFill>
                        </a:rPr>
                        <a:t> it matters</a:t>
                      </a:r>
                      <a:endParaRPr lang="en-US" sz="1400" cap="none" dirty="0">
                        <a:solidFill>
                          <a:srgbClr val="FFFFFF"/>
                        </a:solidFill>
                      </a:endParaRPr>
                    </a:p>
                  </a:txBody>
                  <a:tcPr marT="91440" marB="91440" anchor="ctr">
                    <a:lnL w="28575"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10000"/>
                  </a:ext>
                </a:extLst>
              </a:tr>
              <a:tr h="759458">
                <a:tc>
                  <a:txBody>
                    <a:bodyPr/>
                    <a:lstStyle/>
                    <a:p>
                      <a:pPr algn="l"/>
                      <a:endParaRPr lang="en-US" sz="1200" cap="none" dirty="0">
                        <a:solidFill>
                          <a:schemeClr val="bg1"/>
                        </a:solidFill>
                      </a:endParaRPr>
                    </a:p>
                  </a:txBody>
                  <a:tcPr marL="182880" marT="91440" marB="91440" anchor="ctr">
                    <a:lnL w="28575" cap="flat" cmpd="sng" algn="ctr">
                      <a:solidFill>
                        <a:srgbClr val="FFFFFF"/>
                      </a:solid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a:tc>
                <a:extLst>
                  <a:ext uri="{0D108BD9-81ED-4DB2-BD59-A6C34878D82A}">
                    <a16:rowId xmlns:a16="http://schemas.microsoft.com/office/drawing/2014/main" xmlns="" val="10001"/>
                  </a:ext>
                </a:extLst>
              </a:tr>
              <a:tr h="338480">
                <a:tc gridSpan="8">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Power - continued</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2"/>
                  </a:ext>
                </a:extLst>
              </a:tr>
              <a:tr h="1985848">
                <a:tc>
                  <a:txBody>
                    <a:bodyPr/>
                    <a:lstStyle/>
                    <a:p>
                      <a:pPr algn="l"/>
                      <a:r>
                        <a:rPr lang="en-US" sz="1100" b="1" dirty="0">
                          <a:solidFill>
                            <a:schemeClr val="tx1"/>
                          </a:solidFill>
                        </a:rPr>
                        <a:t>Continuous Power</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Ample power for a full shift; continuous 24x7 operation is enabled with the secondary optional battery</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1000" kern="1200" baseline="0" dirty="0">
                          <a:solidFill>
                            <a:schemeClr val="dk1"/>
                          </a:solidFill>
                          <a:latin typeface="+mn-lt"/>
                          <a:ea typeface="+mn-ea"/>
                          <a:cs typeface="+mn-cs"/>
                        </a:rPr>
                        <a:t>Up to 10 hours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on WiFi</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Up to 9 hours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on cellular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data network</a:t>
                      </a:r>
                      <a:endParaRPr lang="en-US" sz="1000" baseline="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8+ hours</a:t>
                      </a:r>
                      <a:endParaRPr lang="en-US" sz="1000" b="0" i="0" kern="1200" dirty="0">
                        <a:solidFill>
                          <a:srgbClr val="FF0000"/>
                        </a:solidFill>
                        <a:effectLst/>
                        <a:latin typeface="+mn-lt"/>
                        <a:ea typeface="+mn-ea"/>
                        <a:cs typeface="+mn-cs"/>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Standard battery: 8 hours</a:t>
                      </a:r>
                    </a:p>
                    <a:p>
                      <a:pPr algn="ctr"/>
                      <a:r>
                        <a:rPr lang="en-US" sz="1000" kern="1200" baseline="0" dirty="0">
                          <a:solidFill>
                            <a:schemeClr val="dk1"/>
                          </a:solidFill>
                          <a:latin typeface="+mn-lt"/>
                          <a:ea typeface="+mn-ea"/>
                          <a:cs typeface="+mn-cs"/>
                        </a:rPr>
                        <a:t>Long life battery: 16 hours</a:t>
                      </a:r>
                      <a:endParaRPr lang="en-US" sz="1000" dirty="0"/>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ctr"/>
                      <a:r>
                        <a:rPr lang="en-US" sz="1000" kern="1200" baseline="0" dirty="0">
                          <a:solidFill>
                            <a:schemeClr val="tx1"/>
                          </a:solidFill>
                          <a:latin typeface="+mn-lt"/>
                          <a:ea typeface="+mn-ea"/>
                          <a:cs typeface="+mn-cs"/>
                        </a:rPr>
                        <a:t>12 hours based </a:t>
                      </a:r>
                      <a:br>
                        <a:rPr lang="en-US" sz="1000" kern="1200" baseline="0" dirty="0">
                          <a:solidFill>
                            <a:schemeClr val="tx1"/>
                          </a:solidFill>
                          <a:latin typeface="+mn-lt"/>
                          <a:ea typeface="+mn-ea"/>
                          <a:cs typeface="+mn-cs"/>
                        </a:rPr>
                      </a:br>
                      <a:r>
                        <a:rPr lang="en-US" sz="1000" kern="1200" baseline="0" dirty="0">
                          <a:solidFill>
                            <a:schemeClr val="tx1"/>
                          </a:solidFill>
                          <a:latin typeface="+mn-lt"/>
                          <a:ea typeface="+mn-ea"/>
                          <a:cs typeface="+mn-cs"/>
                        </a:rPr>
                        <a:t>on standard enterprise </a:t>
                      </a:r>
                      <a:br>
                        <a:rPr lang="en-US" sz="1000" kern="1200" baseline="0" dirty="0">
                          <a:solidFill>
                            <a:schemeClr val="tx1"/>
                          </a:solidFill>
                          <a:latin typeface="+mn-lt"/>
                          <a:ea typeface="+mn-ea"/>
                          <a:cs typeface="+mn-cs"/>
                        </a:rPr>
                      </a:br>
                      <a:r>
                        <a:rPr lang="en-US" sz="1000" kern="1200" baseline="0" dirty="0">
                          <a:solidFill>
                            <a:schemeClr val="dk1"/>
                          </a:solidFill>
                          <a:latin typeface="+mn-lt"/>
                          <a:ea typeface="+mn-ea"/>
                          <a:cs typeface="+mn-cs"/>
                        </a:rPr>
                        <a:t>user profile</a:t>
                      </a:r>
                      <a:endParaRPr lang="it-IT" sz="1000" b="0" i="0" u="none" strike="noStrike" dirty="0">
                        <a:solidFill>
                          <a:srgbClr val="FF0000"/>
                        </a:solidFill>
                        <a:effectLst/>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dirty="0"/>
                        <a:t>Up to 11 hours</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126" rtl="0" eaLnBrk="1" fontAlgn="auto" latinLnBrk="0" hangingPunct="1">
                        <a:lnSpc>
                          <a:spcPct val="100000"/>
                        </a:lnSpc>
                        <a:spcBef>
                          <a:spcPts val="0"/>
                        </a:spcBef>
                        <a:spcAft>
                          <a:spcPts val="0"/>
                        </a:spcAft>
                        <a:buClrTx/>
                        <a:buSzTx/>
                        <a:buFontTx/>
                        <a:buNone/>
                        <a:tabLst/>
                        <a:defRPr/>
                      </a:pPr>
                      <a:r>
                        <a:rPr lang="en-US" sz="1000" kern="1200" baseline="0" dirty="0">
                          <a:solidFill>
                            <a:srgbClr val="000000"/>
                          </a:solidFill>
                          <a:latin typeface="+mn-lt"/>
                          <a:ea typeface="+mn-ea"/>
                          <a:cs typeface="+mn-cs"/>
                        </a:rPr>
                        <a:t>The ET51/ET56 is one of the few devices in this class to offer an auxiliary user-replaceable battery (via the expansion back) — so the tablet never needs to be taken out of service to charge. This optional auxiliary battery also trickle charges the main battery.</a:t>
                      </a:r>
                      <a:r>
                        <a:rPr lang="en-US" sz="1000" b="0" i="0" u="none" strike="noStrike" kern="1200" baseline="0" dirty="0">
                          <a:solidFill>
                            <a:srgbClr val="000000"/>
                          </a:solidFill>
                          <a:latin typeface="+mn-lt"/>
                          <a:ea typeface="+mn-ea"/>
                          <a:cs typeface="+mn-cs"/>
                        </a:rPr>
                        <a:t> W</a:t>
                      </a:r>
                      <a:r>
                        <a:rPr lang="en-US" sz="1000" kern="1200" baseline="0" dirty="0">
                          <a:solidFill>
                            <a:srgbClr val="000000"/>
                          </a:solidFill>
                          <a:latin typeface="+mn-lt"/>
                          <a:ea typeface="+mn-ea"/>
                          <a:cs typeface="+mn-cs"/>
                        </a:rPr>
                        <a:t>hen the internal main battery is depleted, it is replaceable right at your customer’s facility, extending tablet lifecycle and reducing ROI.</a:t>
                      </a:r>
                      <a:r>
                        <a:rPr lang="en-US" sz="1000" kern="1200" baseline="0" dirty="0">
                          <a:solidFill>
                            <a:schemeClr val="tx1"/>
                          </a:solidFill>
                          <a:latin typeface="+mn-lt"/>
                          <a:ea typeface="+mn-ea"/>
                          <a:cs typeface="+mn-cs"/>
                        </a:rPr>
                        <a:t> </a:t>
                      </a:r>
                      <a:endParaRPr lang="en-US" sz="1000" baseline="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3"/>
                  </a:ext>
                </a:extLst>
              </a:tr>
            </a:tbl>
          </a:graphicData>
        </a:graphic>
      </p:graphicFrame>
      <p:pic>
        <p:nvPicPr>
          <p:cNvPr id="8" name="Picture 7"/>
          <p:cNvPicPr>
            <a:picLocks noChangeAspect="1"/>
          </p:cNvPicPr>
          <p:nvPr/>
        </p:nvPicPr>
        <p:blipFill>
          <a:blip r:embed="rId3"/>
          <a:stretch>
            <a:fillRect/>
          </a:stretch>
        </p:blipFill>
        <p:spPr>
          <a:xfrm>
            <a:off x="3292837" y="2243602"/>
            <a:ext cx="493039" cy="546472"/>
          </a:xfrm>
          <a:prstGeom prst="rect">
            <a:avLst/>
          </a:prstGeom>
        </p:spPr>
      </p:pic>
      <p:pic>
        <p:nvPicPr>
          <p:cNvPr id="10" name="Picture 9" descr="1-scanpal-eda70-rugged-tablet-eda70-0-c121snguk-a77.jpg"/>
          <p:cNvPicPr>
            <a:picLocks noChangeAspect="1"/>
          </p:cNvPicPr>
          <p:nvPr/>
        </p:nvPicPr>
        <p:blipFill>
          <a:blip r:embed="rId4"/>
          <a:stretch>
            <a:fillRect/>
          </a:stretch>
        </p:blipFill>
        <p:spPr>
          <a:xfrm>
            <a:off x="4580517" y="2183365"/>
            <a:ext cx="425942" cy="638913"/>
          </a:xfrm>
          <a:prstGeom prst="rect">
            <a:avLst/>
          </a:prstGeom>
        </p:spPr>
      </p:pic>
      <p:pic>
        <p:nvPicPr>
          <p:cNvPr id="12" name="Picture 11" descr="1-Panasonic FZ-B2.jpg"/>
          <p:cNvPicPr>
            <a:picLocks noChangeAspect="1"/>
          </p:cNvPicPr>
          <p:nvPr/>
        </p:nvPicPr>
        <p:blipFill>
          <a:blip r:embed="rId5"/>
          <a:stretch>
            <a:fillRect/>
          </a:stretch>
        </p:blipFill>
        <p:spPr>
          <a:xfrm>
            <a:off x="5799702" y="2231904"/>
            <a:ext cx="767269" cy="582886"/>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0095" y="2183365"/>
            <a:ext cx="954251" cy="690277"/>
          </a:xfrm>
          <a:prstGeom prst="rect">
            <a:avLst/>
          </a:prstGeom>
        </p:spPr>
      </p:pic>
      <p:pic>
        <p:nvPicPr>
          <p:cNvPr id="13" name="Picture 12"/>
          <p:cNvPicPr>
            <a:picLocks noChangeAspect="1"/>
          </p:cNvPicPr>
          <p:nvPr/>
        </p:nvPicPr>
        <p:blipFill>
          <a:blip r:embed="rId7"/>
          <a:stretch>
            <a:fillRect/>
          </a:stretch>
        </p:blipFill>
        <p:spPr>
          <a:xfrm>
            <a:off x="7141008" y="2191488"/>
            <a:ext cx="980562" cy="675498"/>
          </a:xfrm>
          <a:prstGeom prst="rect">
            <a:avLst/>
          </a:prstGeom>
        </p:spPr>
      </p:pic>
      <p:pic>
        <p:nvPicPr>
          <p:cNvPr id="14" name="Picture 13"/>
          <p:cNvPicPr>
            <a:picLocks noChangeAspect="1"/>
          </p:cNvPicPr>
          <p:nvPr/>
        </p:nvPicPr>
        <p:blipFill>
          <a:blip r:embed="rId8"/>
          <a:stretch>
            <a:fillRect/>
          </a:stretch>
        </p:blipFill>
        <p:spPr>
          <a:xfrm>
            <a:off x="8537364" y="2234394"/>
            <a:ext cx="499675" cy="576548"/>
          </a:xfrm>
          <a:prstGeom prst="rect">
            <a:avLst/>
          </a:prstGeom>
        </p:spPr>
      </p:pic>
      <p:sp>
        <p:nvSpPr>
          <p:cNvPr id="15" name="Rectangle 14">
            <a:extLst>
              <a:ext uri="{FF2B5EF4-FFF2-40B4-BE49-F238E27FC236}">
                <a16:creationId xmlns:a16="http://schemas.microsoft.com/office/drawing/2014/main" xmlns="" id="{18653E6F-8B94-4B7B-8710-B46F457BC1A5}"/>
              </a:ext>
            </a:extLst>
          </p:cNvPr>
          <p:cNvSpPr/>
          <p:nvPr/>
        </p:nvSpPr>
        <p:spPr>
          <a:xfrm>
            <a:off x="457081" y="6476640"/>
            <a:ext cx="3480318" cy="307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77741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557483" y="424647"/>
            <a:ext cx="11225908" cy="365760"/>
          </a:xfrm>
        </p:spPr>
        <p:txBody>
          <a:bodyPr/>
          <a:lstStyle/>
          <a:p>
            <a:r>
              <a:rPr lang="en-US" sz="3200" dirty="0">
                <a:latin typeface=""/>
                <a:cs typeface=""/>
              </a:rPr>
              <a:t>Android Competitive Comparison: 8-inch tablets</a:t>
            </a:r>
          </a:p>
        </p:txBody>
      </p:sp>
      <p:sp>
        <p:nvSpPr>
          <p:cNvPr id="3" name="Slide Number Placeholder 2"/>
          <p:cNvSpPr>
            <a:spLocks noGrp="1"/>
          </p:cNvSpPr>
          <p:nvPr>
            <p:ph type="sldNum" sz="quarter" idx="4"/>
          </p:nvPr>
        </p:nvSpPr>
        <p:spPr/>
        <p:txBody>
          <a:bodyPr/>
          <a:lstStyle/>
          <a:p>
            <a:fld id="{79044E51-BF79-AF42-BAC5-B771B1D9D8E0}" type="slidenum">
              <a:rPr lang="en-US" smtClean="0"/>
              <a:pPr/>
              <a:t>31</a:t>
            </a:fld>
            <a:endParaRPr lang="en-US" dirty="0"/>
          </a:p>
        </p:txBody>
      </p:sp>
      <p:sp>
        <p:nvSpPr>
          <p:cNvPr id="2" name="TextBox 1"/>
          <p:cNvSpPr txBox="1"/>
          <p:nvPr/>
        </p:nvSpPr>
        <p:spPr>
          <a:xfrm>
            <a:off x="434339" y="943193"/>
            <a:ext cx="10899501" cy="523220"/>
          </a:xfrm>
          <a:prstGeom prst="rect">
            <a:avLst/>
          </a:prstGeom>
          <a:noFill/>
        </p:spPr>
        <p:txBody>
          <a:bodyPr wrap="square" rtlCol="0">
            <a:spAutoFit/>
          </a:bodyPr>
          <a:lstStyle/>
          <a:p>
            <a:r>
              <a:rPr lang="en-US" sz="1400" i="1" dirty="0">
                <a:latin typeface=""/>
                <a:cs typeface=""/>
              </a:rPr>
              <a:t>In the following chart, where appropriate, yellow shading indicates the best specification available for a feature. </a:t>
            </a:r>
            <a:br>
              <a:rPr lang="en-US" sz="1400" i="1" dirty="0">
                <a:latin typeface=""/>
                <a:cs typeface=""/>
              </a:rPr>
            </a:br>
            <a:r>
              <a:rPr lang="en-US" sz="1400" i="1" dirty="0">
                <a:latin typeface=""/>
                <a:cs typeface=""/>
              </a:rPr>
              <a:t>Competitive information is based on publicly available information.</a:t>
            </a:r>
            <a:endParaRPr lang="en-US" sz="1400" i="1" baseline="30000" dirty="0">
              <a:latin typeface=""/>
              <a:cs typeface=""/>
            </a:endParaRPr>
          </a:p>
        </p:txBody>
      </p:sp>
      <p:graphicFrame>
        <p:nvGraphicFramePr>
          <p:cNvPr id="7" name="Table 6"/>
          <p:cNvGraphicFramePr>
            <a:graphicFrameLocks noGrp="1"/>
          </p:cNvGraphicFramePr>
          <p:nvPr>
            <p:extLst>
              <p:ext uri="{D42A27DB-BD31-4B8C-83A1-F6EECF244321}">
                <p14:modId xmlns:p14="http://schemas.microsoft.com/office/powerpoint/2010/main" val="245555662"/>
              </p:ext>
            </p:extLst>
          </p:nvPr>
        </p:nvGraphicFramePr>
        <p:xfrm>
          <a:off x="557483" y="1459447"/>
          <a:ext cx="11532761" cy="5064016"/>
        </p:xfrm>
        <a:graphic>
          <a:graphicData uri="http://schemas.openxmlformats.org/drawingml/2006/table">
            <a:tbl>
              <a:tblPr firstRow="1" bandRow="1">
                <a:tableStyleId>{073A0DAA-6AF3-43AB-8588-CEC1D06C72B9}</a:tableStyleId>
              </a:tblPr>
              <a:tblGrid>
                <a:gridCol w="962559">
                  <a:extLst>
                    <a:ext uri="{9D8B030D-6E8A-4147-A177-3AD203B41FA5}">
                      <a16:colId xmlns:a16="http://schemas.microsoft.com/office/drawing/2014/main" xmlns="" val="20000"/>
                    </a:ext>
                  </a:extLst>
                </a:gridCol>
                <a:gridCol w="1413163">
                  <a:extLst>
                    <a:ext uri="{9D8B030D-6E8A-4147-A177-3AD203B41FA5}">
                      <a16:colId xmlns:a16="http://schemas.microsoft.com/office/drawing/2014/main" xmlns="" val="20001"/>
                    </a:ext>
                  </a:extLst>
                </a:gridCol>
                <a:gridCol w="1294411">
                  <a:extLst>
                    <a:ext uri="{9D8B030D-6E8A-4147-A177-3AD203B41FA5}">
                      <a16:colId xmlns:a16="http://schemas.microsoft.com/office/drawing/2014/main" xmlns="" val="20002"/>
                    </a:ext>
                  </a:extLst>
                </a:gridCol>
                <a:gridCol w="1282535">
                  <a:extLst>
                    <a:ext uri="{9D8B030D-6E8A-4147-A177-3AD203B41FA5}">
                      <a16:colId xmlns:a16="http://schemas.microsoft.com/office/drawing/2014/main" xmlns="" val="20003"/>
                    </a:ext>
                  </a:extLst>
                </a:gridCol>
                <a:gridCol w="1448789">
                  <a:extLst>
                    <a:ext uri="{9D8B030D-6E8A-4147-A177-3AD203B41FA5}">
                      <a16:colId xmlns:a16="http://schemas.microsoft.com/office/drawing/2014/main" xmlns="" val="20004"/>
                    </a:ext>
                  </a:extLst>
                </a:gridCol>
                <a:gridCol w="1187533">
                  <a:extLst>
                    <a:ext uri="{9D8B030D-6E8A-4147-A177-3AD203B41FA5}">
                      <a16:colId xmlns:a16="http://schemas.microsoft.com/office/drawing/2014/main" xmlns="" val="20005"/>
                    </a:ext>
                  </a:extLst>
                </a:gridCol>
                <a:gridCol w="1270659">
                  <a:extLst>
                    <a:ext uri="{9D8B030D-6E8A-4147-A177-3AD203B41FA5}">
                      <a16:colId xmlns:a16="http://schemas.microsoft.com/office/drawing/2014/main" xmlns="" val="20006"/>
                    </a:ext>
                  </a:extLst>
                </a:gridCol>
                <a:gridCol w="2673112">
                  <a:extLst>
                    <a:ext uri="{9D8B030D-6E8A-4147-A177-3AD203B41FA5}">
                      <a16:colId xmlns:a16="http://schemas.microsoft.com/office/drawing/2014/main" xmlns="" val="20007"/>
                    </a:ext>
                  </a:extLst>
                </a:gridCol>
              </a:tblGrid>
              <a:tr h="0">
                <a:tc>
                  <a:txBody>
                    <a:bodyPr/>
                    <a:lstStyle/>
                    <a:p>
                      <a:pPr algn="l"/>
                      <a:r>
                        <a:rPr lang="en-US" sz="1100" cap="none" dirty="0"/>
                        <a:t>Feature</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100" cap="none" dirty="0"/>
                        <a:t>Zebra </a:t>
                      </a:r>
                      <a:br>
                        <a:rPr lang="en-US" sz="1100" cap="none" dirty="0"/>
                      </a:br>
                      <a:r>
                        <a:rPr lang="en-US" sz="1100" cap="none" dirty="0"/>
                        <a:t>ET51/ET56</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Apple iPad</a:t>
                      </a:r>
                      <a:endParaRPr lang="en-US" sz="1100" cap="none" dirty="0">
                        <a:solidFill>
                          <a:schemeClr val="bg1"/>
                        </a:solidFill>
                      </a:endParaRPr>
                    </a:p>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Mini 7.9 in.</a:t>
                      </a:r>
                      <a:endParaRPr lang="en-US" sz="1100" cap="none" dirty="0"/>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Honeywell EDA70</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Panasonic </a:t>
                      </a:r>
                      <a:br>
                        <a:rPr lang="en-US" sz="1100" cap="none" dirty="0">
                          <a:solidFill>
                            <a:schemeClr val="bg1"/>
                          </a:solidFill>
                        </a:rPr>
                      </a:br>
                      <a:r>
                        <a:rPr lang="en-US" sz="1100" cap="none" dirty="0">
                          <a:solidFill>
                            <a:schemeClr val="bg1"/>
                          </a:solidFill>
                        </a:rPr>
                        <a:t>FZ-B2</a:t>
                      </a: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Panasonic </a:t>
                      </a:r>
                      <a:br>
                        <a:rPr lang="en-US" sz="1100" cap="none" dirty="0">
                          <a:solidFill>
                            <a:schemeClr val="bg1"/>
                          </a:solidFill>
                        </a:rPr>
                      </a:br>
                      <a:r>
                        <a:rPr lang="en-US" sz="1100" cap="none" dirty="0">
                          <a:solidFill>
                            <a:schemeClr val="bg1"/>
                          </a:solidFill>
                        </a:rPr>
                        <a:t>FZ-L1</a:t>
                      </a: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Samsung Galaxy</a:t>
                      </a:r>
                    </a:p>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Tab Active</a:t>
                      </a:r>
                      <a:r>
                        <a:rPr lang="en-US" sz="1100" cap="none" baseline="0" dirty="0">
                          <a:solidFill>
                            <a:schemeClr val="bg1"/>
                          </a:solidFill>
                        </a:rPr>
                        <a:t>2</a:t>
                      </a:r>
                      <a:endParaRPr lang="en-US" sz="1100" cap="none" dirty="0">
                        <a:solidFill>
                          <a:schemeClr val="bg1"/>
                        </a:solidFill>
                      </a:endParaRP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rowSpan="2">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400" cap="none" dirty="0">
                          <a:solidFill>
                            <a:srgbClr val="FFFFFF"/>
                          </a:solidFill>
                        </a:rPr>
                        <a:t>Why</a:t>
                      </a:r>
                      <a:r>
                        <a:rPr lang="en-US" sz="1400" cap="none" baseline="0" dirty="0">
                          <a:solidFill>
                            <a:srgbClr val="FFFFFF"/>
                          </a:solidFill>
                        </a:rPr>
                        <a:t> it matters</a:t>
                      </a:r>
                      <a:endParaRPr lang="en-US" sz="1400" cap="none" dirty="0">
                        <a:solidFill>
                          <a:srgbClr val="FFFFFF"/>
                        </a:solidFill>
                      </a:endParaRPr>
                    </a:p>
                  </a:txBody>
                  <a:tcPr marT="91440" marB="91440" anchor="ctr">
                    <a:lnL w="28575"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10000"/>
                  </a:ext>
                </a:extLst>
              </a:tr>
              <a:tr h="759458">
                <a:tc>
                  <a:txBody>
                    <a:bodyPr/>
                    <a:lstStyle/>
                    <a:p>
                      <a:pPr algn="l"/>
                      <a:endParaRPr lang="en-US" sz="1200" cap="none" dirty="0">
                        <a:solidFill>
                          <a:schemeClr val="bg1"/>
                        </a:solidFill>
                      </a:endParaRPr>
                    </a:p>
                  </a:txBody>
                  <a:tcPr marL="182880" marT="91440" marB="91440" anchor="ctr">
                    <a:lnL w="28575" cap="flat" cmpd="sng" algn="ctr">
                      <a:solidFill>
                        <a:srgbClr val="FFFFFF"/>
                      </a:solid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a:tc>
                <a:extLst>
                  <a:ext uri="{0D108BD9-81ED-4DB2-BD59-A6C34878D82A}">
                    <a16:rowId xmlns:a16="http://schemas.microsoft.com/office/drawing/2014/main" xmlns="" val="10001"/>
                  </a:ext>
                </a:extLst>
              </a:tr>
              <a:tr h="338480">
                <a:tc gridSpan="8">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Data Capture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2"/>
                  </a:ext>
                </a:extLst>
              </a:tr>
              <a:tr h="1740521">
                <a:tc>
                  <a:txBody>
                    <a:bodyPr/>
                    <a:lstStyle/>
                    <a:p>
                      <a:pPr algn="l"/>
                      <a:r>
                        <a:rPr lang="en-US" sz="1100" b="1" dirty="0">
                          <a:solidFill>
                            <a:schemeClr val="tx1"/>
                          </a:solidFill>
                        </a:rPr>
                        <a:t>Barcode Scanning</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400"/>
                        </a:spcAft>
                        <a:buClrTx/>
                        <a:buSzTx/>
                        <a:buFontTx/>
                        <a:buNone/>
                        <a:tabLst/>
                        <a:defRPr/>
                      </a:pPr>
                      <a:r>
                        <a:rPr lang="en-US" sz="1000" kern="1200" baseline="0" dirty="0">
                          <a:solidFill>
                            <a:schemeClr val="dk1"/>
                          </a:solidFill>
                          <a:latin typeface="+mn-lt"/>
                          <a:ea typeface="+mn-ea"/>
                          <a:cs typeface="+mn-cs"/>
                        </a:rPr>
                        <a:t>Moderate to intensive scanning: SE4750 optional advanced imager via the expansion back accessory</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Occasional scanning: 13 MP high-resolution integrated camera</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1000" baseline="0" dirty="0">
                          <a:solidFill>
                            <a:schemeClr val="tx1"/>
                          </a:solidFill>
                          <a:latin typeface="+mn-lt"/>
                        </a:rPr>
                        <a:t>Via integrated consumer-grade camera</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latin typeface="+mn-lt"/>
                        </a:rPr>
                        <a:t>Integrated 1D/2D scanner</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latin typeface="+mn-lt"/>
                        </a:rPr>
                        <a:t>Optional: integrated 1D/2D scanner’</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Optional: SE4710 1D/2D barcode reader</a:t>
                      </a:r>
                      <a:endParaRPr lang="en-US" sz="1000" baseline="0" dirty="0">
                        <a:solidFill>
                          <a:srgbClr val="FF0000"/>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latin typeface="+mn-lt"/>
                        </a:rPr>
                        <a:t>Via the integrated 8 MP camera</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000" kern="1200" baseline="0" dirty="0">
                          <a:solidFill>
                            <a:schemeClr val="tx1"/>
                          </a:solidFill>
                          <a:latin typeface="+mn-lt"/>
                          <a:ea typeface="+mn-ea"/>
                          <a:cs typeface="+mn-cs"/>
                        </a:rPr>
                        <a:t>The ET51/ET56 offers one of Zebra’s industry leading scanning engines via the Expansion Back. The SE4750 delivers Zebra’s exclusive PRZM Intelligent Imaging technology for first-time, every time capture of virtually any 1D/2D barcode in any condition. (For more information on the SE4750 and its scan engine performance, please visit www.zebra.com/se4750)</a:t>
                      </a:r>
                      <a:endParaRPr lang="en-US" sz="1000" baseline="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3"/>
                  </a:ext>
                </a:extLst>
              </a:tr>
              <a:tr h="758283">
                <a:tc>
                  <a:txBody>
                    <a:bodyPr/>
                    <a:lstStyle/>
                    <a:p>
                      <a:pPr algn="l"/>
                      <a:r>
                        <a:rPr lang="en-US" sz="1100" b="1" dirty="0">
                          <a:solidFill>
                            <a:schemeClr val="tx1"/>
                          </a:solidFill>
                        </a:rPr>
                        <a:t>Rear Camera</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13 MP</a:t>
                      </a:r>
                      <a:endParaRPr lang="en-US" sz="1000" dirty="0"/>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1000" kern="1200" baseline="0" dirty="0">
                          <a:solidFill>
                            <a:schemeClr val="dk1"/>
                          </a:solidFill>
                          <a:latin typeface="+mn-lt"/>
                          <a:ea typeface="+mn-ea"/>
                          <a:cs typeface="+mn-cs"/>
                        </a:rPr>
                        <a:t>8 MP</a:t>
                      </a:r>
                      <a:endParaRPr lang="en-US" sz="1000" dirty="0"/>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5 MP</a:t>
                      </a:r>
                      <a:endParaRPr lang="en-US" sz="1000" baseline="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8 MP</a:t>
                      </a:r>
                      <a:endParaRPr lang="en-US" sz="1000" dirty="0"/>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8 MP</a:t>
                      </a:r>
                      <a:endParaRPr lang="en-US" sz="1000" dirty="0">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8 MP</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000" kern="1200" baseline="0" dirty="0">
                          <a:solidFill>
                            <a:srgbClr val="000000"/>
                          </a:solidFill>
                          <a:latin typeface="+mn-lt"/>
                          <a:ea typeface="+mn-ea"/>
                          <a:cs typeface="+mn-cs"/>
                        </a:rPr>
                        <a:t>The ET51/ET56’s rear camera is best-in-class, providing high resolution images that are ideal for proof of condition and more.</a:t>
                      </a:r>
                      <a:endParaRPr lang="en-US" sz="1000" baseline="0" dirty="0">
                        <a:solidFill>
                          <a:srgbClr val="000000"/>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4"/>
                  </a:ext>
                </a:extLst>
              </a:tr>
              <a:tr h="769434">
                <a:tc>
                  <a:txBody>
                    <a:bodyPr/>
                    <a:lstStyle/>
                    <a:p>
                      <a:pPr algn="l"/>
                      <a:r>
                        <a:rPr lang="en-US" sz="1100" b="1" dirty="0">
                          <a:solidFill>
                            <a:schemeClr val="tx1"/>
                          </a:solidFill>
                        </a:rPr>
                        <a:t>Front Camera</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5 MP</a:t>
                      </a:r>
                      <a:endParaRPr lang="en-US" sz="1000" dirty="0"/>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i="0" u="none" strike="noStrike" kern="1200" baseline="0" dirty="0">
                          <a:solidFill>
                            <a:schemeClr val="tx1"/>
                          </a:solidFill>
                          <a:latin typeface="+mn-lt"/>
                          <a:ea typeface="+mn-ea"/>
                          <a:cs typeface="+mn-cs"/>
                        </a:rPr>
                        <a:t>7 MP</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ctr" defTabSz="914126" rtl="0" eaLnBrk="1" fontAlgn="ctr" latinLnBrk="0" hangingPunct="1">
                        <a:lnSpc>
                          <a:spcPct val="100000"/>
                        </a:lnSpc>
                        <a:spcBef>
                          <a:spcPts val="0"/>
                        </a:spcBef>
                        <a:spcAft>
                          <a:spcPts val="0"/>
                        </a:spcAft>
                        <a:buClrTx/>
                        <a:buSzTx/>
                        <a:buFontTx/>
                        <a:buNone/>
                        <a:tabLst/>
                        <a:defRPr/>
                      </a:pPr>
                      <a:r>
                        <a:rPr lang="en-US" sz="1000" baseline="0" dirty="0">
                          <a:solidFill>
                            <a:schemeClr val="tx1"/>
                          </a:solidFill>
                          <a:latin typeface="+mn-lt"/>
                        </a:rPr>
                        <a:t>No</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720p webcam</a:t>
                      </a:r>
                      <a:endParaRPr lang="en-US" sz="1000" dirty="0"/>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ctr" latinLnBrk="0" hangingPunct="1">
                        <a:lnSpc>
                          <a:spcPct val="100000"/>
                        </a:lnSpc>
                        <a:spcBef>
                          <a:spcPts val="0"/>
                        </a:spcBef>
                        <a:spcAft>
                          <a:spcPts val="0"/>
                        </a:spcAft>
                        <a:buClrTx/>
                        <a:buSzTx/>
                        <a:buFontTx/>
                        <a:buNone/>
                        <a:tabLst/>
                        <a:defRPr/>
                      </a:pPr>
                      <a:r>
                        <a:rPr lang="en-US" sz="1000" baseline="0" dirty="0">
                          <a:solidFill>
                            <a:schemeClr val="tx1"/>
                          </a:solidFill>
                          <a:latin typeface="+mn-lt"/>
                        </a:rPr>
                        <a:t>No</a:t>
                      </a:r>
                      <a:endParaRPr lang="en-US" sz="1000" baseline="0" dirty="0">
                        <a:solidFill>
                          <a:srgbClr val="FF0000"/>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5 MP</a:t>
                      </a:r>
                      <a:endParaRPr lang="en-US" sz="1000" dirty="0"/>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000" kern="1200" baseline="0" dirty="0">
                          <a:solidFill>
                            <a:srgbClr val="000000"/>
                          </a:solidFill>
                          <a:latin typeface="+mn-lt"/>
                          <a:ea typeface="+mn-ea"/>
                          <a:cs typeface="+mn-cs"/>
                        </a:rPr>
                        <a:t>The ET51/ET56 offers the highest resolution  front camera for video calls that enable on-the-spot help and collaboration.</a:t>
                      </a:r>
                      <a:endParaRPr lang="en-US" sz="1000" baseline="0" dirty="0">
                        <a:solidFill>
                          <a:srgbClr val="000000"/>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5"/>
                  </a:ext>
                </a:extLst>
              </a:tr>
            </a:tbl>
          </a:graphicData>
        </a:graphic>
      </p:graphicFrame>
      <p:pic>
        <p:nvPicPr>
          <p:cNvPr id="8" name="Picture 7"/>
          <p:cNvPicPr>
            <a:picLocks noChangeAspect="1"/>
          </p:cNvPicPr>
          <p:nvPr/>
        </p:nvPicPr>
        <p:blipFill>
          <a:blip r:embed="rId3"/>
          <a:stretch>
            <a:fillRect/>
          </a:stretch>
        </p:blipFill>
        <p:spPr>
          <a:xfrm>
            <a:off x="3305537" y="2243602"/>
            <a:ext cx="493039" cy="546472"/>
          </a:xfrm>
          <a:prstGeom prst="rect">
            <a:avLst/>
          </a:prstGeom>
        </p:spPr>
      </p:pic>
      <p:pic>
        <p:nvPicPr>
          <p:cNvPr id="10" name="Picture 9" descr="1-scanpal-eda70-rugged-tablet-eda70-0-c121snguk-a77.jpg"/>
          <p:cNvPicPr>
            <a:picLocks noChangeAspect="1"/>
          </p:cNvPicPr>
          <p:nvPr/>
        </p:nvPicPr>
        <p:blipFill>
          <a:blip r:embed="rId4"/>
          <a:stretch>
            <a:fillRect/>
          </a:stretch>
        </p:blipFill>
        <p:spPr>
          <a:xfrm>
            <a:off x="4656717" y="2183365"/>
            <a:ext cx="425942" cy="638913"/>
          </a:xfrm>
          <a:prstGeom prst="rect">
            <a:avLst/>
          </a:prstGeom>
        </p:spPr>
      </p:pic>
      <p:pic>
        <p:nvPicPr>
          <p:cNvPr id="12" name="Picture 11" descr="1-Panasonic FZ-B2.jpg"/>
          <p:cNvPicPr>
            <a:picLocks noChangeAspect="1"/>
          </p:cNvPicPr>
          <p:nvPr/>
        </p:nvPicPr>
        <p:blipFill>
          <a:blip r:embed="rId5"/>
          <a:stretch>
            <a:fillRect/>
          </a:stretch>
        </p:blipFill>
        <p:spPr>
          <a:xfrm>
            <a:off x="5812402" y="2231904"/>
            <a:ext cx="767269" cy="582886"/>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9295" y="2183365"/>
            <a:ext cx="954251" cy="690277"/>
          </a:xfrm>
          <a:prstGeom prst="rect">
            <a:avLst/>
          </a:prstGeom>
        </p:spPr>
      </p:pic>
      <p:pic>
        <p:nvPicPr>
          <p:cNvPr id="13" name="Picture 12"/>
          <p:cNvPicPr>
            <a:picLocks noChangeAspect="1"/>
          </p:cNvPicPr>
          <p:nvPr/>
        </p:nvPicPr>
        <p:blipFill>
          <a:blip r:embed="rId7"/>
          <a:stretch>
            <a:fillRect/>
          </a:stretch>
        </p:blipFill>
        <p:spPr>
          <a:xfrm>
            <a:off x="7077508" y="2191488"/>
            <a:ext cx="980562" cy="675498"/>
          </a:xfrm>
          <a:prstGeom prst="rect">
            <a:avLst/>
          </a:prstGeom>
        </p:spPr>
      </p:pic>
      <p:pic>
        <p:nvPicPr>
          <p:cNvPr id="14" name="Picture 13"/>
          <p:cNvPicPr>
            <a:picLocks noChangeAspect="1"/>
          </p:cNvPicPr>
          <p:nvPr/>
        </p:nvPicPr>
        <p:blipFill>
          <a:blip r:embed="rId8"/>
          <a:stretch>
            <a:fillRect/>
          </a:stretch>
        </p:blipFill>
        <p:spPr>
          <a:xfrm>
            <a:off x="8454239" y="2234394"/>
            <a:ext cx="499675" cy="576548"/>
          </a:xfrm>
          <a:prstGeom prst="rect">
            <a:avLst/>
          </a:prstGeom>
        </p:spPr>
      </p:pic>
      <p:sp>
        <p:nvSpPr>
          <p:cNvPr id="15" name="Rectangle 14">
            <a:extLst>
              <a:ext uri="{FF2B5EF4-FFF2-40B4-BE49-F238E27FC236}">
                <a16:creationId xmlns:a16="http://schemas.microsoft.com/office/drawing/2014/main" xmlns="" id="{46F0C8BE-418C-40A8-99CE-3F4A827F105B}"/>
              </a:ext>
            </a:extLst>
          </p:cNvPr>
          <p:cNvSpPr/>
          <p:nvPr/>
        </p:nvSpPr>
        <p:spPr>
          <a:xfrm>
            <a:off x="457081" y="6523463"/>
            <a:ext cx="3480318" cy="2609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6600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95181" y="395195"/>
            <a:ext cx="11225908" cy="365760"/>
          </a:xfrm>
        </p:spPr>
        <p:txBody>
          <a:bodyPr/>
          <a:lstStyle/>
          <a:p>
            <a:r>
              <a:rPr lang="en-US" sz="3200" dirty="0">
                <a:latin typeface=""/>
                <a:cs typeface=""/>
              </a:rPr>
              <a:t>Android Competitive Comparison: 8-inch tablets</a:t>
            </a:r>
          </a:p>
        </p:txBody>
      </p:sp>
      <p:sp>
        <p:nvSpPr>
          <p:cNvPr id="3" name="Slide Number Placeholder 2"/>
          <p:cNvSpPr>
            <a:spLocks noGrp="1"/>
          </p:cNvSpPr>
          <p:nvPr>
            <p:ph type="sldNum" sz="quarter" idx="4"/>
          </p:nvPr>
        </p:nvSpPr>
        <p:spPr/>
        <p:txBody>
          <a:bodyPr/>
          <a:lstStyle/>
          <a:p>
            <a:fld id="{79044E51-BF79-AF42-BAC5-B771B1D9D8E0}" type="slidenum">
              <a:rPr lang="en-US" smtClean="0"/>
              <a:pPr/>
              <a:t>32</a:t>
            </a:fld>
            <a:endParaRPr lang="en-US" dirty="0"/>
          </a:p>
        </p:txBody>
      </p:sp>
      <p:sp>
        <p:nvSpPr>
          <p:cNvPr id="2" name="TextBox 1"/>
          <p:cNvSpPr txBox="1"/>
          <p:nvPr/>
        </p:nvSpPr>
        <p:spPr>
          <a:xfrm>
            <a:off x="434339" y="943193"/>
            <a:ext cx="10899501" cy="523220"/>
          </a:xfrm>
          <a:prstGeom prst="rect">
            <a:avLst/>
          </a:prstGeom>
          <a:noFill/>
        </p:spPr>
        <p:txBody>
          <a:bodyPr wrap="square" rtlCol="0">
            <a:spAutoFit/>
          </a:bodyPr>
          <a:lstStyle/>
          <a:p>
            <a:r>
              <a:rPr lang="en-US" sz="1400" i="1" dirty="0">
                <a:latin typeface=""/>
                <a:cs typeface=""/>
              </a:rPr>
              <a:t>In the following chart, where appropriate, yellow shading indicates the best specification available for a feature. </a:t>
            </a:r>
            <a:br>
              <a:rPr lang="en-US" sz="1400" i="1" dirty="0">
                <a:latin typeface=""/>
                <a:cs typeface=""/>
              </a:rPr>
            </a:br>
            <a:r>
              <a:rPr lang="en-US" sz="1400" i="1" dirty="0">
                <a:latin typeface=""/>
                <a:cs typeface=""/>
              </a:rPr>
              <a:t>Competitive information is based on publicly available information.</a:t>
            </a:r>
            <a:endParaRPr lang="en-US" sz="1400" i="1" baseline="30000" dirty="0">
              <a:latin typeface=""/>
              <a:cs typeface=""/>
            </a:endParaRPr>
          </a:p>
        </p:txBody>
      </p:sp>
      <p:graphicFrame>
        <p:nvGraphicFramePr>
          <p:cNvPr id="7" name="Table 6"/>
          <p:cNvGraphicFramePr>
            <a:graphicFrameLocks noGrp="1"/>
          </p:cNvGraphicFramePr>
          <p:nvPr>
            <p:extLst>
              <p:ext uri="{D42A27DB-BD31-4B8C-83A1-F6EECF244321}">
                <p14:modId xmlns:p14="http://schemas.microsoft.com/office/powerpoint/2010/main" val="1991803341"/>
              </p:ext>
            </p:extLst>
          </p:nvPr>
        </p:nvGraphicFramePr>
        <p:xfrm>
          <a:off x="557483" y="1459447"/>
          <a:ext cx="11532761" cy="4445295"/>
        </p:xfrm>
        <a:graphic>
          <a:graphicData uri="http://schemas.openxmlformats.org/drawingml/2006/table">
            <a:tbl>
              <a:tblPr firstRow="1" bandRow="1">
                <a:tableStyleId>{073A0DAA-6AF3-43AB-8588-CEC1D06C72B9}</a:tableStyleId>
              </a:tblPr>
              <a:tblGrid>
                <a:gridCol w="962559">
                  <a:extLst>
                    <a:ext uri="{9D8B030D-6E8A-4147-A177-3AD203B41FA5}">
                      <a16:colId xmlns:a16="http://schemas.microsoft.com/office/drawing/2014/main" xmlns="" val="20000"/>
                    </a:ext>
                  </a:extLst>
                </a:gridCol>
                <a:gridCol w="1413163">
                  <a:extLst>
                    <a:ext uri="{9D8B030D-6E8A-4147-A177-3AD203B41FA5}">
                      <a16:colId xmlns:a16="http://schemas.microsoft.com/office/drawing/2014/main" xmlns="" val="20001"/>
                    </a:ext>
                  </a:extLst>
                </a:gridCol>
                <a:gridCol w="1294411">
                  <a:extLst>
                    <a:ext uri="{9D8B030D-6E8A-4147-A177-3AD203B41FA5}">
                      <a16:colId xmlns:a16="http://schemas.microsoft.com/office/drawing/2014/main" xmlns="" val="20002"/>
                    </a:ext>
                  </a:extLst>
                </a:gridCol>
                <a:gridCol w="1282535">
                  <a:extLst>
                    <a:ext uri="{9D8B030D-6E8A-4147-A177-3AD203B41FA5}">
                      <a16:colId xmlns:a16="http://schemas.microsoft.com/office/drawing/2014/main" xmlns="" val="20003"/>
                    </a:ext>
                  </a:extLst>
                </a:gridCol>
                <a:gridCol w="1448789">
                  <a:extLst>
                    <a:ext uri="{9D8B030D-6E8A-4147-A177-3AD203B41FA5}">
                      <a16:colId xmlns:a16="http://schemas.microsoft.com/office/drawing/2014/main" xmlns="" val="20004"/>
                    </a:ext>
                  </a:extLst>
                </a:gridCol>
                <a:gridCol w="1187533">
                  <a:extLst>
                    <a:ext uri="{9D8B030D-6E8A-4147-A177-3AD203B41FA5}">
                      <a16:colId xmlns:a16="http://schemas.microsoft.com/office/drawing/2014/main" xmlns="" val="20005"/>
                    </a:ext>
                  </a:extLst>
                </a:gridCol>
                <a:gridCol w="1270659">
                  <a:extLst>
                    <a:ext uri="{9D8B030D-6E8A-4147-A177-3AD203B41FA5}">
                      <a16:colId xmlns:a16="http://schemas.microsoft.com/office/drawing/2014/main" xmlns="" val="20006"/>
                    </a:ext>
                  </a:extLst>
                </a:gridCol>
                <a:gridCol w="2673112">
                  <a:extLst>
                    <a:ext uri="{9D8B030D-6E8A-4147-A177-3AD203B41FA5}">
                      <a16:colId xmlns:a16="http://schemas.microsoft.com/office/drawing/2014/main" xmlns="" val="20007"/>
                    </a:ext>
                  </a:extLst>
                </a:gridCol>
              </a:tblGrid>
              <a:tr h="0">
                <a:tc>
                  <a:txBody>
                    <a:bodyPr/>
                    <a:lstStyle/>
                    <a:p>
                      <a:pPr algn="l"/>
                      <a:r>
                        <a:rPr lang="en-US" sz="1100" cap="none" dirty="0"/>
                        <a:t>Feature</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100" cap="none" dirty="0"/>
                        <a:t>Zebra </a:t>
                      </a:r>
                      <a:br>
                        <a:rPr lang="en-US" sz="1100" cap="none" dirty="0"/>
                      </a:br>
                      <a:r>
                        <a:rPr lang="en-US" sz="1100" cap="none" dirty="0"/>
                        <a:t>ET51/ET56</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Apple iPad</a:t>
                      </a:r>
                      <a:endParaRPr lang="en-US" sz="1100" cap="none" dirty="0">
                        <a:solidFill>
                          <a:schemeClr val="bg1"/>
                        </a:solidFill>
                      </a:endParaRPr>
                    </a:p>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Mini 7.9 in.</a:t>
                      </a:r>
                      <a:endParaRPr lang="en-US" sz="1100" cap="none" dirty="0"/>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Honeywell EDA70</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Panasonic </a:t>
                      </a:r>
                      <a:br>
                        <a:rPr lang="en-US" sz="1100" cap="none" dirty="0">
                          <a:solidFill>
                            <a:schemeClr val="bg1"/>
                          </a:solidFill>
                        </a:rPr>
                      </a:br>
                      <a:r>
                        <a:rPr lang="en-US" sz="1100" cap="none" dirty="0">
                          <a:solidFill>
                            <a:schemeClr val="bg1"/>
                          </a:solidFill>
                        </a:rPr>
                        <a:t>FZ-B2</a:t>
                      </a: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Panasonic </a:t>
                      </a:r>
                      <a:br>
                        <a:rPr lang="en-US" sz="1100" cap="none" dirty="0">
                          <a:solidFill>
                            <a:schemeClr val="bg1"/>
                          </a:solidFill>
                        </a:rPr>
                      </a:br>
                      <a:r>
                        <a:rPr lang="en-US" sz="1100" cap="none" dirty="0">
                          <a:solidFill>
                            <a:schemeClr val="bg1"/>
                          </a:solidFill>
                        </a:rPr>
                        <a:t>FZ-L1</a:t>
                      </a: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Samsung Galaxy</a:t>
                      </a:r>
                    </a:p>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Tab Active</a:t>
                      </a:r>
                      <a:r>
                        <a:rPr lang="en-US" sz="1100" cap="none" baseline="0" dirty="0">
                          <a:solidFill>
                            <a:schemeClr val="bg1"/>
                          </a:solidFill>
                        </a:rPr>
                        <a:t>2</a:t>
                      </a:r>
                      <a:endParaRPr lang="en-US" sz="1100" cap="none" dirty="0">
                        <a:solidFill>
                          <a:schemeClr val="bg1"/>
                        </a:solidFill>
                      </a:endParaRP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rowSpan="2">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400" cap="none" dirty="0">
                          <a:solidFill>
                            <a:srgbClr val="FFFFFF"/>
                          </a:solidFill>
                        </a:rPr>
                        <a:t>Why</a:t>
                      </a:r>
                      <a:r>
                        <a:rPr lang="en-US" sz="1400" cap="none" baseline="0" dirty="0">
                          <a:solidFill>
                            <a:srgbClr val="FFFFFF"/>
                          </a:solidFill>
                        </a:rPr>
                        <a:t> it matters</a:t>
                      </a:r>
                      <a:endParaRPr lang="en-US" sz="1400" cap="none" dirty="0">
                        <a:solidFill>
                          <a:srgbClr val="FFFFFF"/>
                        </a:solidFill>
                      </a:endParaRPr>
                    </a:p>
                  </a:txBody>
                  <a:tcPr marT="91440" marB="91440" anchor="ctr">
                    <a:lnL w="28575"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10000"/>
                  </a:ext>
                </a:extLst>
              </a:tr>
              <a:tr h="759458">
                <a:tc>
                  <a:txBody>
                    <a:bodyPr/>
                    <a:lstStyle/>
                    <a:p>
                      <a:pPr algn="l"/>
                      <a:endParaRPr lang="en-US" sz="1200" cap="none" dirty="0">
                        <a:solidFill>
                          <a:schemeClr val="bg1"/>
                        </a:solidFill>
                      </a:endParaRPr>
                    </a:p>
                  </a:txBody>
                  <a:tcPr marL="182880" marT="91440" marB="91440" anchor="ctr">
                    <a:lnL w="28575" cap="flat" cmpd="sng" algn="ctr">
                      <a:solidFill>
                        <a:srgbClr val="FFFFFF"/>
                      </a:solid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a:tc>
                <a:extLst>
                  <a:ext uri="{0D108BD9-81ED-4DB2-BD59-A6C34878D82A}">
                    <a16:rowId xmlns:a16="http://schemas.microsoft.com/office/drawing/2014/main" xmlns="" val="10001"/>
                  </a:ext>
                </a:extLst>
              </a:tr>
              <a:tr h="338480">
                <a:tc gridSpan="8">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Environmental</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2"/>
                  </a:ext>
                </a:extLst>
              </a:tr>
              <a:tr h="598504">
                <a:tc>
                  <a:txBody>
                    <a:bodyPr/>
                    <a:lstStyle/>
                    <a:p>
                      <a:pPr algn="l"/>
                      <a:r>
                        <a:rPr lang="en-US" sz="1100" b="1" dirty="0">
                          <a:solidFill>
                            <a:schemeClr val="tx1"/>
                          </a:solidFill>
                        </a:rPr>
                        <a:t>Drop/</a:t>
                      </a:r>
                      <a:br>
                        <a:rPr lang="en-US" sz="1100" b="1" dirty="0">
                          <a:solidFill>
                            <a:schemeClr val="tx1"/>
                          </a:solidFill>
                        </a:rPr>
                      </a:br>
                      <a:r>
                        <a:rPr lang="en-US" sz="1100" b="1" dirty="0">
                          <a:solidFill>
                            <a:schemeClr val="tx1"/>
                          </a:solidFill>
                        </a:rPr>
                        <a:t>Tumble Spec.</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400"/>
                        </a:spcAft>
                        <a:buClrTx/>
                        <a:buSzTx/>
                        <a:buFontTx/>
                        <a:buNone/>
                        <a:tabLst/>
                        <a:defRPr/>
                      </a:pPr>
                      <a:r>
                        <a:rPr lang="en-US" sz="1000" kern="1200" baseline="0" dirty="0">
                          <a:solidFill>
                            <a:schemeClr val="dk1"/>
                          </a:solidFill>
                          <a:latin typeface="+mn-lt"/>
                          <a:ea typeface="+mn-ea"/>
                          <a:cs typeface="+mn-cs"/>
                        </a:rPr>
                        <a:t>3.3 ft./1 m to concrete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per MIL-STD-810G</a:t>
                      </a:r>
                    </a:p>
                    <a:p>
                      <a:pPr marL="0" marR="0" indent="0" algn="ctr" defTabSz="914126" rtl="0" eaLnBrk="1" fontAlgn="auto" latinLnBrk="0" hangingPunct="1">
                        <a:lnSpc>
                          <a:spcPct val="100000"/>
                        </a:lnSpc>
                        <a:spcBef>
                          <a:spcPts val="0"/>
                        </a:spcBef>
                        <a:spcAft>
                          <a:spcPts val="400"/>
                        </a:spcAft>
                        <a:buClrTx/>
                        <a:buSzTx/>
                        <a:buFontTx/>
                        <a:buNone/>
                        <a:tabLst/>
                        <a:defRPr/>
                      </a:pPr>
                      <a:r>
                        <a:rPr lang="en-US" sz="1000" kern="1200" baseline="0" dirty="0">
                          <a:solidFill>
                            <a:schemeClr val="dk1"/>
                          </a:solidFill>
                          <a:latin typeface="+mn-lt"/>
                          <a:ea typeface="+mn-ea"/>
                          <a:cs typeface="+mn-cs"/>
                        </a:rPr>
                        <a:t>With optional rugged frame: 5.9 ft./1.8 m to concrete per MIL-STD-810G</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1000" baseline="0" dirty="0">
                          <a:solidFill>
                            <a:schemeClr val="tx1"/>
                          </a:solidFill>
                          <a:latin typeface="+mn-lt"/>
                        </a:rPr>
                        <a:t>None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4 ft./1.2 m to concrete</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 at room temp</a:t>
                      </a:r>
                    </a:p>
                    <a:p>
                      <a:pPr algn="ctr">
                        <a:spcAft>
                          <a:spcPts val="400"/>
                        </a:spcAft>
                      </a:pPr>
                      <a:r>
                        <a:rPr lang="en-US" sz="1000" kern="1200" baseline="0" dirty="0">
                          <a:solidFill>
                            <a:schemeClr val="dk1"/>
                          </a:solidFill>
                          <a:latin typeface="+mn-lt"/>
                          <a:ea typeface="+mn-ea"/>
                          <a:cs typeface="+mn-cs"/>
                        </a:rPr>
                        <a:t>per MIL-STD 810G</a:t>
                      </a:r>
                      <a:endParaRPr lang="en-US" sz="1000" kern="1200" baseline="0" dirty="0">
                        <a:solidFill>
                          <a:schemeClr val="dk1"/>
                        </a:solidFill>
                        <a:latin typeface="+mn-lt"/>
                        <a:ea typeface="Arial" charset="0"/>
                        <a:cs typeface="Arial" charset="0"/>
                      </a:endParaRPr>
                    </a:p>
                    <a:p>
                      <a:pPr algn="ctr">
                        <a:spcAft>
                          <a:spcPts val="400"/>
                        </a:spcAft>
                      </a:pPr>
                      <a:r>
                        <a:rPr lang="en-US" sz="1000" kern="1200" baseline="0" dirty="0">
                          <a:solidFill>
                            <a:schemeClr val="dk1"/>
                          </a:solidFill>
                          <a:latin typeface="+mn-lt"/>
                          <a:ea typeface="Arial" charset="0"/>
                          <a:cs typeface="Arial" charset="0"/>
                        </a:rPr>
                        <a:t>200 tumbles @ 1.64 ft./0.5 m</a:t>
                      </a:r>
                      <a:endParaRPr lang="en-US" sz="1000" kern="1200" baseline="0" dirty="0">
                        <a:solidFill>
                          <a:schemeClr val="dk1"/>
                        </a:solidFill>
                        <a:latin typeface="+mn-lt"/>
                        <a:ea typeface="+mn-ea"/>
                        <a:cs typeface="+mn-cs"/>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MIL-STD-810G design</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5 ft./1.5 m drop</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500 3.3 ft./1m tumbles</a:t>
                      </a:r>
                      <a:endParaRPr lang="en-US" sz="1000" dirty="0"/>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MIL-STD-810G design</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5 ft./1.5 m drop</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500 3.3 ft./1m tumbles</a:t>
                      </a:r>
                      <a:endParaRPr lang="en-US" sz="1000" dirty="0"/>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1000" kern="1200" baseline="0" dirty="0">
                          <a:solidFill>
                            <a:schemeClr val="dk1"/>
                          </a:solidFill>
                          <a:latin typeface="+mn-lt"/>
                          <a:ea typeface="+mn-ea"/>
                          <a:cs typeface="+mn-cs"/>
                        </a:rPr>
                        <a:t>3.93 ft./1.2 m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with cover</a:t>
                      </a:r>
                      <a:endParaRPr lang="en-US" sz="1000" baseline="0" dirty="0">
                        <a:solidFill>
                          <a:srgbClr val="FF0000"/>
                        </a:solidFill>
                        <a:latin typeface="+mn-lt"/>
                        <a:ea typeface="Arial" charset="0"/>
                        <a:cs typeface="Arial" charset="0"/>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000" kern="1200" baseline="0" dirty="0">
                          <a:solidFill>
                            <a:srgbClr val="000000"/>
                          </a:solidFill>
                          <a:latin typeface="+mn-lt"/>
                          <a:ea typeface="+mn-ea"/>
                          <a:cs typeface="+mn-cs"/>
                        </a:rPr>
                        <a:t>The optional rugged frame doubles the ET51/ET56’s concrete drop specification, providing the maximum drop specification in this product class.</a:t>
                      </a:r>
                      <a:endParaRPr lang="en-US" sz="1000" baseline="0" dirty="0">
                        <a:solidFill>
                          <a:srgbClr val="000000"/>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3"/>
                  </a:ext>
                </a:extLst>
              </a:tr>
              <a:tr h="708957">
                <a:tc>
                  <a:txBody>
                    <a:bodyPr/>
                    <a:lstStyle/>
                    <a:p>
                      <a:pPr algn="l"/>
                      <a:r>
                        <a:rPr lang="en-US" sz="1100" b="1" dirty="0">
                          <a:solidFill>
                            <a:schemeClr val="tx1"/>
                          </a:solidFill>
                        </a:rPr>
                        <a:t>Sealing</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IP65</a:t>
                      </a:r>
                      <a:endParaRPr lang="en-US" sz="1000" dirty="0"/>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aseline="0" dirty="0">
                          <a:solidFill>
                            <a:schemeClr val="tx1"/>
                          </a:solidFill>
                          <a:latin typeface="+mn-lt"/>
                        </a:rPr>
                        <a:t>None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IP64</a:t>
                      </a:r>
                      <a:endParaRPr lang="en-US" sz="1000" dirty="0"/>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IP65 and IP67</a:t>
                      </a:r>
                      <a:endParaRPr lang="en-US" sz="1000" dirty="0"/>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IP65 and IP67</a:t>
                      </a:r>
                      <a:endParaRPr lang="en-US" sz="1000" dirty="0">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IP68</a:t>
                      </a:r>
                      <a:endParaRPr lang="en-US" sz="1000" baseline="0" dirty="0">
                        <a:solidFill>
                          <a:srgbClr val="FF0000"/>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1000" kern="1200" baseline="0" dirty="0">
                          <a:solidFill>
                            <a:srgbClr val="000000"/>
                          </a:solidFill>
                          <a:latin typeface="+mn-lt"/>
                          <a:ea typeface="+mn-ea"/>
                          <a:cs typeface="+mn-cs"/>
                        </a:rPr>
                        <a:t>The ET51/ET56, like other rugged tablets in this class, offers IP65 sealing to protect against dust, spilled liquids and spraying water.</a:t>
                      </a:r>
                      <a:endParaRPr lang="en-US" sz="1000" dirty="0">
                        <a:solidFill>
                          <a:srgbClr val="000000"/>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4"/>
                  </a:ext>
                </a:extLst>
              </a:tr>
              <a:tr h="708957">
                <a:tc>
                  <a:txBody>
                    <a:bodyPr/>
                    <a:lstStyle/>
                    <a:p>
                      <a:pPr algn="l"/>
                      <a:r>
                        <a:rPr lang="en-US" sz="1100" b="1" spc="-50" baseline="0" dirty="0">
                          <a:solidFill>
                            <a:schemeClr val="tx1"/>
                          </a:solidFill>
                        </a:rPr>
                        <a:t>Operating Temperature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-4° F to 122° F/</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-20° C to 50° C</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32° F to 95° F/</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0° C to 35° C</a:t>
                      </a:r>
                      <a:endParaRPr lang="en-US" sz="1000" baseline="0" dirty="0">
                        <a:solidFill>
                          <a:srgbClr val="FF0000"/>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-14 °F to 122 °F/</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-25 °C to 50 °C</a:t>
                      </a:r>
                      <a:endParaRPr lang="en-US" sz="1000" baseline="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1000" kern="1200" baseline="0" dirty="0">
                          <a:solidFill>
                            <a:schemeClr val="dk1"/>
                          </a:solidFill>
                          <a:latin typeface="+mn-lt"/>
                          <a:ea typeface="+mn-ea"/>
                          <a:cs typeface="+mn-cs"/>
                        </a:rPr>
                        <a:t>-14 °F to 122 °F/</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-25 °C to 50 °C</a:t>
                      </a:r>
                      <a:endParaRPr lang="en-US" sz="1000" baseline="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1000" kern="1200" baseline="0" dirty="0">
                          <a:solidFill>
                            <a:schemeClr val="dk1"/>
                          </a:solidFill>
                          <a:latin typeface="+mn-lt"/>
                          <a:ea typeface="+mn-ea"/>
                          <a:cs typeface="+mn-cs"/>
                        </a:rPr>
                        <a:t>-14 °F to 122 °F/</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-25 °C to 50 °C</a:t>
                      </a:r>
                      <a:endParaRPr lang="en-US" sz="1000" baseline="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dirty="0">
                          <a:solidFill>
                            <a:schemeClr val="tx1"/>
                          </a:solidFill>
                          <a:latin typeface="+mn-lt"/>
                          <a:ea typeface="+mn-ea"/>
                          <a:cs typeface="+mn-cs"/>
                        </a:rPr>
                        <a:t>Not published</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000" kern="1200" baseline="0" dirty="0">
                          <a:solidFill>
                            <a:srgbClr val="000000"/>
                          </a:solidFill>
                          <a:latin typeface="+mn-lt"/>
                          <a:ea typeface="+mn-ea"/>
                          <a:cs typeface="+mn-cs"/>
                        </a:rPr>
                        <a:t>The ET51/ET56 is built to handle subzero temperatures and extreme heat.</a:t>
                      </a:r>
                      <a:endParaRPr lang="en-US" sz="1000" b="0" i="0" u="none" strike="noStrike" kern="1200" baseline="0" dirty="0">
                        <a:solidFill>
                          <a:srgbClr val="000000"/>
                        </a:solidFill>
                        <a:latin typeface="+mn-lt"/>
                        <a:ea typeface="+mn-ea"/>
                        <a:cs typeface="+mn-cs"/>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5"/>
                  </a:ext>
                </a:extLst>
              </a:tr>
            </a:tbl>
          </a:graphicData>
        </a:graphic>
      </p:graphicFrame>
      <p:pic>
        <p:nvPicPr>
          <p:cNvPr id="8" name="Picture 7"/>
          <p:cNvPicPr>
            <a:picLocks noChangeAspect="1"/>
          </p:cNvPicPr>
          <p:nvPr/>
        </p:nvPicPr>
        <p:blipFill>
          <a:blip r:embed="rId3"/>
          <a:stretch>
            <a:fillRect/>
          </a:stretch>
        </p:blipFill>
        <p:spPr>
          <a:xfrm>
            <a:off x="3318237" y="2243602"/>
            <a:ext cx="493039" cy="546472"/>
          </a:xfrm>
          <a:prstGeom prst="rect">
            <a:avLst/>
          </a:prstGeom>
        </p:spPr>
      </p:pic>
      <p:pic>
        <p:nvPicPr>
          <p:cNvPr id="10" name="Picture 9" descr="1-scanpal-eda70-rugged-tablet-eda70-0-c121snguk-a77.jpg"/>
          <p:cNvPicPr>
            <a:picLocks noChangeAspect="1"/>
          </p:cNvPicPr>
          <p:nvPr/>
        </p:nvPicPr>
        <p:blipFill>
          <a:blip r:embed="rId4"/>
          <a:stretch>
            <a:fillRect/>
          </a:stretch>
        </p:blipFill>
        <p:spPr>
          <a:xfrm>
            <a:off x="4656717" y="2183365"/>
            <a:ext cx="425942" cy="638913"/>
          </a:xfrm>
          <a:prstGeom prst="rect">
            <a:avLst/>
          </a:prstGeom>
        </p:spPr>
      </p:pic>
      <p:pic>
        <p:nvPicPr>
          <p:cNvPr id="12" name="Picture 11" descr="1-Panasonic FZ-B2.jpg"/>
          <p:cNvPicPr>
            <a:picLocks noChangeAspect="1"/>
          </p:cNvPicPr>
          <p:nvPr/>
        </p:nvPicPr>
        <p:blipFill>
          <a:blip r:embed="rId5"/>
          <a:stretch>
            <a:fillRect/>
          </a:stretch>
        </p:blipFill>
        <p:spPr>
          <a:xfrm>
            <a:off x="5875902" y="2231904"/>
            <a:ext cx="767269" cy="582886"/>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9295" y="2183365"/>
            <a:ext cx="954251" cy="690277"/>
          </a:xfrm>
          <a:prstGeom prst="rect">
            <a:avLst/>
          </a:prstGeom>
        </p:spPr>
      </p:pic>
      <p:pic>
        <p:nvPicPr>
          <p:cNvPr id="13" name="Picture 12"/>
          <p:cNvPicPr>
            <a:picLocks noChangeAspect="1"/>
          </p:cNvPicPr>
          <p:nvPr/>
        </p:nvPicPr>
        <p:blipFill>
          <a:blip r:embed="rId7"/>
          <a:stretch>
            <a:fillRect/>
          </a:stretch>
        </p:blipFill>
        <p:spPr>
          <a:xfrm>
            <a:off x="7115608" y="2191488"/>
            <a:ext cx="980562" cy="675498"/>
          </a:xfrm>
          <a:prstGeom prst="rect">
            <a:avLst/>
          </a:prstGeom>
        </p:spPr>
      </p:pic>
      <p:pic>
        <p:nvPicPr>
          <p:cNvPr id="14" name="Picture 13"/>
          <p:cNvPicPr>
            <a:picLocks noChangeAspect="1"/>
          </p:cNvPicPr>
          <p:nvPr/>
        </p:nvPicPr>
        <p:blipFill>
          <a:blip r:embed="rId8"/>
          <a:stretch>
            <a:fillRect/>
          </a:stretch>
        </p:blipFill>
        <p:spPr>
          <a:xfrm>
            <a:off x="8492339" y="2234394"/>
            <a:ext cx="499675" cy="576548"/>
          </a:xfrm>
          <a:prstGeom prst="rect">
            <a:avLst/>
          </a:prstGeom>
        </p:spPr>
      </p:pic>
      <p:sp>
        <p:nvSpPr>
          <p:cNvPr id="15" name="Rectangle 14">
            <a:extLst>
              <a:ext uri="{FF2B5EF4-FFF2-40B4-BE49-F238E27FC236}">
                <a16:creationId xmlns:a16="http://schemas.microsoft.com/office/drawing/2014/main" xmlns="" id="{B5DB7014-ECD3-4ABA-8B65-335B8262B6EE}"/>
              </a:ext>
            </a:extLst>
          </p:cNvPr>
          <p:cNvSpPr/>
          <p:nvPr/>
        </p:nvSpPr>
        <p:spPr>
          <a:xfrm>
            <a:off x="457081" y="6476640"/>
            <a:ext cx="3480318" cy="307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13363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95181" y="227930"/>
            <a:ext cx="11225908" cy="365760"/>
          </a:xfrm>
        </p:spPr>
        <p:txBody>
          <a:bodyPr/>
          <a:lstStyle/>
          <a:p>
            <a:r>
              <a:rPr lang="en-US" sz="3200" dirty="0">
                <a:latin typeface=""/>
                <a:cs typeface=""/>
              </a:rPr>
              <a:t>Android Competitive Comparison: 8-inch tablets</a:t>
            </a:r>
          </a:p>
        </p:txBody>
      </p:sp>
      <p:sp>
        <p:nvSpPr>
          <p:cNvPr id="3" name="Slide Number Placeholder 2"/>
          <p:cNvSpPr>
            <a:spLocks noGrp="1"/>
          </p:cNvSpPr>
          <p:nvPr>
            <p:ph type="sldNum" sz="quarter" idx="4"/>
          </p:nvPr>
        </p:nvSpPr>
        <p:spPr/>
        <p:txBody>
          <a:bodyPr/>
          <a:lstStyle/>
          <a:p>
            <a:fld id="{79044E51-BF79-AF42-BAC5-B771B1D9D8E0}" type="slidenum">
              <a:rPr lang="en-US" smtClean="0"/>
              <a:pPr/>
              <a:t>33</a:t>
            </a:fld>
            <a:endParaRPr lang="en-US" dirty="0"/>
          </a:p>
        </p:txBody>
      </p:sp>
      <p:sp>
        <p:nvSpPr>
          <p:cNvPr id="2" name="TextBox 1"/>
          <p:cNvSpPr txBox="1"/>
          <p:nvPr/>
        </p:nvSpPr>
        <p:spPr>
          <a:xfrm>
            <a:off x="434339" y="775928"/>
            <a:ext cx="10899501" cy="523220"/>
          </a:xfrm>
          <a:prstGeom prst="rect">
            <a:avLst/>
          </a:prstGeom>
          <a:noFill/>
        </p:spPr>
        <p:txBody>
          <a:bodyPr wrap="square" rtlCol="0">
            <a:spAutoFit/>
          </a:bodyPr>
          <a:lstStyle/>
          <a:p>
            <a:r>
              <a:rPr lang="en-US" sz="1400" i="1" dirty="0">
                <a:latin typeface=""/>
                <a:cs typeface=""/>
              </a:rPr>
              <a:t>In the following chart, where appropriate, yellow shading indicates the best specification available for a feature. </a:t>
            </a:r>
            <a:br>
              <a:rPr lang="en-US" sz="1400" i="1" dirty="0">
                <a:latin typeface=""/>
                <a:cs typeface=""/>
              </a:rPr>
            </a:br>
            <a:r>
              <a:rPr lang="en-US" sz="1400" i="1" dirty="0">
                <a:latin typeface=""/>
                <a:cs typeface=""/>
              </a:rPr>
              <a:t>Competitive information is based on publicly available information.</a:t>
            </a:r>
            <a:endParaRPr lang="en-US" sz="1400" i="1" baseline="30000" dirty="0">
              <a:latin typeface=""/>
              <a:cs typeface=""/>
            </a:endParaRPr>
          </a:p>
        </p:txBody>
      </p:sp>
      <p:graphicFrame>
        <p:nvGraphicFramePr>
          <p:cNvPr id="7" name="Table 6"/>
          <p:cNvGraphicFramePr>
            <a:graphicFrameLocks noGrp="1"/>
          </p:cNvGraphicFramePr>
          <p:nvPr>
            <p:extLst>
              <p:ext uri="{D42A27DB-BD31-4B8C-83A1-F6EECF244321}">
                <p14:modId xmlns:p14="http://schemas.microsoft.com/office/powerpoint/2010/main" val="1737925347"/>
              </p:ext>
            </p:extLst>
          </p:nvPr>
        </p:nvGraphicFramePr>
        <p:xfrm>
          <a:off x="557483" y="1292182"/>
          <a:ext cx="11532761" cy="5163818"/>
        </p:xfrm>
        <a:graphic>
          <a:graphicData uri="http://schemas.openxmlformats.org/drawingml/2006/table">
            <a:tbl>
              <a:tblPr firstRow="1" bandRow="1">
                <a:tableStyleId>{073A0DAA-6AF3-43AB-8588-CEC1D06C72B9}</a:tableStyleId>
              </a:tblPr>
              <a:tblGrid>
                <a:gridCol w="962559">
                  <a:extLst>
                    <a:ext uri="{9D8B030D-6E8A-4147-A177-3AD203B41FA5}">
                      <a16:colId xmlns:a16="http://schemas.microsoft.com/office/drawing/2014/main" xmlns="" val="20000"/>
                    </a:ext>
                  </a:extLst>
                </a:gridCol>
                <a:gridCol w="1413163">
                  <a:extLst>
                    <a:ext uri="{9D8B030D-6E8A-4147-A177-3AD203B41FA5}">
                      <a16:colId xmlns:a16="http://schemas.microsoft.com/office/drawing/2014/main" xmlns="" val="20001"/>
                    </a:ext>
                  </a:extLst>
                </a:gridCol>
                <a:gridCol w="1294411">
                  <a:extLst>
                    <a:ext uri="{9D8B030D-6E8A-4147-A177-3AD203B41FA5}">
                      <a16:colId xmlns:a16="http://schemas.microsoft.com/office/drawing/2014/main" xmlns="" val="20002"/>
                    </a:ext>
                  </a:extLst>
                </a:gridCol>
                <a:gridCol w="1282535">
                  <a:extLst>
                    <a:ext uri="{9D8B030D-6E8A-4147-A177-3AD203B41FA5}">
                      <a16:colId xmlns:a16="http://schemas.microsoft.com/office/drawing/2014/main" xmlns="" val="20003"/>
                    </a:ext>
                  </a:extLst>
                </a:gridCol>
                <a:gridCol w="1448789">
                  <a:extLst>
                    <a:ext uri="{9D8B030D-6E8A-4147-A177-3AD203B41FA5}">
                      <a16:colId xmlns:a16="http://schemas.microsoft.com/office/drawing/2014/main" xmlns="" val="20004"/>
                    </a:ext>
                  </a:extLst>
                </a:gridCol>
                <a:gridCol w="1187533">
                  <a:extLst>
                    <a:ext uri="{9D8B030D-6E8A-4147-A177-3AD203B41FA5}">
                      <a16:colId xmlns:a16="http://schemas.microsoft.com/office/drawing/2014/main" xmlns="" val="20005"/>
                    </a:ext>
                  </a:extLst>
                </a:gridCol>
                <a:gridCol w="1270659">
                  <a:extLst>
                    <a:ext uri="{9D8B030D-6E8A-4147-A177-3AD203B41FA5}">
                      <a16:colId xmlns:a16="http://schemas.microsoft.com/office/drawing/2014/main" xmlns="" val="20006"/>
                    </a:ext>
                  </a:extLst>
                </a:gridCol>
                <a:gridCol w="2673112">
                  <a:extLst>
                    <a:ext uri="{9D8B030D-6E8A-4147-A177-3AD203B41FA5}">
                      <a16:colId xmlns:a16="http://schemas.microsoft.com/office/drawing/2014/main" xmlns="" val="20007"/>
                    </a:ext>
                  </a:extLst>
                </a:gridCol>
              </a:tblGrid>
              <a:tr h="0">
                <a:tc>
                  <a:txBody>
                    <a:bodyPr/>
                    <a:lstStyle/>
                    <a:p>
                      <a:pPr algn="l"/>
                      <a:r>
                        <a:rPr lang="en-US" sz="1100" cap="none" dirty="0"/>
                        <a:t>Feature</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100" cap="none" dirty="0"/>
                        <a:t>Zebra </a:t>
                      </a:r>
                      <a:br>
                        <a:rPr lang="en-US" sz="1100" cap="none" dirty="0"/>
                      </a:br>
                      <a:r>
                        <a:rPr lang="en-US" sz="1100" cap="none" dirty="0"/>
                        <a:t>ET51/ET56</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Apple iPad</a:t>
                      </a:r>
                      <a:endParaRPr lang="en-US" sz="1100" cap="none" dirty="0">
                        <a:solidFill>
                          <a:schemeClr val="bg1"/>
                        </a:solidFill>
                      </a:endParaRPr>
                    </a:p>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Mini 7.9 in.</a:t>
                      </a:r>
                      <a:endParaRPr lang="en-US" sz="1100" cap="none" dirty="0"/>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Honeywell EDA70</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Panasonic </a:t>
                      </a:r>
                      <a:br>
                        <a:rPr lang="en-US" sz="1100" cap="none" dirty="0">
                          <a:solidFill>
                            <a:schemeClr val="bg1"/>
                          </a:solidFill>
                        </a:rPr>
                      </a:br>
                      <a:r>
                        <a:rPr lang="en-US" sz="1100" cap="none" dirty="0">
                          <a:solidFill>
                            <a:schemeClr val="bg1"/>
                          </a:solidFill>
                        </a:rPr>
                        <a:t>FZ-B2</a:t>
                      </a: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Panasonic </a:t>
                      </a:r>
                      <a:br>
                        <a:rPr lang="en-US" sz="1100" cap="none" dirty="0">
                          <a:solidFill>
                            <a:schemeClr val="bg1"/>
                          </a:solidFill>
                        </a:rPr>
                      </a:br>
                      <a:r>
                        <a:rPr lang="en-US" sz="1100" cap="none" dirty="0">
                          <a:solidFill>
                            <a:schemeClr val="bg1"/>
                          </a:solidFill>
                        </a:rPr>
                        <a:t>FZ-L1</a:t>
                      </a: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Samsung Galaxy</a:t>
                      </a:r>
                    </a:p>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Tab Active</a:t>
                      </a:r>
                      <a:r>
                        <a:rPr lang="en-US" sz="1100" cap="none" baseline="0" dirty="0">
                          <a:solidFill>
                            <a:schemeClr val="bg1"/>
                          </a:solidFill>
                        </a:rPr>
                        <a:t>2</a:t>
                      </a:r>
                      <a:endParaRPr lang="en-US" sz="1100" cap="none" dirty="0">
                        <a:solidFill>
                          <a:schemeClr val="bg1"/>
                        </a:solidFill>
                      </a:endParaRP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rowSpan="2">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400" cap="none" dirty="0">
                          <a:solidFill>
                            <a:srgbClr val="FFFFFF"/>
                          </a:solidFill>
                        </a:rPr>
                        <a:t>Why</a:t>
                      </a:r>
                      <a:r>
                        <a:rPr lang="en-US" sz="1400" cap="none" baseline="0" dirty="0">
                          <a:solidFill>
                            <a:srgbClr val="FFFFFF"/>
                          </a:solidFill>
                        </a:rPr>
                        <a:t> it matters</a:t>
                      </a:r>
                      <a:endParaRPr lang="en-US" sz="1400" cap="none" dirty="0">
                        <a:solidFill>
                          <a:srgbClr val="FFFFFF"/>
                        </a:solidFill>
                      </a:endParaRPr>
                    </a:p>
                  </a:txBody>
                  <a:tcPr marT="91440" marB="91440" anchor="ctr">
                    <a:lnL w="28575"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10000"/>
                  </a:ext>
                </a:extLst>
              </a:tr>
              <a:tr h="759458">
                <a:tc>
                  <a:txBody>
                    <a:bodyPr/>
                    <a:lstStyle/>
                    <a:p>
                      <a:pPr algn="l"/>
                      <a:endParaRPr lang="en-US" sz="1200" cap="none" dirty="0">
                        <a:solidFill>
                          <a:schemeClr val="bg1"/>
                        </a:solidFill>
                      </a:endParaRPr>
                    </a:p>
                  </a:txBody>
                  <a:tcPr marL="182880" marT="91440" marB="91440" anchor="ctr">
                    <a:lnL w="28575" cap="flat" cmpd="sng" algn="ctr">
                      <a:solidFill>
                        <a:srgbClr val="FFFFFF"/>
                      </a:solid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a:tc>
                <a:extLst>
                  <a:ext uri="{0D108BD9-81ED-4DB2-BD59-A6C34878D82A}">
                    <a16:rowId xmlns:a16="http://schemas.microsoft.com/office/drawing/2014/main" xmlns="" val="10001"/>
                  </a:ext>
                </a:extLst>
              </a:tr>
              <a:tr h="338480">
                <a:tc gridSpan="8">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Display</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2"/>
                  </a:ext>
                </a:extLst>
              </a:tr>
              <a:tr h="598504">
                <a:tc>
                  <a:txBody>
                    <a:bodyPr/>
                    <a:lstStyle/>
                    <a:p>
                      <a:r>
                        <a:rPr lang="en-US" sz="1100" b="1" kern="1200" baseline="0" dirty="0">
                          <a:solidFill>
                            <a:schemeClr val="dk1"/>
                          </a:solidFill>
                          <a:latin typeface="+mn-lt"/>
                          <a:ea typeface="+mn-ea"/>
                          <a:cs typeface="+mn-cs"/>
                        </a:rPr>
                        <a:t>Display Size/</a:t>
                      </a:r>
                    </a:p>
                    <a:p>
                      <a:r>
                        <a:rPr lang="en-US" sz="1100" b="1" kern="1200" baseline="0" dirty="0">
                          <a:solidFill>
                            <a:schemeClr val="dk1"/>
                          </a:solidFill>
                          <a:latin typeface="+mn-lt"/>
                          <a:ea typeface="+mn-ea"/>
                          <a:cs typeface="+mn-cs"/>
                        </a:rPr>
                        <a:t>Resolution</a:t>
                      </a:r>
                      <a:endParaRPr lang="en-US" sz="1100" b="1"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8.4 in./21.3 cm;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2560x1600</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720 nit</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1000" kern="1200" baseline="0" dirty="0">
                          <a:solidFill>
                            <a:schemeClr val="dk1"/>
                          </a:solidFill>
                          <a:latin typeface="+mn-lt"/>
                          <a:ea typeface="+mn-ea"/>
                          <a:cs typeface="+mn-cs"/>
                        </a:rPr>
                        <a:t>7.9 in./20.0 cm,</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2048x1536 </a:t>
                      </a:r>
                    </a:p>
                    <a:p>
                      <a:pPr algn="ctr"/>
                      <a:r>
                        <a:rPr lang="en-US" sz="1000" kern="1200" baseline="0" dirty="0">
                          <a:solidFill>
                            <a:schemeClr val="dk1"/>
                          </a:solidFill>
                          <a:latin typeface="+mn-lt"/>
                          <a:ea typeface="+mn-ea"/>
                          <a:cs typeface="+mn-cs"/>
                        </a:rPr>
                        <a:t>500 nit</a:t>
                      </a:r>
                      <a:endParaRPr lang="en-US" sz="1000" baseline="0" dirty="0">
                        <a:solidFill>
                          <a:srgbClr val="FF0000"/>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7 in.</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1280x720</a:t>
                      </a:r>
                      <a:endParaRPr lang="en-US" sz="1000" baseline="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7 in. WXGA</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1280 x 800</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500 nit</a:t>
                      </a:r>
                      <a:endParaRPr lang="en-US" sz="1000" dirty="0"/>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7 in.</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1280 x 720</a:t>
                      </a:r>
                      <a:endParaRPr lang="en-US" sz="1000" dirty="0">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8.0 in./20.3 cm</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TFT; 480 nit</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1280 x 800</a:t>
                      </a:r>
                      <a:endParaRPr lang="en-US" sz="1799" kern="1200" baseline="0" dirty="0">
                        <a:solidFill>
                          <a:schemeClr val="dk1"/>
                        </a:solidFill>
                        <a:latin typeface="arial" charset="0"/>
                        <a:ea typeface="+mn-ea"/>
                        <a:cs typeface="+mn-cs"/>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000" kern="1200" baseline="0" dirty="0">
                          <a:solidFill>
                            <a:srgbClr val="000000"/>
                          </a:solidFill>
                          <a:latin typeface="+mn-lt"/>
                          <a:ea typeface="+mn-ea"/>
                          <a:cs typeface="+mn-cs"/>
                        </a:rPr>
                        <a:t>The ET51/ET56 offers the largest, brightest and highest resolution display in this class.</a:t>
                      </a:r>
                      <a:endParaRPr lang="en-US" sz="1000" baseline="0" dirty="0">
                        <a:solidFill>
                          <a:srgbClr val="000000"/>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3"/>
                  </a:ext>
                </a:extLst>
              </a:tr>
              <a:tr h="708957">
                <a:tc>
                  <a:txBody>
                    <a:bodyPr/>
                    <a:lstStyle/>
                    <a:p>
                      <a:r>
                        <a:rPr lang="en-US" sz="1100" b="1" kern="1200" baseline="0" dirty="0">
                          <a:solidFill>
                            <a:schemeClr val="dk1"/>
                          </a:solidFill>
                          <a:latin typeface="+mn-lt"/>
                          <a:ea typeface="+mn-ea"/>
                          <a:cs typeface="+mn-cs"/>
                        </a:rPr>
                        <a:t>Touch Screen Mode</a:t>
                      </a:r>
                    </a:p>
                    <a:p>
                      <a:r>
                        <a:rPr lang="en-US" sz="1100" b="1" kern="1200" baseline="0" dirty="0">
                          <a:solidFill>
                            <a:schemeClr val="dk1"/>
                          </a:solidFill>
                          <a:latin typeface="+mn-lt"/>
                          <a:ea typeface="+mn-ea"/>
                          <a:cs typeface="+mn-cs"/>
                        </a:rPr>
                        <a:t>Options</a:t>
                      </a:r>
                      <a:endParaRPr lang="en-US" sz="1100" b="1"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Capacitive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10 point multi-touch; 4 entry styles: Finger/Thin Glove; Stylus; Glove/Finger; Finger only</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1000" kern="1200" baseline="0" dirty="0">
                          <a:solidFill>
                            <a:schemeClr val="dk1"/>
                          </a:solidFill>
                          <a:latin typeface="+mn-lt"/>
                          <a:ea typeface="+mn-ea"/>
                          <a:cs typeface="+mn-cs"/>
                        </a:rPr>
                        <a:t>Multi-Touch</a:t>
                      </a:r>
                    </a:p>
                    <a:p>
                      <a:pPr algn="ctr"/>
                      <a:r>
                        <a:rPr lang="en-US" sz="1000" kern="1200" baseline="0" dirty="0">
                          <a:solidFill>
                            <a:schemeClr val="dk1"/>
                          </a:solidFill>
                          <a:latin typeface="+mn-lt"/>
                          <a:ea typeface="+mn-ea"/>
                          <a:cs typeface="+mn-cs"/>
                        </a:rPr>
                        <a:t>display with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IPS technology</a:t>
                      </a:r>
                      <a:endParaRPr lang="en-US" sz="1000" baseline="0" dirty="0">
                        <a:solidFill>
                          <a:srgbClr val="FF0000"/>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Rugged, multi-touch capacitive touch panel</a:t>
                      </a:r>
                      <a:endParaRPr lang="en-US" sz="1000" baseline="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Capacitive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10 point multi-touch; glove and rain mode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Capacitive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10 point multi-touch; glove and rain mode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Capacitive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10 point multi-touch; glove and rain mode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000" kern="1200" baseline="0" dirty="0">
                          <a:solidFill>
                            <a:srgbClr val="000000"/>
                          </a:solidFill>
                          <a:latin typeface="+mn-lt"/>
                          <a:ea typeface="+mn-ea"/>
                          <a:cs typeface="+mn-cs"/>
                        </a:rPr>
                        <a:t>With the advanced touch screen technology in the ET51/ET56, every input mode works, even if the display is wet. And unlike competitive devices that offer a glove and rain mode, preferred entry styles that optimize entry performance are available for all modes of entry.</a:t>
                      </a:r>
                      <a:endParaRPr lang="en-US" sz="1000" dirty="0">
                        <a:solidFill>
                          <a:srgbClr val="000000"/>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4"/>
                  </a:ext>
                </a:extLst>
              </a:tr>
              <a:tr h="708957">
                <a:tc>
                  <a:txBody>
                    <a:bodyPr/>
                    <a:lstStyle/>
                    <a:p>
                      <a:pPr algn="l"/>
                      <a:r>
                        <a:rPr lang="en-US" sz="1100" b="1" kern="1200" baseline="0" dirty="0">
                          <a:solidFill>
                            <a:schemeClr val="dk1"/>
                          </a:solidFill>
                          <a:latin typeface="+mn-lt"/>
                          <a:ea typeface="+mn-ea"/>
                          <a:cs typeface="+mn-cs"/>
                        </a:rPr>
                        <a:t>Durability</a:t>
                      </a:r>
                      <a:endParaRPr lang="en-US" sz="1100" b="1"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Corning Gorilla Glass; daylight viewable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Fingerprint-resistant oleophobic coating</a:t>
                      </a:r>
                      <a:endParaRPr lang="en-US" sz="1000" baseline="0" dirty="0">
                        <a:solidFill>
                          <a:srgbClr val="FF0000"/>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Optically bonded</a:t>
                      </a:r>
                      <a:endParaRPr lang="en-US" sz="1000" baseline="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Display with direct bonding</a:t>
                      </a:r>
                      <a:endParaRPr lang="en-US" sz="1000" dirty="0">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Display with direct bonding</a:t>
                      </a:r>
                      <a:endParaRPr lang="en-US" sz="1000" dirty="0">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Corning Gorilla Glass; optically bonded </a:t>
                      </a:r>
                      <a:endParaRPr lang="en-US" sz="1000" baseline="0" dirty="0">
                        <a:solidFill>
                          <a:srgbClr val="FF0000"/>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000" kern="1200" baseline="0" dirty="0">
                          <a:solidFill>
                            <a:srgbClr val="000000"/>
                          </a:solidFill>
                          <a:latin typeface="+mn-lt"/>
                          <a:ea typeface="+mn-ea"/>
                          <a:cs typeface="+mn-cs"/>
                        </a:rPr>
                        <a:t>Corning</a:t>
                      </a:r>
                      <a:r>
                        <a:rPr lang="en-US" sz="1000" kern="1200" baseline="30000" dirty="0">
                          <a:solidFill>
                            <a:srgbClr val="000000"/>
                          </a:solidFill>
                          <a:latin typeface="+mn-lt"/>
                          <a:ea typeface="+mn-ea"/>
                          <a:cs typeface="+mn-cs"/>
                        </a:rPr>
                        <a:t>®</a:t>
                      </a:r>
                      <a:r>
                        <a:rPr lang="en-US" sz="1000" kern="1200" baseline="0" dirty="0">
                          <a:solidFill>
                            <a:srgbClr val="000000"/>
                          </a:solidFill>
                          <a:latin typeface="+mn-lt"/>
                          <a:ea typeface="+mn-ea"/>
                          <a:cs typeface="+mn-cs"/>
                        </a:rPr>
                        <a:t> Gorilla</a:t>
                      </a:r>
                      <a:r>
                        <a:rPr lang="en-US" sz="1000" kern="1200" baseline="30000" dirty="0">
                          <a:solidFill>
                            <a:srgbClr val="000000"/>
                          </a:solidFill>
                          <a:latin typeface="+mn-lt"/>
                          <a:ea typeface="+mn-ea"/>
                          <a:cs typeface="+mn-cs"/>
                        </a:rPr>
                        <a:t>®</a:t>
                      </a:r>
                      <a:r>
                        <a:rPr lang="en-US" sz="1000" kern="1200" baseline="0" dirty="0">
                          <a:solidFill>
                            <a:srgbClr val="000000"/>
                          </a:solidFill>
                          <a:latin typeface="+mn-lt"/>
                          <a:ea typeface="+mn-ea"/>
                          <a:cs typeface="+mn-cs"/>
                        </a:rPr>
                        <a:t> Glass protects the most vulnerable aspect of any tablet — the display — with shatter and scratch resistance.</a:t>
                      </a:r>
                      <a:endParaRPr lang="en-US" sz="1000" b="0" i="0" u="none" strike="noStrike" kern="1200" baseline="0" dirty="0">
                        <a:solidFill>
                          <a:srgbClr val="000000"/>
                        </a:solidFill>
                        <a:latin typeface="+mn-lt"/>
                        <a:ea typeface="+mn-ea"/>
                        <a:cs typeface="+mn-cs"/>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5"/>
                  </a:ext>
                </a:extLst>
              </a:tr>
              <a:tr h="518951">
                <a:tc>
                  <a:txBody>
                    <a:bodyPr/>
                    <a:lstStyle/>
                    <a:p>
                      <a:pPr algn="l"/>
                      <a:r>
                        <a:rPr lang="en-US" sz="1100" b="1" kern="1200" baseline="0" dirty="0">
                          <a:solidFill>
                            <a:schemeClr val="dk1"/>
                          </a:solidFill>
                          <a:latin typeface="+mn-lt"/>
                          <a:ea typeface="+mn-ea"/>
                          <a:cs typeface="+mn-cs"/>
                        </a:rPr>
                        <a:t>Readability</a:t>
                      </a:r>
                      <a:endParaRPr lang="en-US" sz="1100" b="1"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Daylight viewable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b="0" i="0" u="none" strike="noStrike" kern="1200" dirty="0">
                          <a:solidFill>
                            <a:schemeClr val="dk1"/>
                          </a:solidFill>
                          <a:effectLst/>
                          <a:latin typeface="+mn-lt"/>
                          <a:ea typeface="+mn-ea"/>
                          <a:cs typeface="+mn-cs"/>
                        </a:rPr>
                        <a:t>Anti-reflective coating</a:t>
                      </a:r>
                      <a:endParaRPr lang="en-US" sz="1000" b="0" i="0" u="none" strike="noStrike" dirty="0">
                        <a:solidFill>
                          <a:schemeClr val="tx1"/>
                        </a:solidFill>
                        <a:effectLst/>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Daylight viewable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Daylight viewable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i="0" u="none" strike="noStrike" kern="1200" baseline="0" dirty="0">
                          <a:solidFill>
                            <a:schemeClr val="tx1"/>
                          </a:solidFill>
                          <a:latin typeface="+mn-lt"/>
                          <a:ea typeface="+mn-ea"/>
                          <a:cs typeface="+mn-cs"/>
                        </a:rPr>
                        <a:t>Not published</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dirty="0">
                          <a:solidFill>
                            <a:schemeClr val="tx1"/>
                          </a:solidFill>
                          <a:latin typeface="+mn-lt"/>
                          <a:ea typeface="+mn-ea"/>
                          <a:cs typeface="+mn-cs"/>
                        </a:rPr>
                        <a:t>Not published</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000" kern="1200" baseline="0" dirty="0">
                          <a:solidFill>
                            <a:schemeClr val="tx1"/>
                          </a:solidFill>
                          <a:latin typeface="+mn-lt"/>
                          <a:ea typeface="+mn-ea"/>
                          <a:cs typeface="+mn-cs"/>
                        </a:rPr>
                        <a:t>The ET51/ET56 offers class-best brightness, making it the easiest to read in bright sunlight.</a:t>
                      </a:r>
                      <a:endParaRPr lang="en-US" sz="1000" b="0" i="0" u="none" strike="noStrike" kern="1200" baseline="0" dirty="0">
                        <a:solidFill>
                          <a:schemeClr val="tx1"/>
                        </a:solidFill>
                        <a:latin typeface="+mn-lt"/>
                        <a:ea typeface="+mn-ea"/>
                        <a:cs typeface="+mn-cs"/>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6"/>
                  </a:ext>
                </a:extLst>
              </a:tr>
            </a:tbl>
          </a:graphicData>
        </a:graphic>
      </p:graphicFrame>
      <p:pic>
        <p:nvPicPr>
          <p:cNvPr id="8" name="Picture 7"/>
          <p:cNvPicPr>
            <a:picLocks noChangeAspect="1"/>
          </p:cNvPicPr>
          <p:nvPr/>
        </p:nvPicPr>
        <p:blipFill>
          <a:blip r:embed="rId3"/>
          <a:stretch>
            <a:fillRect/>
          </a:stretch>
        </p:blipFill>
        <p:spPr>
          <a:xfrm>
            <a:off x="3343637" y="2076337"/>
            <a:ext cx="493039" cy="546472"/>
          </a:xfrm>
          <a:prstGeom prst="rect">
            <a:avLst/>
          </a:prstGeom>
        </p:spPr>
      </p:pic>
      <p:pic>
        <p:nvPicPr>
          <p:cNvPr id="10" name="Picture 9" descr="1-scanpal-eda70-rugged-tablet-eda70-0-c121snguk-a77.jpg"/>
          <p:cNvPicPr>
            <a:picLocks noChangeAspect="1"/>
          </p:cNvPicPr>
          <p:nvPr/>
        </p:nvPicPr>
        <p:blipFill>
          <a:blip r:embed="rId4"/>
          <a:stretch>
            <a:fillRect/>
          </a:stretch>
        </p:blipFill>
        <p:spPr>
          <a:xfrm>
            <a:off x="4656717" y="2016100"/>
            <a:ext cx="425942" cy="638913"/>
          </a:xfrm>
          <a:prstGeom prst="rect">
            <a:avLst/>
          </a:prstGeom>
        </p:spPr>
      </p:pic>
      <p:pic>
        <p:nvPicPr>
          <p:cNvPr id="12" name="Picture 11" descr="1-Panasonic FZ-B2.jpg"/>
          <p:cNvPicPr>
            <a:picLocks noChangeAspect="1"/>
          </p:cNvPicPr>
          <p:nvPr/>
        </p:nvPicPr>
        <p:blipFill>
          <a:blip r:embed="rId5"/>
          <a:stretch>
            <a:fillRect/>
          </a:stretch>
        </p:blipFill>
        <p:spPr>
          <a:xfrm>
            <a:off x="5812402" y="2064639"/>
            <a:ext cx="767269" cy="582886"/>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11995" y="2016100"/>
            <a:ext cx="954251" cy="690277"/>
          </a:xfrm>
          <a:prstGeom prst="rect">
            <a:avLst/>
          </a:prstGeom>
        </p:spPr>
      </p:pic>
      <p:pic>
        <p:nvPicPr>
          <p:cNvPr id="13" name="Picture 12"/>
          <p:cNvPicPr>
            <a:picLocks noChangeAspect="1"/>
          </p:cNvPicPr>
          <p:nvPr/>
        </p:nvPicPr>
        <p:blipFill>
          <a:blip r:embed="rId7"/>
          <a:stretch>
            <a:fillRect/>
          </a:stretch>
        </p:blipFill>
        <p:spPr>
          <a:xfrm>
            <a:off x="7077508" y="2024223"/>
            <a:ext cx="980562" cy="675498"/>
          </a:xfrm>
          <a:prstGeom prst="rect">
            <a:avLst/>
          </a:prstGeom>
        </p:spPr>
      </p:pic>
      <p:pic>
        <p:nvPicPr>
          <p:cNvPr id="14" name="Picture 13"/>
          <p:cNvPicPr>
            <a:picLocks noChangeAspect="1"/>
          </p:cNvPicPr>
          <p:nvPr/>
        </p:nvPicPr>
        <p:blipFill>
          <a:blip r:embed="rId8"/>
          <a:stretch>
            <a:fillRect/>
          </a:stretch>
        </p:blipFill>
        <p:spPr>
          <a:xfrm>
            <a:off x="8454239" y="2067129"/>
            <a:ext cx="499675" cy="576548"/>
          </a:xfrm>
          <a:prstGeom prst="rect">
            <a:avLst/>
          </a:prstGeom>
        </p:spPr>
      </p:pic>
      <p:sp>
        <p:nvSpPr>
          <p:cNvPr id="15" name="Rectangle 14">
            <a:extLst>
              <a:ext uri="{FF2B5EF4-FFF2-40B4-BE49-F238E27FC236}">
                <a16:creationId xmlns:a16="http://schemas.microsoft.com/office/drawing/2014/main" xmlns="" id="{5B7B1145-7AF8-4CB2-BD31-882A2F4C0E2D}"/>
              </a:ext>
            </a:extLst>
          </p:cNvPr>
          <p:cNvSpPr/>
          <p:nvPr/>
        </p:nvSpPr>
        <p:spPr>
          <a:xfrm>
            <a:off x="457081" y="6476640"/>
            <a:ext cx="3480318" cy="307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22465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95181" y="105269"/>
            <a:ext cx="11225908" cy="365760"/>
          </a:xfrm>
        </p:spPr>
        <p:txBody>
          <a:bodyPr/>
          <a:lstStyle/>
          <a:p>
            <a:r>
              <a:rPr lang="en-US" sz="3200" dirty="0">
                <a:latin typeface=""/>
                <a:cs typeface=""/>
              </a:rPr>
              <a:t>Android Competitive Comparison: 8-inch tablets</a:t>
            </a:r>
          </a:p>
        </p:txBody>
      </p:sp>
      <p:sp>
        <p:nvSpPr>
          <p:cNvPr id="3" name="Slide Number Placeholder 2"/>
          <p:cNvSpPr>
            <a:spLocks noGrp="1"/>
          </p:cNvSpPr>
          <p:nvPr>
            <p:ph type="sldNum" sz="quarter" idx="4"/>
          </p:nvPr>
        </p:nvSpPr>
        <p:spPr>
          <a:xfrm>
            <a:off x="10932294" y="6404745"/>
            <a:ext cx="1264591" cy="457200"/>
          </a:xfrm>
        </p:spPr>
        <p:txBody>
          <a:bodyPr/>
          <a:lstStyle/>
          <a:p>
            <a:fld id="{79044E51-BF79-AF42-BAC5-B771B1D9D8E0}" type="slidenum">
              <a:rPr lang="en-US" smtClean="0"/>
              <a:pPr/>
              <a:t>34</a:t>
            </a:fld>
            <a:endParaRPr lang="en-US" dirty="0"/>
          </a:p>
        </p:txBody>
      </p:sp>
      <p:sp>
        <p:nvSpPr>
          <p:cNvPr id="2" name="TextBox 1"/>
          <p:cNvSpPr txBox="1"/>
          <p:nvPr/>
        </p:nvSpPr>
        <p:spPr>
          <a:xfrm>
            <a:off x="434339" y="541757"/>
            <a:ext cx="10899501" cy="523220"/>
          </a:xfrm>
          <a:prstGeom prst="rect">
            <a:avLst/>
          </a:prstGeom>
          <a:noFill/>
        </p:spPr>
        <p:txBody>
          <a:bodyPr wrap="square" rtlCol="0">
            <a:spAutoFit/>
          </a:bodyPr>
          <a:lstStyle/>
          <a:p>
            <a:r>
              <a:rPr lang="en-US" sz="1400" i="1" dirty="0">
                <a:latin typeface=""/>
                <a:cs typeface=""/>
              </a:rPr>
              <a:t>In the following chart, where appropriate, yellow shading indicates the best specification available for a feature. </a:t>
            </a:r>
            <a:br>
              <a:rPr lang="en-US" sz="1400" i="1" dirty="0">
                <a:latin typeface=""/>
                <a:cs typeface=""/>
              </a:rPr>
            </a:br>
            <a:r>
              <a:rPr lang="en-US" sz="1400" i="1" dirty="0">
                <a:latin typeface=""/>
                <a:cs typeface=""/>
              </a:rPr>
              <a:t>Competitive information is based on publicly available information.</a:t>
            </a:r>
            <a:endParaRPr lang="en-US" sz="1400" i="1" baseline="30000" dirty="0">
              <a:latin typeface=""/>
              <a:cs typeface=""/>
            </a:endParaRPr>
          </a:p>
        </p:txBody>
      </p:sp>
      <p:graphicFrame>
        <p:nvGraphicFramePr>
          <p:cNvPr id="7" name="Table 6"/>
          <p:cNvGraphicFramePr>
            <a:graphicFrameLocks noGrp="1"/>
          </p:cNvGraphicFramePr>
          <p:nvPr>
            <p:extLst>
              <p:ext uri="{D42A27DB-BD31-4B8C-83A1-F6EECF244321}">
                <p14:modId xmlns:p14="http://schemas.microsoft.com/office/powerpoint/2010/main" val="1448813543"/>
              </p:ext>
            </p:extLst>
          </p:nvPr>
        </p:nvGraphicFramePr>
        <p:xfrm>
          <a:off x="546332" y="1104536"/>
          <a:ext cx="11603089" cy="5405121"/>
        </p:xfrm>
        <a:graphic>
          <a:graphicData uri="http://schemas.openxmlformats.org/drawingml/2006/table">
            <a:tbl>
              <a:tblPr firstRow="1" bandRow="1">
                <a:tableStyleId>{073A0DAA-6AF3-43AB-8588-CEC1D06C72B9}</a:tableStyleId>
              </a:tblPr>
              <a:tblGrid>
                <a:gridCol w="962559">
                  <a:extLst>
                    <a:ext uri="{9D8B030D-6E8A-4147-A177-3AD203B41FA5}">
                      <a16:colId xmlns:a16="http://schemas.microsoft.com/office/drawing/2014/main" xmlns="" val="20000"/>
                    </a:ext>
                  </a:extLst>
                </a:gridCol>
                <a:gridCol w="2046118">
                  <a:extLst>
                    <a:ext uri="{9D8B030D-6E8A-4147-A177-3AD203B41FA5}">
                      <a16:colId xmlns:a16="http://schemas.microsoft.com/office/drawing/2014/main" xmlns="" val="20001"/>
                    </a:ext>
                  </a:extLst>
                </a:gridCol>
                <a:gridCol w="945765">
                  <a:extLst>
                    <a:ext uri="{9D8B030D-6E8A-4147-A177-3AD203B41FA5}">
                      <a16:colId xmlns:a16="http://schemas.microsoft.com/office/drawing/2014/main" xmlns="" val="20002"/>
                    </a:ext>
                  </a:extLst>
                </a:gridCol>
                <a:gridCol w="1889140">
                  <a:extLst>
                    <a:ext uri="{9D8B030D-6E8A-4147-A177-3AD203B41FA5}">
                      <a16:colId xmlns:a16="http://schemas.microsoft.com/office/drawing/2014/main" xmlns="" val="20003"/>
                    </a:ext>
                  </a:extLst>
                </a:gridCol>
                <a:gridCol w="772886">
                  <a:extLst>
                    <a:ext uri="{9D8B030D-6E8A-4147-A177-3AD203B41FA5}">
                      <a16:colId xmlns:a16="http://schemas.microsoft.com/office/drawing/2014/main" xmlns="" val="20004"/>
                    </a:ext>
                  </a:extLst>
                </a:gridCol>
                <a:gridCol w="822694">
                  <a:extLst>
                    <a:ext uri="{9D8B030D-6E8A-4147-A177-3AD203B41FA5}">
                      <a16:colId xmlns:a16="http://schemas.microsoft.com/office/drawing/2014/main" xmlns="" val="20005"/>
                    </a:ext>
                  </a:extLst>
                </a:gridCol>
                <a:gridCol w="1490815">
                  <a:extLst>
                    <a:ext uri="{9D8B030D-6E8A-4147-A177-3AD203B41FA5}">
                      <a16:colId xmlns:a16="http://schemas.microsoft.com/office/drawing/2014/main" xmlns="" val="20006"/>
                    </a:ext>
                  </a:extLst>
                </a:gridCol>
                <a:gridCol w="2673112">
                  <a:extLst>
                    <a:ext uri="{9D8B030D-6E8A-4147-A177-3AD203B41FA5}">
                      <a16:colId xmlns:a16="http://schemas.microsoft.com/office/drawing/2014/main" xmlns="" val="20007"/>
                    </a:ext>
                  </a:extLst>
                </a:gridCol>
              </a:tblGrid>
              <a:tr h="0">
                <a:tc>
                  <a:txBody>
                    <a:bodyPr/>
                    <a:lstStyle/>
                    <a:p>
                      <a:pPr algn="l"/>
                      <a:r>
                        <a:rPr lang="en-US" sz="1100" cap="none" dirty="0"/>
                        <a:t>Feature</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100" cap="none" dirty="0"/>
                        <a:t>Zebra </a:t>
                      </a:r>
                      <a:br>
                        <a:rPr lang="en-US" sz="1100" cap="none" dirty="0"/>
                      </a:br>
                      <a:r>
                        <a:rPr lang="en-US" sz="1100" cap="none" dirty="0"/>
                        <a:t>ET51/ET56</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Apple iPad</a:t>
                      </a:r>
                      <a:endParaRPr lang="en-US" sz="1100" cap="none" dirty="0">
                        <a:solidFill>
                          <a:schemeClr val="bg1"/>
                        </a:solidFill>
                      </a:endParaRPr>
                    </a:p>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Mini 7.9 in.</a:t>
                      </a:r>
                      <a:endParaRPr lang="en-US" sz="1100" cap="none" dirty="0"/>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Honeywell EDA70</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Panasonic </a:t>
                      </a:r>
                      <a:br>
                        <a:rPr lang="en-US" sz="1100" cap="none" dirty="0">
                          <a:solidFill>
                            <a:schemeClr val="bg1"/>
                          </a:solidFill>
                        </a:rPr>
                      </a:br>
                      <a:r>
                        <a:rPr lang="en-US" sz="1100" cap="none" dirty="0">
                          <a:solidFill>
                            <a:schemeClr val="bg1"/>
                          </a:solidFill>
                        </a:rPr>
                        <a:t>FZ-B2</a:t>
                      </a: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Panasonic </a:t>
                      </a:r>
                      <a:br>
                        <a:rPr lang="en-US" sz="1100" cap="none" dirty="0">
                          <a:solidFill>
                            <a:schemeClr val="bg1"/>
                          </a:solidFill>
                        </a:rPr>
                      </a:br>
                      <a:r>
                        <a:rPr lang="en-US" sz="1100" cap="none" dirty="0">
                          <a:solidFill>
                            <a:schemeClr val="bg1"/>
                          </a:solidFill>
                        </a:rPr>
                        <a:t>FZ-L1</a:t>
                      </a: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Samsung Galaxy</a:t>
                      </a:r>
                    </a:p>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Tab Active</a:t>
                      </a:r>
                      <a:r>
                        <a:rPr lang="en-US" sz="1100" cap="none" baseline="0" dirty="0">
                          <a:solidFill>
                            <a:schemeClr val="bg1"/>
                          </a:solidFill>
                        </a:rPr>
                        <a:t>2</a:t>
                      </a:r>
                      <a:endParaRPr lang="en-US" sz="1100" cap="none" dirty="0">
                        <a:solidFill>
                          <a:schemeClr val="bg1"/>
                        </a:solidFill>
                      </a:endParaRP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rowSpan="2">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400" cap="none" dirty="0">
                          <a:solidFill>
                            <a:srgbClr val="FFFFFF"/>
                          </a:solidFill>
                        </a:rPr>
                        <a:t>Why</a:t>
                      </a:r>
                      <a:r>
                        <a:rPr lang="en-US" sz="1400" cap="none" baseline="0" dirty="0">
                          <a:solidFill>
                            <a:srgbClr val="FFFFFF"/>
                          </a:solidFill>
                        </a:rPr>
                        <a:t> it matters</a:t>
                      </a:r>
                      <a:endParaRPr lang="en-US" sz="1400" cap="none" dirty="0">
                        <a:solidFill>
                          <a:srgbClr val="FFFFFF"/>
                        </a:solidFill>
                      </a:endParaRPr>
                    </a:p>
                  </a:txBody>
                  <a:tcPr marT="91440" marB="91440" anchor="ctr">
                    <a:lnL w="28575"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10000"/>
                  </a:ext>
                </a:extLst>
              </a:tr>
              <a:tr h="604521">
                <a:tc>
                  <a:txBody>
                    <a:bodyPr/>
                    <a:lstStyle/>
                    <a:p>
                      <a:pPr algn="l"/>
                      <a:endParaRPr lang="en-US" sz="1200" cap="none" dirty="0">
                        <a:solidFill>
                          <a:schemeClr val="bg1"/>
                        </a:solidFill>
                      </a:endParaRPr>
                    </a:p>
                  </a:txBody>
                  <a:tcPr marL="182880" marT="91440" marB="91440" anchor="ctr">
                    <a:lnL w="28575" cap="flat" cmpd="sng" algn="ctr">
                      <a:solidFill>
                        <a:srgbClr val="FFFFFF"/>
                      </a:solid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a:tc>
                <a:extLst>
                  <a:ext uri="{0D108BD9-81ED-4DB2-BD59-A6C34878D82A}">
                    <a16:rowId xmlns:a16="http://schemas.microsoft.com/office/drawing/2014/main" xmlns="" val="10001"/>
                  </a:ext>
                </a:extLst>
              </a:tr>
              <a:tr h="338480">
                <a:tc gridSpan="8">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Software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2"/>
                  </a:ext>
                </a:extLst>
              </a:tr>
              <a:tr h="453175">
                <a:tc>
                  <a:txBody>
                    <a:bodyPr/>
                    <a:lstStyle/>
                    <a:p>
                      <a:r>
                        <a:rPr lang="en-US" sz="1100" b="1" kern="1200" spc="-50" baseline="0" dirty="0">
                          <a:solidFill>
                            <a:schemeClr val="dk1"/>
                          </a:solidFill>
                          <a:latin typeface="+mn-lt"/>
                          <a:ea typeface="+mn-ea"/>
                          <a:cs typeface="+mn-cs"/>
                        </a:rPr>
                        <a:t>Value-add Software Tools</a:t>
                      </a:r>
                      <a:endParaRPr lang="en-US" sz="1100" b="1" spc="-50" baseline="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b="1" kern="1200" baseline="0" dirty="0">
                          <a:solidFill>
                            <a:schemeClr val="dk1"/>
                          </a:solidFill>
                          <a:latin typeface="+mn-lt"/>
                          <a:ea typeface="+mn-ea"/>
                          <a:cs typeface="+mn-cs"/>
                        </a:rPr>
                        <a:t>Mobility DNA:</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b="1" kern="1200" baseline="0" dirty="0">
                          <a:solidFill>
                            <a:schemeClr val="dk1"/>
                          </a:solidFill>
                          <a:latin typeface="+mn-lt"/>
                          <a:ea typeface="+mn-ea"/>
                          <a:cs typeface="+mn-cs"/>
                        </a:rPr>
                        <a:t>Supported by 33 models and counting</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b="0" u="sng" kern="1200" baseline="0" dirty="0">
                          <a:solidFill>
                            <a:schemeClr val="dk1"/>
                          </a:solidFill>
                          <a:latin typeface="+mn-lt"/>
                          <a:ea typeface="+mn-ea"/>
                          <a:cs typeface="+mn-cs"/>
                        </a:rPr>
                        <a:t>Management Tools:</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b="0" kern="1200" baseline="0" dirty="0">
                          <a:solidFill>
                            <a:schemeClr val="dk1"/>
                          </a:solidFill>
                          <a:latin typeface="+mn-lt"/>
                          <a:ea typeface="+mn-ea"/>
                          <a:cs typeface="+mn-cs"/>
                        </a:rPr>
                        <a:t>Enterprise Home Screen</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b="0" kern="1200" baseline="0" dirty="0">
                          <a:solidFill>
                            <a:schemeClr val="dk1"/>
                          </a:solidFill>
                          <a:latin typeface="+mn-lt"/>
                          <a:ea typeface="+mn-ea"/>
                          <a:cs typeface="+mn-cs"/>
                        </a:rPr>
                        <a:t>LifeGuard</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b="0" kern="1200" baseline="0" dirty="0">
                          <a:solidFill>
                            <a:schemeClr val="dk1"/>
                          </a:solidFill>
                          <a:latin typeface="+mn-lt"/>
                          <a:ea typeface="+mn-ea"/>
                          <a:cs typeface="+mn-cs"/>
                        </a:rPr>
                        <a:t>StageNow</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b="0" kern="1200" baseline="0" dirty="0">
                          <a:solidFill>
                            <a:schemeClr val="dk1"/>
                          </a:solidFill>
                          <a:latin typeface="+mn-lt"/>
                          <a:ea typeface="+mn-ea"/>
                          <a:cs typeface="+mn-cs"/>
                        </a:rPr>
                        <a:t>PowerPrecision Console</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b="0" kern="1200" baseline="0" dirty="0">
                          <a:solidFill>
                            <a:schemeClr val="dk1"/>
                          </a:solidFill>
                          <a:latin typeface="+mn-lt"/>
                          <a:ea typeface="+mn-ea"/>
                          <a:cs typeface="+mn-cs"/>
                        </a:rPr>
                        <a:t>WorryFree WiFi</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b="0" kern="1200" baseline="0" dirty="0">
                          <a:solidFill>
                            <a:schemeClr val="dk1"/>
                          </a:solidFill>
                          <a:latin typeface="+mn-lt"/>
                          <a:ea typeface="+mn-ea"/>
                          <a:cs typeface="+mn-cs"/>
                        </a:rPr>
                        <a:t>Device Tracker</a:t>
                      </a:r>
                    </a:p>
                    <a:p>
                      <a:pPr marL="0" marR="0" indent="0" algn="ctr" defTabSz="914126" rtl="0" eaLnBrk="1" fontAlgn="auto" latinLnBrk="0" hangingPunct="1">
                        <a:lnSpc>
                          <a:spcPct val="100000"/>
                        </a:lnSpc>
                        <a:spcBef>
                          <a:spcPts val="0"/>
                        </a:spcBef>
                        <a:spcAft>
                          <a:spcPts val="200"/>
                        </a:spcAft>
                        <a:buClrTx/>
                        <a:buSzTx/>
                        <a:buFontTx/>
                        <a:buNone/>
                        <a:tabLst/>
                        <a:defRPr/>
                      </a:pPr>
                      <a:r>
                        <a:rPr lang="en-US" sz="1000" b="0" kern="1200" baseline="0" dirty="0">
                          <a:solidFill>
                            <a:schemeClr val="dk1"/>
                          </a:solidFill>
                          <a:latin typeface="+mn-lt"/>
                          <a:ea typeface="+mn-ea"/>
                          <a:cs typeface="+mn-cs"/>
                        </a:rPr>
                        <a:t>Enterprise Mobility Management Toolkit</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b="0" u="sng" kern="1200" baseline="0" dirty="0">
                          <a:solidFill>
                            <a:schemeClr val="dk1"/>
                          </a:solidFill>
                          <a:latin typeface="+mn-lt"/>
                          <a:ea typeface="+mn-ea"/>
                          <a:cs typeface="+mn-cs"/>
                        </a:rPr>
                        <a:t>Productivity Tools:</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b="0" kern="1200" baseline="0" dirty="0">
                          <a:solidFill>
                            <a:schemeClr val="dk1"/>
                          </a:solidFill>
                          <a:latin typeface="+mn-lt"/>
                          <a:ea typeface="+mn-ea"/>
                          <a:cs typeface="+mn-cs"/>
                        </a:rPr>
                        <a:t>DataWedge</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b="0" kern="1200" baseline="0" dirty="0">
                          <a:solidFill>
                            <a:schemeClr val="dk1"/>
                          </a:solidFill>
                          <a:latin typeface="+mn-lt"/>
                          <a:ea typeface="+mn-ea"/>
                          <a:cs typeface="+mn-cs"/>
                        </a:rPr>
                        <a:t>Enterprise Keyboard</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b="0" kern="1200" baseline="0" dirty="0">
                          <a:solidFill>
                            <a:schemeClr val="dk1"/>
                          </a:solidFill>
                          <a:latin typeface="+mn-lt"/>
                          <a:ea typeface="+mn-ea"/>
                          <a:cs typeface="+mn-cs"/>
                        </a:rPr>
                        <a:t>Device Diagnostics</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b="0" kern="1200" baseline="0" dirty="0">
                          <a:solidFill>
                            <a:schemeClr val="dk1"/>
                          </a:solidFill>
                          <a:latin typeface="+mn-lt"/>
                          <a:ea typeface="+mn-ea"/>
                          <a:cs typeface="+mn-cs"/>
                        </a:rPr>
                        <a:t>PowerPrecision+</a:t>
                      </a:r>
                    </a:p>
                    <a:p>
                      <a:pPr marL="0" marR="0" indent="0" algn="ctr" defTabSz="914126" rtl="0" eaLnBrk="1" fontAlgn="auto" latinLnBrk="0" hangingPunct="1">
                        <a:lnSpc>
                          <a:spcPct val="100000"/>
                        </a:lnSpc>
                        <a:spcBef>
                          <a:spcPts val="0"/>
                        </a:spcBef>
                        <a:spcAft>
                          <a:spcPts val="200"/>
                        </a:spcAft>
                        <a:buClrTx/>
                        <a:buSzTx/>
                        <a:buFontTx/>
                        <a:buNone/>
                        <a:tabLst/>
                        <a:defRPr/>
                      </a:pPr>
                      <a:r>
                        <a:rPr lang="en-US" sz="1000" b="0" kern="1200" baseline="0" dirty="0">
                          <a:solidFill>
                            <a:schemeClr val="dk1"/>
                          </a:solidFill>
                          <a:latin typeface="+mn-lt"/>
                          <a:ea typeface="+mn-ea"/>
                          <a:cs typeface="+mn-cs"/>
                        </a:rPr>
                        <a:t>Swipe Assist</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b="0" u="sng" kern="1200" baseline="0" dirty="0">
                          <a:solidFill>
                            <a:schemeClr val="dk1"/>
                          </a:solidFill>
                          <a:latin typeface="+mn-lt"/>
                          <a:ea typeface="+mn-ea"/>
                          <a:cs typeface="+mn-cs"/>
                        </a:rPr>
                        <a:t>Development Tools:</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b="0" kern="1200" baseline="0" dirty="0">
                          <a:solidFill>
                            <a:schemeClr val="dk1"/>
                          </a:solidFill>
                          <a:latin typeface="+mn-lt"/>
                          <a:ea typeface="+mn-ea"/>
                          <a:cs typeface="+mn-cs"/>
                        </a:rPr>
                        <a:t>Mobility Extensions (Mx)</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b="0" kern="1200" baseline="0" dirty="0">
                          <a:solidFill>
                            <a:schemeClr val="dk1"/>
                          </a:solidFill>
                          <a:latin typeface="+mn-lt"/>
                          <a:ea typeface="+mn-ea"/>
                          <a:cs typeface="+mn-cs"/>
                        </a:rPr>
                        <a:t>EMDK for Android</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b="0" kern="1200" baseline="0" dirty="0">
                          <a:solidFill>
                            <a:schemeClr val="dk1"/>
                          </a:solidFill>
                          <a:latin typeface="+mn-lt"/>
                          <a:ea typeface="+mn-ea"/>
                          <a:cs typeface="+mn-cs"/>
                        </a:rPr>
                        <a:t>Enterprise Browser</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1000" dirty="0"/>
                        <a:t>No</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400"/>
                        </a:spcAft>
                        <a:buClrTx/>
                        <a:buSzTx/>
                        <a:buFontTx/>
                        <a:buNone/>
                        <a:tabLst/>
                        <a:defRPr/>
                      </a:pPr>
                      <a:r>
                        <a:rPr lang="en-US" sz="1000" b="1" dirty="0">
                          <a:solidFill>
                            <a:schemeClr val="tx1"/>
                          </a:solidFill>
                        </a:rPr>
                        <a:t>Honeywell</a:t>
                      </a:r>
                      <a:r>
                        <a:rPr lang="en-US" sz="1000" b="1" baseline="0" dirty="0">
                          <a:solidFill>
                            <a:schemeClr val="tx1"/>
                          </a:solidFill>
                        </a:rPr>
                        <a:t> Mobility Edge</a:t>
                      </a:r>
                      <a:r>
                        <a:rPr lang="en-US" sz="1000" b="1" baseline="30000" dirty="0">
                          <a:solidFill>
                            <a:schemeClr val="tx1"/>
                          </a:solidFill>
                        </a:rPr>
                        <a:t>TM:</a:t>
                      </a:r>
                    </a:p>
                    <a:p>
                      <a:pPr marL="0" marR="0" indent="0" algn="ctr" defTabSz="914126" rtl="0" eaLnBrk="1" fontAlgn="auto" latinLnBrk="0" hangingPunct="1">
                        <a:lnSpc>
                          <a:spcPct val="100000"/>
                        </a:lnSpc>
                        <a:spcBef>
                          <a:spcPts val="0"/>
                        </a:spcBef>
                        <a:spcAft>
                          <a:spcPts val="400"/>
                        </a:spcAft>
                        <a:buClrTx/>
                        <a:buSzTx/>
                        <a:buFontTx/>
                        <a:buNone/>
                        <a:tabLst/>
                        <a:defRPr/>
                      </a:pPr>
                      <a:r>
                        <a:rPr lang="en-US" sz="1000" b="1" baseline="0" dirty="0">
                          <a:solidFill>
                            <a:schemeClr val="tx1"/>
                          </a:solidFill>
                        </a:rPr>
                        <a:t>Supported by 5 models to date</a:t>
                      </a:r>
                    </a:p>
                    <a:p>
                      <a:pPr marL="0" marR="0" indent="0" algn="ctr" defTabSz="914126" rtl="0" eaLnBrk="1" fontAlgn="auto" latinLnBrk="0" hangingPunct="1">
                        <a:lnSpc>
                          <a:spcPct val="100000"/>
                        </a:lnSpc>
                        <a:spcBef>
                          <a:spcPts val="0"/>
                        </a:spcBef>
                        <a:spcAft>
                          <a:spcPts val="400"/>
                        </a:spcAft>
                        <a:buClrTx/>
                        <a:buSzTx/>
                        <a:buFontTx/>
                        <a:buNone/>
                        <a:tabLst/>
                        <a:defRPr/>
                      </a:pPr>
                      <a:r>
                        <a:rPr lang="en-US" sz="1000" u="sng" baseline="0" dirty="0">
                          <a:solidFill>
                            <a:schemeClr val="tx1"/>
                          </a:solidFill>
                        </a:rPr>
                        <a:t>Deployment Tools:</a:t>
                      </a:r>
                    </a:p>
                    <a:p>
                      <a:pPr marL="0" marR="0" indent="0" algn="ctr" defTabSz="914126" rtl="0" eaLnBrk="1" fontAlgn="auto" latinLnBrk="0" hangingPunct="1">
                        <a:lnSpc>
                          <a:spcPts val="1100"/>
                        </a:lnSpc>
                        <a:spcBef>
                          <a:spcPts val="0"/>
                        </a:spcBef>
                        <a:spcAft>
                          <a:spcPts val="300"/>
                        </a:spcAft>
                        <a:buClrTx/>
                        <a:buSzTx/>
                        <a:buFontTx/>
                        <a:buNone/>
                        <a:tabLst/>
                        <a:defRPr/>
                      </a:pPr>
                      <a:r>
                        <a:rPr lang="en-US" sz="1000" u="none" baseline="0" dirty="0">
                          <a:solidFill>
                            <a:schemeClr val="tx1"/>
                          </a:solidFill>
                        </a:rPr>
                        <a:t>EZ-Config (legacy Windows-centric tool)</a:t>
                      </a:r>
                    </a:p>
                    <a:p>
                      <a:pPr marL="0" marR="0" indent="0" algn="ctr" defTabSz="914126" rtl="0" eaLnBrk="1" fontAlgn="auto" latinLnBrk="0" hangingPunct="1">
                        <a:lnSpc>
                          <a:spcPts val="1100"/>
                        </a:lnSpc>
                        <a:spcBef>
                          <a:spcPts val="0"/>
                        </a:spcBef>
                        <a:spcAft>
                          <a:spcPts val="300"/>
                        </a:spcAft>
                        <a:buClrTx/>
                        <a:buSzTx/>
                        <a:buFontTx/>
                        <a:buNone/>
                        <a:tabLst/>
                        <a:defRPr/>
                      </a:pPr>
                      <a:r>
                        <a:rPr lang="en-US" sz="1000" u="none" baseline="0" dirty="0">
                          <a:solidFill>
                            <a:schemeClr val="tx1"/>
                          </a:solidFill>
                        </a:rPr>
                        <a:t>Setup Wizard</a:t>
                      </a:r>
                    </a:p>
                    <a:p>
                      <a:pPr marL="0" marR="0" indent="0" algn="ctr" defTabSz="914126" rtl="0" eaLnBrk="1" fontAlgn="auto" latinLnBrk="0" hangingPunct="1">
                        <a:lnSpc>
                          <a:spcPts val="1100"/>
                        </a:lnSpc>
                        <a:spcBef>
                          <a:spcPts val="0"/>
                        </a:spcBef>
                        <a:spcAft>
                          <a:spcPts val="300"/>
                        </a:spcAft>
                        <a:buClrTx/>
                        <a:buSzTx/>
                        <a:buFontTx/>
                        <a:buNone/>
                        <a:tabLst/>
                        <a:defRPr/>
                      </a:pPr>
                      <a:r>
                        <a:rPr lang="en-US" sz="1000" u="none" baseline="0" dirty="0">
                          <a:solidFill>
                            <a:schemeClr val="tx1"/>
                          </a:solidFill>
                        </a:rPr>
                        <a:t>4 tools planned for </a:t>
                      </a:r>
                      <a:br>
                        <a:rPr lang="en-US" sz="1000" u="none" baseline="0" dirty="0">
                          <a:solidFill>
                            <a:schemeClr val="tx1"/>
                          </a:solidFill>
                        </a:rPr>
                      </a:br>
                      <a:r>
                        <a:rPr lang="en-US" sz="1000" u="none" baseline="0" dirty="0">
                          <a:solidFill>
                            <a:schemeClr val="tx1"/>
                          </a:solidFill>
                        </a:rPr>
                        <a:t>release in 2019*</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u="sng" baseline="0" dirty="0">
                          <a:solidFill>
                            <a:schemeClr val="tx1"/>
                          </a:solidFill>
                        </a:rPr>
                        <a:t>Development Tools:</a:t>
                      </a:r>
                    </a:p>
                    <a:p>
                      <a:pPr marL="0" marR="0" indent="0" algn="ctr" defTabSz="914126" rtl="0" eaLnBrk="1" fontAlgn="auto" latinLnBrk="0" hangingPunct="1">
                        <a:lnSpc>
                          <a:spcPts val="1100"/>
                        </a:lnSpc>
                        <a:spcBef>
                          <a:spcPts val="0"/>
                        </a:spcBef>
                        <a:spcAft>
                          <a:spcPts val="0"/>
                        </a:spcAft>
                        <a:buClrTx/>
                        <a:buSzTx/>
                        <a:buFontTx/>
                        <a:buNone/>
                        <a:tabLst/>
                        <a:defRPr/>
                      </a:pPr>
                      <a:r>
                        <a:rPr lang="en-US" sz="1000" u="none" baseline="0" dirty="0">
                          <a:solidFill>
                            <a:schemeClr val="tx1"/>
                          </a:solidFill>
                        </a:rPr>
                        <a:t>Honeywell SDK (limited functionality)</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u="sng" baseline="0" dirty="0">
                          <a:solidFill>
                            <a:schemeClr val="tx1"/>
                          </a:solidFill>
                        </a:rPr>
                        <a:t>Management Tools:</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rPr>
                        <a:t>Enterprise Launcher</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rPr>
                        <a:t>Operational Intelligence*</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rPr>
                        <a:t>Battery Runtime Maximizer</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rPr>
                        <a:t>Find my Device*</a:t>
                      </a:r>
                    </a:p>
                    <a:p>
                      <a:pPr marL="0" marR="0" indent="0" algn="ctr" defTabSz="914126" rtl="0" eaLnBrk="1" fontAlgn="auto" latinLnBrk="0" hangingPunct="1">
                        <a:lnSpc>
                          <a:spcPct val="100000"/>
                        </a:lnSpc>
                        <a:spcBef>
                          <a:spcPts val="0"/>
                        </a:spcBef>
                        <a:spcAft>
                          <a:spcPts val="400"/>
                        </a:spcAft>
                        <a:buClrTx/>
                        <a:buSzTx/>
                        <a:buFontTx/>
                        <a:buNone/>
                        <a:tabLst/>
                        <a:defRPr/>
                      </a:pPr>
                      <a:r>
                        <a:rPr lang="en-US" sz="1000" baseline="0" dirty="0">
                          <a:solidFill>
                            <a:schemeClr val="tx1"/>
                          </a:solidFill>
                        </a:rPr>
                        <a:t>Self Diagnostics</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u="sng" baseline="0" dirty="0">
                          <a:solidFill>
                            <a:schemeClr val="tx1"/>
                          </a:solidFill>
                        </a:rPr>
                        <a:t>Optimize Workflow Tools:</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u="none" baseline="0" dirty="0">
                          <a:solidFill>
                            <a:schemeClr val="tx1"/>
                          </a:solidFill>
                        </a:rPr>
                        <a:t>Voice Wedge*</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u="none" baseline="0" dirty="0">
                          <a:solidFill>
                            <a:schemeClr val="tx1"/>
                          </a:solidFill>
                        </a:rPr>
                        <a:t>Scan Wedge</a:t>
                      </a:r>
                    </a:p>
                    <a:p>
                      <a:pPr marL="0" marR="0" indent="0" algn="ctr" defTabSz="914126" rtl="0" eaLnBrk="1" fontAlgn="auto" latinLnBrk="0" hangingPunct="1">
                        <a:lnSpc>
                          <a:spcPct val="100000"/>
                        </a:lnSpc>
                        <a:spcBef>
                          <a:spcPts val="0"/>
                        </a:spcBef>
                        <a:spcAft>
                          <a:spcPts val="400"/>
                        </a:spcAft>
                        <a:buClrTx/>
                        <a:buSzTx/>
                        <a:buFontTx/>
                        <a:buNone/>
                        <a:tabLst/>
                        <a:defRPr/>
                      </a:pPr>
                      <a:r>
                        <a:rPr lang="en-US" sz="1000" u="none" baseline="0" dirty="0">
                          <a:solidFill>
                            <a:schemeClr val="tx1"/>
                          </a:solidFill>
                        </a:rPr>
                        <a:t>Wireless Tether</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800"/>
                        </a:spcAft>
                        <a:buClrTx/>
                        <a:buSzTx/>
                        <a:buFontTx/>
                        <a:buNone/>
                        <a:tabLst/>
                        <a:defRPr/>
                      </a:pPr>
                      <a:r>
                        <a:rPr lang="en-US" sz="1000" dirty="0">
                          <a:solidFill>
                            <a:schemeClr val="tx1"/>
                          </a:solidFill>
                        </a:rPr>
                        <a:t>Not published</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800"/>
                        </a:spcAft>
                        <a:buClrTx/>
                        <a:buSzTx/>
                        <a:buFontTx/>
                        <a:buNone/>
                        <a:tabLst/>
                        <a:defRPr/>
                      </a:pPr>
                      <a:r>
                        <a:rPr lang="en-US" sz="1000" dirty="0">
                          <a:solidFill>
                            <a:schemeClr val="tx1"/>
                          </a:solidFill>
                        </a:rPr>
                        <a:t>Not published</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400"/>
                        </a:spcAft>
                        <a:buClrTx/>
                        <a:buSzTx/>
                        <a:buFontTx/>
                        <a:buNone/>
                        <a:tabLst/>
                        <a:defRPr/>
                      </a:pPr>
                      <a:r>
                        <a:rPr lang="en-US" sz="1000" dirty="0"/>
                        <a:t>Close</a:t>
                      </a:r>
                      <a:r>
                        <a:rPr lang="en-US" sz="1000" baseline="0" dirty="0"/>
                        <a:t> alliance </a:t>
                      </a:r>
                      <a:br>
                        <a:rPr lang="en-US" sz="1000" baseline="0" dirty="0"/>
                      </a:br>
                      <a:r>
                        <a:rPr lang="en-US" sz="1000" baseline="0" dirty="0"/>
                        <a:t>with SCANDit (scanning performance software)</a:t>
                      </a:r>
                      <a:endParaRPr lang="en-US" sz="1000" dirty="0"/>
                    </a:p>
                    <a:p>
                      <a:pPr marL="0" marR="0" indent="0" algn="ctr" defTabSz="914126" rtl="0" eaLnBrk="1" fontAlgn="auto" latinLnBrk="0" hangingPunct="1">
                        <a:lnSpc>
                          <a:spcPct val="100000"/>
                        </a:lnSpc>
                        <a:spcBef>
                          <a:spcPts val="0"/>
                        </a:spcBef>
                        <a:spcAft>
                          <a:spcPts val="400"/>
                        </a:spcAft>
                        <a:buClrTx/>
                        <a:buSzTx/>
                        <a:buFontTx/>
                        <a:buNone/>
                        <a:tabLst/>
                        <a:defRPr/>
                      </a:pPr>
                      <a:r>
                        <a:rPr lang="en-US" sz="1000" dirty="0"/>
                        <a:t>Knox family of solutions:</a:t>
                      </a:r>
                    </a:p>
                    <a:p>
                      <a:pPr marL="0" marR="0" indent="0" algn="ctr" defTabSz="914126" rtl="0" eaLnBrk="1" fontAlgn="auto" latinLnBrk="0" hangingPunct="1">
                        <a:lnSpc>
                          <a:spcPct val="100000"/>
                        </a:lnSpc>
                        <a:spcBef>
                          <a:spcPts val="0"/>
                        </a:spcBef>
                        <a:spcAft>
                          <a:spcPts val="400"/>
                        </a:spcAft>
                        <a:buClrTx/>
                        <a:buSzTx/>
                        <a:buFontTx/>
                        <a:buNone/>
                        <a:tabLst/>
                        <a:defRPr/>
                      </a:pPr>
                      <a:r>
                        <a:rPr lang="en-US" sz="1000" dirty="0"/>
                        <a:t>Security: Knox Platform</a:t>
                      </a:r>
                      <a:r>
                        <a:rPr lang="en-US" sz="1000" baseline="0" dirty="0"/>
                        <a:t> for Enterprise</a:t>
                      </a:r>
                    </a:p>
                    <a:p>
                      <a:pPr marL="0" marR="0" indent="0" algn="ctr" defTabSz="914126" rtl="0" eaLnBrk="1" fontAlgn="auto" latinLnBrk="0" hangingPunct="1">
                        <a:lnSpc>
                          <a:spcPct val="100000"/>
                        </a:lnSpc>
                        <a:spcBef>
                          <a:spcPts val="0"/>
                        </a:spcBef>
                        <a:spcAft>
                          <a:spcPts val="400"/>
                        </a:spcAft>
                        <a:buClrTx/>
                        <a:buSzTx/>
                        <a:buFontTx/>
                        <a:buNone/>
                        <a:tabLst/>
                        <a:defRPr/>
                      </a:pPr>
                      <a:r>
                        <a:rPr lang="en-US" sz="1000" baseline="0" dirty="0"/>
                        <a:t>Deployment: Knox Configure; Knox Mobile Enrollment (automated EMM enrollment)</a:t>
                      </a:r>
                    </a:p>
                    <a:p>
                      <a:pPr marL="0" marR="0" indent="0" algn="ctr" defTabSz="914126" rtl="0" eaLnBrk="1" fontAlgn="auto" latinLnBrk="0" hangingPunct="1">
                        <a:lnSpc>
                          <a:spcPct val="100000"/>
                        </a:lnSpc>
                        <a:spcBef>
                          <a:spcPts val="0"/>
                        </a:spcBef>
                        <a:spcAft>
                          <a:spcPts val="400"/>
                        </a:spcAft>
                        <a:buClrTx/>
                        <a:buSzTx/>
                        <a:buFontTx/>
                        <a:buNone/>
                        <a:tabLst/>
                        <a:defRPr/>
                      </a:pPr>
                      <a:r>
                        <a:rPr lang="en-US" sz="1000" baseline="0" dirty="0"/>
                        <a:t>Management: Knox Manage (cloud-based EMM); Knox E-FOTA (OS update over </a:t>
                      </a:r>
                      <a:br>
                        <a:rPr lang="en-US" sz="1000" baseline="0" dirty="0"/>
                      </a:br>
                      <a:r>
                        <a:rPr lang="en-US" sz="1000" baseline="0" dirty="0"/>
                        <a:t>the air)</a:t>
                      </a:r>
                      <a:endParaRPr lang="en-US" sz="1000" dirty="0"/>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000" baseline="0" dirty="0">
                          <a:solidFill>
                            <a:srgbClr val="000000"/>
                          </a:solidFill>
                          <a:latin typeface="+mn-lt"/>
                        </a:rPr>
                        <a:t>While some competitive devices have some software offerings, only Zebra has a comprehensive portfolio of tools that provide your customers with value they just can’t get in a competitive device. </a:t>
                      </a:r>
                    </a:p>
                    <a:p>
                      <a:endParaRPr lang="en-US" sz="1000" baseline="0" dirty="0">
                        <a:solidFill>
                          <a:srgbClr val="000000"/>
                        </a:solidFill>
                        <a:latin typeface="+mn-lt"/>
                      </a:endParaRPr>
                    </a:p>
                    <a:p>
                      <a:r>
                        <a:rPr lang="en-US" sz="1000" baseline="0" dirty="0">
                          <a:solidFill>
                            <a:srgbClr val="000000"/>
                          </a:solidFill>
                          <a:latin typeface="+mn-lt"/>
                        </a:rPr>
                        <a:t>There are 15 tools and counting for the ET51/ET56 – and new Mobility DNA tools are always in the making.</a:t>
                      </a:r>
                    </a:p>
                    <a:p>
                      <a:endParaRPr lang="en-US" sz="1000" baseline="0" dirty="0">
                        <a:solidFill>
                          <a:srgbClr val="000000"/>
                        </a:solidFill>
                        <a:latin typeface="+mn-lt"/>
                      </a:endParaRPr>
                    </a:p>
                    <a:p>
                      <a:r>
                        <a:rPr lang="en-US" sz="1000" baseline="0" dirty="0">
                          <a:solidFill>
                            <a:srgbClr val="000000"/>
                          </a:solidFill>
                          <a:latin typeface="+mn-lt"/>
                        </a:rPr>
                        <a:t>Of the 15 tools available today:</a:t>
                      </a:r>
                    </a:p>
                    <a:p>
                      <a:pPr marL="171450" indent="-171450">
                        <a:buFontTx/>
                        <a:buChar char="-"/>
                      </a:pPr>
                      <a:r>
                        <a:rPr lang="en-US" sz="1000" baseline="0" dirty="0">
                          <a:solidFill>
                            <a:srgbClr val="000000"/>
                          </a:solidFill>
                          <a:latin typeface="+mn-lt"/>
                        </a:rPr>
                        <a:t>6 are free and pre-loaded, ready to use on the ET56/ET56</a:t>
                      </a:r>
                    </a:p>
                    <a:p>
                      <a:pPr marL="171450" indent="-171450">
                        <a:buFontTx/>
                        <a:buChar char="-"/>
                      </a:pPr>
                      <a:endParaRPr lang="en-US" sz="1000" baseline="0" dirty="0">
                        <a:solidFill>
                          <a:srgbClr val="000000"/>
                        </a:solidFill>
                        <a:latin typeface="+mn-lt"/>
                      </a:endParaRPr>
                    </a:p>
                    <a:p>
                      <a:pPr marL="171450" indent="-171450">
                        <a:buFontTx/>
                        <a:buChar char="-"/>
                      </a:pPr>
                      <a:r>
                        <a:rPr lang="en-US" sz="1000" baseline="0" dirty="0">
                          <a:solidFill>
                            <a:srgbClr val="000000"/>
                          </a:solidFill>
                          <a:latin typeface="+mn-lt"/>
                        </a:rPr>
                        <a:t>6 are free but your customers will need to download the software</a:t>
                      </a:r>
                    </a:p>
                    <a:p>
                      <a:pPr marL="171450" indent="-171450">
                        <a:buFontTx/>
                        <a:buChar char="-"/>
                      </a:pPr>
                      <a:endParaRPr lang="en-US" sz="1000" baseline="0" dirty="0">
                        <a:solidFill>
                          <a:srgbClr val="000000"/>
                        </a:solidFill>
                        <a:latin typeface="+mn-lt"/>
                      </a:endParaRPr>
                    </a:p>
                    <a:p>
                      <a:pPr marL="171450" indent="-171450">
                        <a:buFontTx/>
                        <a:buChar char="-"/>
                      </a:pPr>
                      <a:r>
                        <a:rPr lang="en-US" sz="1000" baseline="0" dirty="0">
                          <a:solidFill>
                            <a:srgbClr val="000000"/>
                          </a:solidFill>
                          <a:latin typeface="+mn-lt"/>
                        </a:rPr>
                        <a:t>3 are fee-based and downloadable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3"/>
                  </a:ext>
                </a:extLst>
              </a:tr>
            </a:tbl>
          </a:graphicData>
        </a:graphic>
      </p:graphicFrame>
      <p:pic>
        <p:nvPicPr>
          <p:cNvPr id="8" name="Picture 7"/>
          <p:cNvPicPr>
            <a:picLocks noChangeAspect="1"/>
          </p:cNvPicPr>
          <p:nvPr/>
        </p:nvPicPr>
        <p:blipFill>
          <a:blip r:embed="rId3"/>
          <a:stretch>
            <a:fillRect/>
          </a:stretch>
        </p:blipFill>
        <p:spPr>
          <a:xfrm>
            <a:off x="3825499" y="1833431"/>
            <a:ext cx="493039" cy="546472"/>
          </a:xfrm>
          <a:prstGeom prst="rect">
            <a:avLst/>
          </a:prstGeom>
        </p:spPr>
      </p:pic>
      <p:pic>
        <p:nvPicPr>
          <p:cNvPr id="10" name="Picture 9" descr="1-scanpal-eda70-rugged-tablet-eda70-0-c121snguk-a77.jpg"/>
          <p:cNvPicPr>
            <a:picLocks noChangeAspect="1"/>
          </p:cNvPicPr>
          <p:nvPr/>
        </p:nvPicPr>
        <p:blipFill>
          <a:blip r:embed="rId4"/>
          <a:stretch>
            <a:fillRect/>
          </a:stretch>
        </p:blipFill>
        <p:spPr>
          <a:xfrm>
            <a:off x="5371743" y="1770096"/>
            <a:ext cx="425942" cy="638913"/>
          </a:xfrm>
          <a:prstGeom prst="rect">
            <a:avLst/>
          </a:prstGeom>
        </p:spPr>
      </p:pic>
      <p:pic>
        <p:nvPicPr>
          <p:cNvPr id="12" name="Picture 11" descr="1-Panasonic FZ-B2.jpg"/>
          <p:cNvPicPr>
            <a:picLocks noChangeAspect="1"/>
          </p:cNvPicPr>
          <p:nvPr/>
        </p:nvPicPr>
        <p:blipFill>
          <a:blip r:embed="rId5"/>
          <a:stretch>
            <a:fillRect/>
          </a:stretch>
        </p:blipFill>
        <p:spPr>
          <a:xfrm>
            <a:off x="6470576" y="1842763"/>
            <a:ext cx="690131" cy="524285"/>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65504" y="1738243"/>
            <a:ext cx="954251" cy="690277"/>
          </a:xfrm>
          <a:prstGeom prst="rect">
            <a:avLst/>
          </a:prstGeom>
        </p:spPr>
      </p:pic>
      <p:pic>
        <p:nvPicPr>
          <p:cNvPr id="13" name="Picture 12"/>
          <p:cNvPicPr>
            <a:picLocks noChangeAspect="1"/>
          </p:cNvPicPr>
          <p:nvPr/>
        </p:nvPicPr>
        <p:blipFill>
          <a:blip r:embed="rId7"/>
          <a:stretch>
            <a:fillRect/>
          </a:stretch>
        </p:blipFill>
        <p:spPr>
          <a:xfrm>
            <a:off x="7184422" y="1789887"/>
            <a:ext cx="881980" cy="607586"/>
          </a:xfrm>
          <a:prstGeom prst="rect">
            <a:avLst/>
          </a:prstGeom>
        </p:spPr>
      </p:pic>
      <p:pic>
        <p:nvPicPr>
          <p:cNvPr id="14" name="Picture 13"/>
          <p:cNvPicPr>
            <a:picLocks noChangeAspect="1"/>
          </p:cNvPicPr>
          <p:nvPr/>
        </p:nvPicPr>
        <p:blipFill>
          <a:blip r:embed="rId8"/>
          <a:stretch>
            <a:fillRect/>
          </a:stretch>
        </p:blipFill>
        <p:spPr>
          <a:xfrm>
            <a:off x="8518233" y="1820749"/>
            <a:ext cx="499675" cy="576548"/>
          </a:xfrm>
          <a:prstGeom prst="rect">
            <a:avLst/>
          </a:prstGeom>
        </p:spPr>
      </p:pic>
      <p:sp>
        <p:nvSpPr>
          <p:cNvPr id="15" name="Rectangle 14">
            <a:extLst>
              <a:ext uri="{FF2B5EF4-FFF2-40B4-BE49-F238E27FC236}">
                <a16:creationId xmlns:a16="http://schemas.microsoft.com/office/drawing/2014/main" xmlns="" id="{39372AAA-C8E6-49F1-997F-4AD3DC1085DD}"/>
              </a:ext>
            </a:extLst>
          </p:cNvPr>
          <p:cNvSpPr/>
          <p:nvPr/>
        </p:nvSpPr>
        <p:spPr>
          <a:xfrm>
            <a:off x="457081" y="6476640"/>
            <a:ext cx="3480318" cy="307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7527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95181" y="395195"/>
            <a:ext cx="11225908" cy="365760"/>
          </a:xfrm>
        </p:spPr>
        <p:txBody>
          <a:bodyPr/>
          <a:lstStyle/>
          <a:p>
            <a:r>
              <a:rPr lang="en-US" sz="3200" dirty="0">
                <a:latin typeface=""/>
                <a:cs typeface=""/>
              </a:rPr>
              <a:t>Android Competitive Comparison: 8-inch tablets</a:t>
            </a:r>
          </a:p>
        </p:txBody>
      </p:sp>
      <p:sp>
        <p:nvSpPr>
          <p:cNvPr id="3" name="Slide Number Placeholder 2"/>
          <p:cNvSpPr>
            <a:spLocks noGrp="1"/>
          </p:cNvSpPr>
          <p:nvPr>
            <p:ph type="sldNum" sz="quarter" idx="4"/>
          </p:nvPr>
        </p:nvSpPr>
        <p:spPr/>
        <p:txBody>
          <a:bodyPr/>
          <a:lstStyle/>
          <a:p>
            <a:fld id="{79044E51-BF79-AF42-BAC5-B771B1D9D8E0}" type="slidenum">
              <a:rPr lang="en-US" smtClean="0"/>
              <a:pPr/>
              <a:t>35</a:t>
            </a:fld>
            <a:endParaRPr lang="en-US" dirty="0"/>
          </a:p>
        </p:txBody>
      </p:sp>
      <p:sp>
        <p:nvSpPr>
          <p:cNvPr id="2" name="TextBox 1"/>
          <p:cNvSpPr txBox="1"/>
          <p:nvPr/>
        </p:nvSpPr>
        <p:spPr>
          <a:xfrm>
            <a:off x="434339" y="943193"/>
            <a:ext cx="10899501" cy="523220"/>
          </a:xfrm>
          <a:prstGeom prst="rect">
            <a:avLst/>
          </a:prstGeom>
          <a:noFill/>
        </p:spPr>
        <p:txBody>
          <a:bodyPr wrap="square" rtlCol="0">
            <a:spAutoFit/>
          </a:bodyPr>
          <a:lstStyle/>
          <a:p>
            <a:r>
              <a:rPr lang="en-US" sz="1400" i="1" dirty="0">
                <a:latin typeface=""/>
                <a:cs typeface=""/>
              </a:rPr>
              <a:t>In the following chart, where appropriate, yellow shading indicates the best specification available for a feature. </a:t>
            </a:r>
            <a:br>
              <a:rPr lang="en-US" sz="1400" i="1" dirty="0">
                <a:latin typeface=""/>
                <a:cs typeface=""/>
              </a:rPr>
            </a:br>
            <a:r>
              <a:rPr lang="en-US" sz="1400" i="1" dirty="0">
                <a:latin typeface=""/>
                <a:cs typeface=""/>
              </a:rPr>
              <a:t>Competitive information is based on publicly available information.</a:t>
            </a:r>
            <a:endParaRPr lang="en-US" sz="1400" i="1" baseline="30000" dirty="0">
              <a:latin typeface=""/>
              <a:cs typeface=""/>
            </a:endParaRPr>
          </a:p>
        </p:txBody>
      </p:sp>
      <p:graphicFrame>
        <p:nvGraphicFramePr>
          <p:cNvPr id="7" name="Table 6"/>
          <p:cNvGraphicFramePr>
            <a:graphicFrameLocks noGrp="1"/>
          </p:cNvGraphicFramePr>
          <p:nvPr>
            <p:extLst>
              <p:ext uri="{D42A27DB-BD31-4B8C-83A1-F6EECF244321}">
                <p14:modId xmlns:p14="http://schemas.microsoft.com/office/powerpoint/2010/main" val="707269707"/>
              </p:ext>
            </p:extLst>
          </p:nvPr>
        </p:nvGraphicFramePr>
        <p:xfrm>
          <a:off x="557483" y="1459447"/>
          <a:ext cx="11532761" cy="4874258"/>
        </p:xfrm>
        <a:graphic>
          <a:graphicData uri="http://schemas.openxmlformats.org/drawingml/2006/table">
            <a:tbl>
              <a:tblPr firstRow="1" bandRow="1">
                <a:tableStyleId>{073A0DAA-6AF3-43AB-8588-CEC1D06C72B9}</a:tableStyleId>
              </a:tblPr>
              <a:tblGrid>
                <a:gridCol w="962559">
                  <a:extLst>
                    <a:ext uri="{9D8B030D-6E8A-4147-A177-3AD203B41FA5}">
                      <a16:colId xmlns:a16="http://schemas.microsoft.com/office/drawing/2014/main" xmlns="" val="20000"/>
                    </a:ext>
                  </a:extLst>
                </a:gridCol>
                <a:gridCol w="1413163">
                  <a:extLst>
                    <a:ext uri="{9D8B030D-6E8A-4147-A177-3AD203B41FA5}">
                      <a16:colId xmlns:a16="http://schemas.microsoft.com/office/drawing/2014/main" xmlns="" val="20001"/>
                    </a:ext>
                  </a:extLst>
                </a:gridCol>
                <a:gridCol w="1294411">
                  <a:extLst>
                    <a:ext uri="{9D8B030D-6E8A-4147-A177-3AD203B41FA5}">
                      <a16:colId xmlns:a16="http://schemas.microsoft.com/office/drawing/2014/main" xmlns="" val="20002"/>
                    </a:ext>
                  </a:extLst>
                </a:gridCol>
                <a:gridCol w="1282535">
                  <a:extLst>
                    <a:ext uri="{9D8B030D-6E8A-4147-A177-3AD203B41FA5}">
                      <a16:colId xmlns:a16="http://schemas.microsoft.com/office/drawing/2014/main" xmlns="" val="20003"/>
                    </a:ext>
                  </a:extLst>
                </a:gridCol>
                <a:gridCol w="1448789">
                  <a:extLst>
                    <a:ext uri="{9D8B030D-6E8A-4147-A177-3AD203B41FA5}">
                      <a16:colId xmlns:a16="http://schemas.microsoft.com/office/drawing/2014/main" xmlns="" val="20004"/>
                    </a:ext>
                  </a:extLst>
                </a:gridCol>
                <a:gridCol w="1187533">
                  <a:extLst>
                    <a:ext uri="{9D8B030D-6E8A-4147-A177-3AD203B41FA5}">
                      <a16:colId xmlns:a16="http://schemas.microsoft.com/office/drawing/2014/main" xmlns="" val="20005"/>
                    </a:ext>
                  </a:extLst>
                </a:gridCol>
                <a:gridCol w="1270659">
                  <a:extLst>
                    <a:ext uri="{9D8B030D-6E8A-4147-A177-3AD203B41FA5}">
                      <a16:colId xmlns:a16="http://schemas.microsoft.com/office/drawing/2014/main" xmlns="" val="20006"/>
                    </a:ext>
                  </a:extLst>
                </a:gridCol>
                <a:gridCol w="2673112">
                  <a:extLst>
                    <a:ext uri="{9D8B030D-6E8A-4147-A177-3AD203B41FA5}">
                      <a16:colId xmlns:a16="http://schemas.microsoft.com/office/drawing/2014/main" xmlns="" val="20007"/>
                    </a:ext>
                  </a:extLst>
                </a:gridCol>
              </a:tblGrid>
              <a:tr h="0">
                <a:tc>
                  <a:txBody>
                    <a:bodyPr/>
                    <a:lstStyle/>
                    <a:p>
                      <a:pPr algn="l"/>
                      <a:r>
                        <a:rPr lang="en-US" sz="1100" cap="none" dirty="0"/>
                        <a:t>Feature</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100" cap="none" dirty="0"/>
                        <a:t>Zebra </a:t>
                      </a:r>
                      <a:br>
                        <a:rPr lang="en-US" sz="1100" cap="none" dirty="0"/>
                      </a:br>
                      <a:r>
                        <a:rPr lang="en-US" sz="1100" cap="none" dirty="0"/>
                        <a:t>ET51/ET56</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Apple iPad</a:t>
                      </a:r>
                      <a:endParaRPr lang="en-US" sz="1100" cap="none" dirty="0">
                        <a:solidFill>
                          <a:schemeClr val="bg1"/>
                        </a:solidFill>
                      </a:endParaRPr>
                    </a:p>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Mini 7.9 in.</a:t>
                      </a:r>
                      <a:endParaRPr lang="en-US" sz="1100" cap="none" dirty="0"/>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Honeywell EDA70</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Panasonic </a:t>
                      </a:r>
                      <a:br>
                        <a:rPr lang="en-US" sz="1100" cap="none" dirty="0">
                          <a:solidFill>
                            <a:schemeClr val="bg1"/>
                          </a:solidFill>
                        </a:rPr>
                      </a:br>
                      <a:r>
                        <a:rPr lang="en-US" sz="1100" cap="none" dirty="0">
                          <a:solidFill>
                            <a:schemeClr val="bg1"/>
                          </a:solidFill>
                        </a:rPr>
                        <a:t>FZ-B2</a:t>
                      </a: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Panasonic </a:t>
                      </a:r>
                      <a:br>
                        <a:rPr lang="en-US" sz="1100" cap="none" dirty="0">
                          <a:solidFill>
                            <a:schemeClr val="bg1"/>
                          </a:solidFill>
                        </a:rPr>
                      </a:br>
                      <a:r>
                        <a:rPr lang="en-US" sz="1100" cap="none" dirty="0">
                          <a:solidFill>
                            <a:schemeClr val="bg1"/>
                          </a:solidFill>
                        </a:rPr>
                        <a:t>FZ-L1</a:t>
                      </a: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Samsung Galaxy</a:t>
                      </a:r>
                    </a:p>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Tab Active</a:t>
                      </a:r>
                      <a:r>
                        <a:rPr lang="en-US" sz="1100" cap="none" baseline="0" dirty="0">
                          <a:solidFill>
                            <a:schemeClr val="bg1"/>
                          </a:solidFill>
                        </a:rPr>
                        <a:t>2</a:t>
                      </a:r>
                      <a:endParaRPr lang="en-US" sz="1100" cap="none" dirty="0">
                        <a:solidFill>
                          <a:schemeClr val="bg1"/>
                        </a:solidFill>
                      </a:endParaRP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rowSpan="2">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400" cap="none" dirty="0">
                          <a:solidFill>
                            <a:srgbClr val="FFFFFF"/>
                          </a:solidFill>
                        </a:rPr>
                        <a:t>Why</a:t>
                      </a:r>
                      <a:r>
                        <a:rPr lang="en-US" sz="1400" cap="none" baseline="0" dirty="0">
                          <a:solidFill>
                            <a:srgbClr val="FFFFFF"/>
                          </a:solidFill>
                        </a:rPr>
                        <a:t> it matters</a:t>
                      </a:r>
                      <a:endParaRPr lang="en-US" sz="1400" cap="none" dirty="0">
                        <a:solidFill>
                          <a:srgbClr val="FFFFFF"/>
                        </a:solidFill>
                      </a:endParaRPr>
                    </a:p>
                  </a:txBody>
                  <a:tcPr marT="91440" marB="91440" anchor="ctr">
                    <a:lnL w="28575"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10000"/>
                  </a:ext>
                </a:extLst>
              </a:tr>
              <a:tr h="759458">
                <a:tc>
                  <a:txBody>
                    <a:bodyPr/>
                    <a:lstStyle/>
                    <a:p>
                      <a:pPr algn="l"/>
                      <a:endParaRPr lang="en-US" sz="1200" cap="none" dirty="0">
                        <a:solidFill>
                          <a:schemeClr val="bg1"/>
                        </a:solidFill>
                      </a:endParaRPr>
                    </a:p>
                  </a:txBody>
                  <a:tcPr marL="182880" marT="91440" marB="91440" anchor="ctr">
                    <a:lnL w="28575" cap="flat" cmpd="sng" algn="ctr">
                      <a:solidFill>
                        <a:srgbClr val="FFFFFF"/>
                      </a:solid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a:tc>
                <a:extLst>
                  <a:ext uri="{0D108BD9-81ED-4DB2-BD59-A6C34878D82A}">
                    <a16:rowId xmlns:a16="http://schemas.microsoft.com/office/drawing/2014/main" xmlns="" val="10001"/>
                  </a:ext>
                </a:extLst>
              </a:tr>
              <a:tr h="338480">
                <a:tc gridSpan="8">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Accessories</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2"/>
                  </a:ext>
                </a:extLst>
              </a:tr>
              <a:tr h="1696785">
                <a:tc>
                  <a:txBody>
                    <a:bodyPr/>
                    <a:lstStyle/>
                    <a:p>
                      <a:r>
                        <a:rPr lang="en-US" sz="1100" b="1" kern="1200" spc="-50" baseline="0" dirty="0">
                          <a:solidFill>
                            <a:schemeClr val="dk1"/>
                          </a:solidFill>
                          <a:latin typeface="+mn-lt"/>
                          <a:ea typeface="+mn-ea"/>
                          <a:cs typeface="+mn-cs"/>
                        </a:rPr>
                        <a:t>Enterprise Accessories</a:t>
                      </a:r>
                      <a:endParaRPr lang="en-US" sz="1100" b="1" spc="-50" baseline="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b="0" kern="1200" dirty="0">
                          <a:solidFill>
                            <a:schemeClr val="dk1"/>
                          </a:solidFill>
                          <a:effectLst/>
                          <a:latin typeface="+mn-lt"/>
                          <a:ea typeface="+mn-ea"/>
                          <a:cs typeface="+mn-cs"/>
                        </a:rPr>
                        <a:t>ShareCradles (4-slot); docking stations; vehicle mount cradle (third party); single slot charge cradle; 4-slot optional battery charger; rugged frames; expansion back to easily add accessories (scanner/hand strap and optional battery bay or hand strap); passive stylus; holster; shoulder strap; charging cables and more</a:t>
                      </a:r>
                    </a:p>
                    <a:p>
                      <a:pPr marL="0" marR="0" indent="0" algn="ctr" defTabSz="914126" rtl="0" eaLnBrk="1" fontAlgn="auto" latinLnBrk="0" hangingPunct="1">
                        <a:lnSpc>
                          <a:spcPct val="100000"/>
                        </a:lnSpc>
                        <a:spcBef>
                          <a:spcPts val="0"/>
                        </a:spcBef>
                        <a:spcAft>
                          <a:spcPts val="0"/>
                        </a:spcAft>
                        <a:buClrTx/>
                        <a:buSzTx/>
                        <a:buFontTx/>
                        <a:buNone/>
                        <a:tabLst/>
                        <a:defRPr/>
                      </a:pPr>
                      <a:endParaRPr lang="en-US" sz="1000" b="0" kern="1200" baseline="0" dirty="0">
                        <a:solidFill>
                          <a:schemeClr val="dk1"/>
                        </a:solidFill>
                        <a:latin typeface="+mn-lt"/>
                        <a:ea typeface="+mn-ea"/>
                        <a:cs typeface="+mn-cs"/>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1000" baseline="0" dirty="0">
                          <a:solidFill>
                            <a:schemeClr val="tx1"/>
                          </a:solidFill>
                          <a:latin typeface="+mn-lt"/>
                        </a:rPr>
                        <a:t>No enterprise-class accessories</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aseline="0" dirty="0">
                          <a:solidFill>
                            <a:schemeClr val="tx1"/>
                          </a:solidFill>
                          <a:latin typeface="+mn-lt"/>
                        </a:rPr>
                        <a:t>Four-slot device and battery chargers, vehicle dock, RAM mount, batteries, adapter kits/plugs; cigarette adapter power cable; hand straps; shoulder strap; battery door</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dirty="0"/>
                        <a:t>Single bay desktop cradle; 4-bay battery</a:t>
                      </a:r>
                      <a:r>
                        <a:rPr lang="en-US" sz="1000" baseline="0" dirty="0"/>
                        <a:t> chargers; s</a:t>
                      </a:r>
                      <a:r>
                        <a:rPr lang="en-US" sz="1000" dirty="0"/>
                        <a:t>tandard and extended batteries; hand straps;</a:t>
                      </a:r>
                      <a:r>
                        <a:rPr lang="en-US" sz="1000" baseline="0" dirty="0"/>
                        <a:t> rotating hand strap; case; portfolio; holster; kneeboard/legstraps; passive stylus</a:t>
                      </a:r>
                      <a:endParaRPr lang="en-US" sz="1000" dirty="0"/>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dirty="0"/>
                        <a:t>Single bay desktop cradle; 5-bay device and battery</a:t>
                      </a:r>
                      <a:r>
                        <a:rPr lang="en-US" sz="1000" baseline="0" dirty="0"/>
                        <a:t> chargers;  USB chargers; s</a:t>
                      </a:r>
                      <a:r>
                        <a:rPr lang="en-US" sz="1000" dirty="0"/>
                        <a:t>tandard battery; hand straps;</a:t>
                      </a:r>
                      <a:r>
                        <a:rPr lang="en-US" sz="1000" baseline="0" dirty="0"/>
                        <a:t> rotating hand strap; passive stylus</a:t>
                      </a:r>
                      <a:endParaRPr lang="en-US" sz="1000" dirty="0"/>
                    </a:p>
                    <a:p>
                      <a:pPr algn="ctr"/>
                      <a:endParaRPr lang="en-US" sz="1000" baseline="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u="sng" kern="1200" baseline="0" dirty="0">
                          <a:solidFill>
                            <a:schemeClr val="dk1"/>
                          </a:solidFill>
                          <a:latin typeface="+mn-lt"/>
                          <a:ea typeface="+mn-ea"/>
                          <a:cs typeface="+mn-cs"/>
                        </a:rPr>
                        <a:t>Third party accessories</a:t>
                      </a:r>
                      <a:r>
                        <a:rPr lang="en-US" sz="1000" kern="1200" baseline="0" dirty="0">
                          <a:solidFill>
                            <a:schemeClr val="dk1"/>
                          </a:solidFill>
                          <a:latin typeface="+mn-lt"/>
                          <a:ea typeface="+mn-ea"/>
                          <a:cs typeface="+mn-cs"/>
                        </a:rPr>
                        <a:t>: Single and 5-slot battery chargers; 2-slot and 4-slot charging cradles; batteries; shopping cart kit; protective case; cigarette adapter; barcode sled; external keyboard, vehicle mounts</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000" baseline="0" dirty="0">
                          <a:solidFill>
                            <a:srgbClr val="000000"/>
                          </a:solidFill>
                          <a:latin typeface="+mn-lt"/>
                        </a:rPr>
                        <a:t>The ET51/ET56 tablets offer the most accessories in this class for the most flexibility, with accessories that improve ruggedness, expand use cases (for example, in forklifts or as desktop replacements), increase carrying options, and more.</a:t>
                      </a:r>
                    </a:p>
                    <a:p>
                      <a:endParaRPr lang="en-US" sz="1000" baseline="0" dirty="0">
                        <a:solidFill>
                          <a:srgbClr val="000000"/>
                        </a:solidFill>
                        <a:latin typeface="+mn-lt"/>
                      </a:endParaRPr>
                    </a:p>
                    <a:p>
                      <a:r>
                        <a:rPr lang="en-US" sz="1000" baseline="0" dirty="0">
                          <a:solidFill>
                            <a:srgbClr val="000000"/>
                          </a:solidFill>
                          <a:latin typeface="+mn-lt"/>
                        </a:rPr>
                        <a:t>And since the majority of accessories are manufactured by Zebra, your customers get quality they can count on.</a:t>
                      </a:r>
                    </a:p>
                    <a:p>
                      <a:endParaRPr lang="en-US" sz="1000" baseline="0" dirty="0">
                        <a:solidFill>
                          <a:srgbClr val="000000"/>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3"/>
                  </a:ext>
                </a:extLst>
              </a:tr>
            </a:tbl>
          </a:graphicData>
        </a:graphic>
      </p:graphicFrame>
      <p:pic>
        <p:nvPicPr>
          <p:cNvPr id="8" name="Picture 7"/>
          <p:cNvPicPr>
            <a:picLocks noChangeAspect="1"/>
          </p:cNvPicPr>
          <p:nvPr/>
        </p:nvPicPr>
        <p:blipFill>
          <a:blip r:embed="rId3"/>
          <a:stretch>
            <a:fillRect/>
          </a:stretch>
        </p:blipFill>
        <p:spPr>
          <a:xfrm>
            <a:off x="3343637" y="2243602"/>
            <a:ext cx="493039" cy="546472"/>
          </a:xfrm>
          <a:prstGeom prst="rect">
            <a:avLst/>
          </a:prstGeom>
        </p:spPr>
      </p:pic>
      <p:pic>
        <p:nvPicPr>
          <p:cNvPr id="10" name="Picture 9" descr="1-scanpal-eda70-rugged-tablet-eda70-0-c121snguk-a77.jpg"/>
          <p:cNvPicPr>
            <a:picLocks noChangeAspect="1"/>
          </p:cNvPicPr>
          <p:nvPr/>
        </p:nvPicPr>
        <p:blipFill>
          <a:blip r:embed="rId4"/>
          <a:stretch>
            <a:fillRect/>
          </a:stretch>
        </p:blipFill>
        <p:spPr>
          <a:xfrm>
            <a:off x="4656717" y="2183365"/>
            <a:ext cx="425942" cy="638913"/>
          </a:xfrm>
          <a:prstGeom prst="rect">
            <a:avLst/>
          </a:prstGeom>
        </p:spPr>
      </p:pic>
      <p:pic>
        <p:nvPicPr>
          <p:cNvPr id="12" name="Picture 11" descr="1-Panasonic FZ-B2.jpg"/>
          <p:cNvPicPr>
            <a:picLocks noChangeAspect="1"/>
          </p:cNvPicPr>
          <p:nvPr/>
        </p:nvPicPr>
        <p:blipFill>
          <a:blip r:embed="rId5"/>
          <a:stretch>
            <a:fillRect/>
          </a:stretch>
        </p:blipFill>
        <p:spPr>
          <a:xfrm>
            <a:off x="5863202" y="2231904"/>
            <a:ext cx="767269" cy="582886"/>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24695" y="2183365"/>
            <a:ext cx="954251" cy="690277"/>
          </a:xfrm>
          <a:prstGeom prst="rect">
            <a:avLst/>
          </a:prstGeom>
        </p:spPr>
      </p:pic>
      <p:pic>
        <p:nvPicPr>
          <p:cNvPr id="13" name="Picture 12"/>
          <p:cNvPicPr>
            <a:picLocks noChangeAspect="1"/>
          </p:cNvPicPr>
          <p:nvPr/>
        </p:nvPicPr>
        <p:blipFill>
          <a:blip r:embed="rId7"/>
          <a:stretch>
            <a:fillRect/>
          </a:stretch>
        </p:blipFill>
        <p:spPr>
          <a:xfrm>
            <a:off x="7077508" y="2191488"/>
            <a:ext cx="980562" cy="675498"/>
          </a:xfrm>
          <a:prstGeom prst="rect">
            <a:avLst/>
          </a:prstGeom>
        </p:spPr>
      </p:pic>
      <p:pic>
        <p:nvPicPr>
          <p:cNvPr id="14" name="Picture 13"/>
          <p:cNvPicPr>
            <a:picLocks noChangeAspect="1"/>
          </p:cNvPicPr>
          <p:nvPr/>
        </p:nvPicPr>
        <p:blipFill>
          <a:blip r:embed="rId8"/>
          <a:stretch>
            <a:fillRect/>
          </a:stretch>
        </p:blipFill>
        <p:spPr>
          <a:xfrm>
            <a:off x="8543207" y="2228564"/>
            <a:ext cx="499675" cy="576548"/>
          </a:xfrm>
          <a:prstGeom prst="rect">
            <a:avLst/>
          </a:prstGeom>
        </p:spPr>
      </p:pic>
      <p:sp>
        <p:nvSpPr>
          <p:cNvPr id="15" name="Rectangle 14">
            <a:extLst>
              <a:ext uri="{FF2B5EF4-FFF2-40B4-BE49-F238E27FC236}">
                <a16:creationId xmlns:a16="http://schemas.microsoft.com/office/drawing/2014/main" xmlns="" id="{FFD30116-F373-4723-8809-C0EEED7531D0}"/>
              </a:ext>
            </a:extLst>
          </p:cNvPr>
          <p:cNvSpPr/>
          <p:nvPr/>
        </p:nvSpPr>
        <p:spPr>
          <a:xfrm>
            <a:off x="457081" y="6476640"/>
            <a:ext cx="3480318" cy="307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Tree>
    <p:extLst>
      <p:ext uri="{BB962C8B-B14F-4D97-AF65-F5344CB8AC3E}">
        <p14:creationId xmlns:p14="http://schemas.microsoft.com/office/powerpoint/2010/main" val="2212505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ET51-TransitionSlide1.jpg"/>
          <p:cNvPicPr>
            <a:picLocks/>
          </p:cNvPicPr>
          <p:nvPr/>
        </p:nvPicPr>
        <p:blipFill>
          <a:blip r:embed="rId3"/>
          <a:stretch>
            <a:fillRect/>
          </a:stretch>
        </p:blipFill>
        <p:spPr>
          <a:xfrm>
            <a:off x="-26729" y="-31242"/>
            <a:ext cx="12257145" cy="6904288"/>
          </a:xfrm>
          <a:prstGeom prst="rect">
            <a:avLst/>
          </a:prstGeom>
        </p:spPr>
      </p:pic>
      <p:sp>
        <p:nvSpPr>
          <p:cNvPr id="14" name="Rectangle 13"/>
          <p:cNvSpPr/>
          <p:nvPr/>
        </p:nvSpPr>
        <p:spPr>
          <a:xfrm rot="5400000">
            <a:off x="4320749" y="-1019413"/>
            <a:ext cx="3573357" cy="12216251"/>
          </a:xfrm>
          <a:prstGeom prst="rect">
            <a:avLst/>
          </a:prstGeom>
          <a:gradFill flip="none" rotWithShape="1">
            <a:gsLst>
              <a:gs pos="0">
                <a:schemeClr val="tx1"/>
              </a:gs>
              <a:gs pos="100000">
                <a:schemeClr val="bg1">
                  <a:alpha val="0"/>
                </a:schemeClr>
              </a:gs>
            </a:gsLst>
            <a:lin ang="10800000" scaled="0"/>
            <a:tileRect/>
          </a:gra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solidFill>
                <a:schemeClr val="accent4"/>
              </a:solidFill>
              <a:sym typeface="Arial" pitchFamily="-83" charset="0"/>
            </a:endParaRPr>
          </a:p>
        </p:txBody>
      </p:sp>
      <p:sp>
        <p:nvSpPr>
          <p:cNvPr id="11" name="AutoShape 4">
            <a:extLst>
              <a:ext uri="{FF2B5EF4-FFF2-40B4-BE49-F238E27FC236}">
                <a16:creationId xmlns:a16="http://schemas.microsoft.com/office/drawing/2014/main" xmlns="" id="{941616A7-DF3C-4E5E-AFE3-77BE4E404B8A}"/>
              </a:ext>
            </a:extLst>
          </p:cNvPr>
          <p:cNvSpPr>
            <a:spLocks noChangeArrowheads="1"/>
          </p:cNvSpPr>
          <p:nvPr/>
        </p:nvSpPr>
        <p:spPr bwMode="auto">
          <a:xfrm>
            <a:off x="-28380" y="3302033"/>
            <a:ext cx="6274227" cy="3595610"/>
          </a:xfrm>
          <a:prstGeom prst="rtTriangle">
            <a:avLst/>
          </a:prstGeom>
          <a:gradFill flip="none" rotWithShape="1">
            <a:gsLst>
              <a:gs pos="0">
                <a:schemeClr val="bg1">
                  <a:alpha val="38000"/>
                </a:schemeClr>
              </a:gs>
              <a:gs pos="84000">
                <a:srgbClr val="000000">
                  <a:alpha val="0"/>
                </a:srgbClr>
              </a:gs>
            </a:gsLst>
            <a:lin ang="0" scaled="1"/>
            <a:tileRect/>
          </a:gradFill>
          <a:ln>
            <a:noFill/>
          </a:ln>
          <a:effectLst/>
        </p:spPr>
        <p:txBody>
          <a:bodyPr vert="horz" wrap="square" lIns="36546" tIns="36546" rIns="36546" bIns="36546" numCol="1" anchor="t" anchorCtr="0" compatLnSpc="1">
            <a:prstTxWarp prst="textNoShape">
              <a:avLst/>
            </a:prstTxWarp>
          </a:bodyPr>
          <a:lstStyle/>
          <a:p>
            <a:pPr defTabSz="913852">
              <a:defRPr/>
            </a:pPr>
            <a:endParaRPr lang="en-US" sz="1798" kern="0" dirty="0">
              <a:solidFill>
                <a:srgbClr val="000000"/>
              </a:solidFill>
            </a:endParaRPr>
          </a:p>
        </p:txBody>
      </p:sp>
      <p:sp>
        <p:nvSpPr>
          <p:cNvPr id="12" name="AutoShape 4">
            <a:extLst>
              <a:ext uri="{FF2B5EF4-FFF2-40B4-BE49-F238E27FC236}">
                <a16:creationId xmlns:a16="http://schemas.microsoft.com/office/drawing/2014/main" xmlns="" id="{941616A7-DF3C-4E5E-AFE3-77BE4E404B8A}"/>
              </a:ext>
            </a:extLst>
          </p:cNvPr>
          <p:cNvSpPr>
            <a:spLocks noChangeAspect="1" noChangeArrowheads="1"/>
          </p:cNvSpPr>
          <p:nvPr/>
        </p:nvSpPr>
        <p:spPr bwMode="auto">
          <a:xfrm>
            <a:off x="-23706" y="4090968"/>
            <a:ext cx="4797472" cy="2778275"/>
          </a:xfrm>
          <a:prstGeom prst="rtTriangle">
            <a:avLst/>
          </a:prstGeom>
          <a:gradFill flip="none" rotWithShape="1">
            <a:gsLst>
              <a:gs pos="100000">
                <a:srgbClr val="00FFFF"/>
              </a:gs>
              <a:gs pos="0">
                <a:schemeClr val="accent1"/>
              </a:gs>
            </a:gsLst>
            <a:lin ang="0" scaled="1"/>
            <a:tileRect/>
          </a:gradFill>
          <a:ln>
            <a:noFill/>
          </a:ln>
          <a:effectLst/>
        </p:spPr>
        <p:txBody>
          <a:bodyPr vert="horz" wrap="square" lIns="36546" tIns="36546" rIns="36546" bIns="36546" numCol="1" anchor="t" anchorCtr="0" compatLnSpc="1">
            <a:prstTxWarp prst="textNoShape">
              <a:avLst/>
            </a:prstTxWarp>
          </a:bodyPr>
          <a:lstStyle/>
          <a:p>
            <a:pPr defTabSz="913852">
              <a:defRPr/>
            </a:pPr>
            <a:endParaRPr lang="en-US" sz="1798" kern="0" dirty="0">
              <a:solidFill>
                <a:srgbClr val="000000"/>
              </a:solidFill>
            </a:endParaRPr>
          </a:p>
        </p:txBody>
      </p:sp>
      <p:sp>
        <p:nvSpPr>
          <p:cNvPr id="23" name="AutoShape 4">
            <a:extLst>
              <a:ext uri="{FF2B5EF4-FFF2-40B4-BE49-F238E27FC236}">
                <a16:creationId xmlns:a16="http://schemas.microsoft.com/office/drawing/2014/main" xmlns="" id="{941616A7-DF3C-4E5E-AFE3-77BE4E404B8A}"/>
              </a:ext>
            </a:extLst>
          </p:cNvPr>
          <p:cNvSpPr>
            <a:spLocks noChangeAspect="1" noChangeArrowheads="1"/>
          </p:cNvSpPr>
          <p:nvPr/>
        </p:nvSpPr>
        <p:spPr bwMode="auto">
          <a:xfrm rot="10800000">
            <a:off x="9395551" y="-24664"/>
            <a:ext cx="2840602" cy="1645028"/>
          </a:xfrm>
          <a:prstGeom prst="rtTriangle">
            <a:avLst/>
          </a:prstGeom>
          <a:solidFill>
            <a:schemeClr val="bg1"/>
          </a:solidFill>
          <a:ln>
            <a:noFill/>
          </a:ln>
          <a:effectLst/>
        </p:spPr>
        <p:txBody>
          <a:bodyPr vert="horz" wrap="square" lIns="36546" tIns="36546" rIns="36546" bIns="36546" numCol="1" anchor="t" anchorCtr="0" compatLnSpc="1">
            <a:prstTxWarp prst="textNoShape">
              <a:avLst/>
            </a:prstTxWarp>
          </a:bodyPr>
          <a:lstStyle/>
          <a:p>
            <a:pPr defTabSz="913852">
              <a:defRPr/>
            </a:pPr>
            <a:endParaRPr lang="en-US" sz="1798" kern="0" dirty="0">
              <a:solidFill>
                <a:srgbClr val="000000"/>
              </a:solidFill>
            </a:endParaRPr>
          </a:p>
        </p:txBody>
      </p:sp>
      <p:sp>
        <p:nvSpPr>
          <p:cNvPr id="25" name="Slide Number Placeholder 4"/>
          <p:cNvSpPr txBox="1">
            <a:spLocks/>
          </p:cNvSpPr>
          <p:nvPr/>
        </p:nvSpPr>
        <p:spPr bwMode="auto">
          <a:xfrm>
            <a:off x="11836801" y="6484138"/>
            <a:ext cx="352149" cy="36484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8" tIns="45684" rIns="91368" bIns="45684"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35F1284F-6711-D24C-AC12-BABAB00C24CE}" type="slidenum">
              <a:rPr lang="en-US" altLang="en-US" sz="800">
                <a:solidFill>
                  <a:srgbClr val="FFFFFF"/>
                </a:solidFill>
                <a:ea typeface="Avenir Roman" charset="0"/>
                <a:cs typeface="Avenir Roman" charset="0"/>
              </a:rPr>
              <a:pPr algn="ctr" eaLnBrk="1" hangingPunct="1"/>
              <a:t>36</a:t>
            </a:fld>
            <a:endParaRPr lang="en-US" altLang="en-US" sz="800" dirty="0">
              <a:solidFill>
                <a:srgbClr val="FFFFFF"/>
              </a:solidFill>
              <a:ea typeface="Avenir Roman" charset="0"/>
              <a:cs typeface="Avenir Roman" charset="0"/>
            </a:endParaRPr>
          </a:p>
        </p:txBody>
      </p:sp>
      <p:sp>
        <p:nvSpPr>
          <p:cNvPr id="13" name="Content Placeholder 2"/>
          <p:cNvSpPr txBox="1">
            <a:spLocks/>
          </p:cNvSpPr>
          <p:nvPr/>
        </p:nvSpPr>
        <p:spPr>
          <a:xfrm>
            <a:off x="2819400" y="5079571"/>
            <a:ext cx="8576357" cy="1008908"/>
          </a:xfrm>
          <a:prstGeom prst="rect">
            <a:avLst/>
          </a:prstGeom>
          <a:noFill/>
          <a:ln>
            <a:noFill/>
          </a:ln>
        </p:spPr>
        <p:txBody>
          <a:bodyPr vert="horz" lIns="182832" tIns="182832" rIns="182832" bIns="228540" rtlCol="0" anchor="ctr">
            <a:noAutofit/>
          </a:bodyPr>
          <a:lstStyle/>
          <a:p>
            <a:pPr algn="r" defTabSz="913852" fontAlgn="auto">
              <a:spcBef>
                <a:spcPts val="1000"/>
              </a:spcBef>
              <a:spcAft>
                <a:spcPts val="0"/>
              </a:spcAft>
              <a:buClr>
                <a:schemeClr val="accent1"/>
              </a:buClr>
              <a:defRPr/>
            </a:pPr>
            <a:r>
              <a:rPr lang="en-US" sz="3600" dirty="0">
                <a:solidFill>
                  <a:schemeClr val="bg1"/>
                </a:solidFill>
              </a:rPr>
              <a:t>Competitive Feature-to-Feature Comparison Charts: </a:t>
            </a:r>
            <a:br>
              <a:rPr lang="en-US" sz="3600" dirty="0">
                <a:solidFill>
                  <a:schemeClr val="bg1"/>
                </a:solidFill>
              </a:rPr>
            </a:br>
            <a:r>
              <a:rPr lang="en-US" sz="3600" b="1" dirty="0">
                <a:solidFill>
                  <a:schemeClr val="bg1"/>
                </a:solidFill>
              </a:rPr>
              <a:t>10-inch Android</a:t>
            </a:r>
          </a:p>
        </p:txBody>
      </p:sp>
    </p:spTree>
    <p:extLst>
      <p:ext uri="{BB962C8B-B14F-4D97-AF65-F5344CB8AC3E}">
        <p14:creationId xmlns:p14="http://schemas.microsoft.com/office/powerpoint/2010/main" val="2549882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95181" y="395195"/>
            <a:ext cx="11225908" cy="365760"/>
          </a:xfrm>
        </p:spPr>
        <p:txBody>
          <a:bodyPr/>
          <a:lstStyle/>
          <a:p>
            <a:r>
              <a:rPr lang="en-US" sz="3200" dirty="0">
                <a:latin typeface=""/>
              </a:rPr>
              <a:t>Android Competitive </a:t>
            </a:r>
            <a:r>
              <a:rPr lang="en-US" sz="3200" dirty="0">
                <a:latin typeface=""/>
                <a:cs typeface=""/>
              </a:rPr>
              <a:t>Comparison: 10-inch tablets</a:t>
            </a:r>
          </a:p>
        </p:txBody>
      </p:sp>
      <p:sp>
        <p:nvSpPr>
          <p:cNvPr id="3" name="Slide Number Placeholder 2"/>
          <p:cNvSpPr>
            <a:spLocks noGrp="1"/>
          </p:cNvSpPr>
          <p:nvPr>
            <p:ph type="sldNum" sz="quarter" idx="4"/>
          </p:nvPr>
        </p:nvSpPr>
        <p:spPr/>
        <p:txBody>
          <a:bodyPr/>
          <a:lstStyle/>
          <a:p>
            <a:fld id="{79044E51-BF79-AF42-BAC5-B771B1D9D8E0}" type="slidenum">
              <a:rPr lang="en-US" smtClean="0"/>
              <a:pPr/>
              <a:t>37</a:t>
            </a:fld>
            <a:endParaRPr lang="en-US" dirty="0"/>
          </a:p>
        </p:txBody>
      </p:sp>
      <p:sp>
        <p:nvSpPr>
          <p:cNvPr id="2" name="TextBox 1"/>
          <p:cNvSpPr txBox="1"/>
          <p:nvPr/>
        </p:nvSpPr>
        <p:spPr>
          <a:xfrm>
            <a:off x="434339" y="943193"/>
            <a:ext cx="10899501" cy="523220"/>
          </a:xfrm>
          <a:prstGeom prst="rect">
            <a:avLst/>
          </a:prstGeom>
          <a:noFill/>
        </p:spPr>
        <p:txBody>
          <a:bodyPr wrap="square" rtlCol="0">
            <a:spAutoFit/>
          </a:bodyPr>
          <a:lstStyle/>
          <a:p>
            <a:r>
              <a:rPr lang="en-US" sz="1400" i="1" dirty="0">
                <a:latin typeface=""/>
                <a:cs typeface=""/>
              </a:rPr>
              <a:t>In the following chart, where appropriate, yellow shading indicates the best specification available for a feature. </a:t>
            </a:r>
            <a:br>
              <a:rPr lang="en-US" sz="1400" i="1" dirty="0">
                <a:latin typeface=""/>
                <a:cs typeface=""/>
              </a:rPr>
            </a:br>
            <a:r>
              <a:rPr lang="en-US" sz="1400" i="1" dirty="0">
                <a:latin typeface=""/>
                <a:cs typeface=""/>
              </a:rPr>
              <a:t>Competitive information is based on publicly available information.</a:t>
            </a:r>
            <a:endParaRPr lang="en-US" sz="1400" i="1" baseline="30000" dirty="0">
              <a:latin typeface=""/>
              <a:cs typeface=""/>
            </a:endParaRPr>
          </a:p>
        </p:txBody>
      </p:sp>
      <p:graphicFrame>
        <p:nvGraphicFramePr>
          <p:cNvPr id="7" name="Table 6"/>
          <p:cNvGraphicFramePr>
            <a:graphicFrameLocks noGrp="1"/>
          </p:cNvGraphicFramePr>
          <p:nvPr>
            <p:extLst>
              <p:ext uri="{D42A27DB-BD31-4B8C-83A1-F6EECF244321}">
                <p14:modId xmlns:p14="http://schemas.microsoft.com/office/powerpoint/2010/main" val="1433491857"/>
              </p:ext>
            </p:extLst>
          </p:nvPr>
        </p:nvGraphicFramePr>
        <p:xfrm>
          <a:off x="557483" y="1594825"/>
          <a:ext cx="11532761" cy="4737098"/>
        </p:xfrm>
        <a:graphic>
          <a:graphicData uri="http://schemas.openxmlformats.org/drawingml/2006/table">
            <a:tbl>
              <a:tblPr firstRow="1" bandRow="1">
                <a:tableStyleId>{073A0DAA-6AF3-43AB-8588-CEC1D06C72B9}</a:tableStyleId>
              </a:tblPr>
              <a:tblGrid>
                <a:gridCol w="962559">
                  <a:extLst>
                    <a:ext uri="{9D8B030D-6E8A-4147-A177-3AD203B41FA5}">
                      <a16:colId xmlns:a16="http://schemas.microsoft.com/office/drawing/2014/main" xmlns="" val="20000"/>
                    </a:ext>
                  </a:extLst>
                </a:gridCol>
                <a:gridCol w="1413163">
                  <a:extLst>
                    <a:ext uri="{9D8B030D-6E8A-4147-A177-3AD203B41FA5}">
                      <a16:colId xmlns:a16="http://schemas.microsoft.com/office/drawing/2014/main" xmlns="" val="20001"/>
                    </a:ext>
                  </a:extLst>
                </a:gridCol>
                <a:gridCol w="1093454">
                  <a:extLst>
                    <a:ext uri="{9D8B030D-6E8A-4147-A177-3AD203B41FA5}">
                      <a16:colId xmlns:a16="http://schemas.microsoft.com/office/drawing/2014/main" xmlns="" val="20002"/>
                    </a:ext>
                  </a:extLst>
                </a:gridCol>
                <a:gridCol w="1289858">
                  <a:extLst>
                    <a:ext uri="{9D8B030D-6E8A-4147-A177-3AD203B41FA5}">
                      <a16:colId xmlns:a16="http://schemas.microsoft.com/office/drawing/2014/main" xmlns="" val="20003"/>
                    </a:ext>
                  </a:extLst>
                </a:gridCol>
                <a:gridCol w="1267031">
                  <a:extLst>
                    <a:ext uri="{9D8B030D-6E8A-4147-A177-3AD203B41FA5}">
                      <a16:colId xmlns:a16="http://schemas.microsoft.com/office/drawing/2014/main" xmlns="" val="20004"/>
                    </a:ext>
                  </a:extLst>
                </a:gridCol>
                <a:gridCol w="1180275">
                  <a:extLst>
                    <a:ext uri="{9D8B030D-6E8A-4147-A177-3AD203B41FA5}">
                      <a16:colId xmlns:a16="http://schemas.microsoft.com/office/drawing/2014/main" xmlns="" val="20005"/>
                    </a:ext>
                  </a:extLst>
                </a:gridCol>
                <a:gridCol w="1416923">
                  <a:extLst>
                    <a:ext uri="{9D8B030D-6E8A-4147-A177-3AD203B41FA5}">
                      <a16:colId xmlns:a16="http://schemas.microsoft.com/office/drawing/2014/main" xmlns="" val="20006"/>
                    </a:ext>
                  </a:extLst>
                </a:gridCol>
                <a:gridCol w="2909498">
                  <a:extLst>
                    <a:ext uri="{9D8B030D-6E8A-4147-A177-3AD203B41FA5}">
                      <a16:colId xmlns:a16="http://schemas.microsoft.com/office/drawing/2014/main" xmlns="" val="20007"/>
                    </a:ext>
                  </a:extLst>
                </a:gridCol>
              </a:tblGrid>
              <a:tr h="0">
                <a:tc>
                  <a:txBody>
                    <a:bodyPr/>
                    <a:lstStyle/>
                    <a:p>
                      <a:pPr algn="l"/>
                      <a:r>
                        <a:rPr lang="en-US" sz="1100" cap="none" dirty="0"/>
                        <a:t>Feature</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100" cap="none" dirty="0"/>
                        <a:t>Zebra </a:t>
                      </a:r>
                      <a:br>
                        <a:rPr lang="en-US" sz="1100" cap="none" dirty="0"/>
                      </a:br>
                      <a:r>
                        <a:rPr lang="en-US" sz="1100" cap="none" dirty="0"/>
                        <a:t>ET51/ET56</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Apple iPad</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Bluebird Pidion RT100</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Data Limited DLI10</a:t>
                      </a: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Lenovo Tab 4 10 Business </a:t>
                      </a: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Panasonic </a:t>
                      </a:r>
                      <a:br>
                        <a:rPr lang="en-US" sz="1100" cap="none" dirty="0"/>
                      </a:br>
                      <a:r>
                        <a:rPr lang="en-US" sz="1100" cap="none" dirty="0"/>
                        <a:t>FZ-A2*</a:t>
                      </a:r>
                      <a:endParaRPr lang="en-US" sz="1100" cap="none" dirty="0">
                        <a:solidFill>
                          <a:schemeClr val="bg1"/>
                        </a:solidFill>
                      </a:endParaRP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rowSpan="2">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400" cap="none" dirty="0">
                          <a:solidFill>
                            <a:srgbClr val="FFFFFF"/>
                          </a:solidFill>
                        </a:rPr>
                        <a:t>Why</a:t>
                      </a:r>
                      <a:r>
                        <a:rPr lang="en-US" sz="1400" cap="none" baseline="0" dirty="0">
                          <a:solidFill>
                            <a:srgbClr val="FFFFFF"/>
                          </a:solidFill>
                        </a:rPr>
                        <a:t> it matters</a:t>
                      </a:r>
                      <a:endParaRPr lang="en-US" sz="1400" cap="none" dirty="0">
                        <a:solidFill>
                          <a:srgbClr val="FFFFFF"/>
                        </a:solidFill>
                      </a:endParaRPr>
                    </a:p>
                  </a:txBody>
                  <a:tcPr marT="91440" marB="91440" anchor="ctr">
                    <a:lnL w="28575"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10000"/>
                  </a:ext>
                </a:extLst>
              </a:tr>
              <a:tr h="759458">
                <a:tc>
                  <a:txBody>
                    <a:bodyPr/>
                    <a:lstStyle/>
                    <a:p>
                      <a:pPr algn="l"/>
                      <a:endParaRPr lang="en-US" sz="1200" cap="none" dirty="0">
                        <a:solidFill>
                          <a:schemeClr val="bg1"/>
                        </a:solidFill>
                      </a:endParaRPr>
                    </a:p>
                  </a:txBody>
                  <a:tcPr marL="182880" marT="91440" marB="91440" anchor="ctr">
                    <a:lnL w="28575" cap="flat" cmpd="sng" algn="ctr">
                      <a:solidFill>
                        <a:srgbClr val="FFFFFF"/>
                      </a:solid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a:tc>
                <a:extLst>
                  <a:ext uri="{0D108BD9-81ED-4DB2-BD59-A6C34878D82A}">
                    <a16:rowId xmlns:a16="http://schemas.microsoft.com/office/drawing/2014/main" xmlns="" val="10001"/>
                  </a:ext>
                </a:extLst>
              </a:tr>
              <a:tr h="338480">
                <a:tc gridSpan="8">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Physical</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2"/>
                  </a:ext>
                </a:extLst>
              </a:tr>
              <a:tr h="598504">
                <a:tc>
                  <a:txBody>
                    <a:bodyPr/>
                    <a:lstStyle/>
                    <a:p>
                      <a:pPr algn="l"/>
                      <a:r>
                        <a:rPr lang="en-US" sz="1100" b="1" dirty="0">
                          <a:solidFill>
                            <a:schemeClr val="tx1"/>
                          </a:solidFill>
                        </a:rPr>
                        <a:t>Thickness</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0.5 in./12.7 mm</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0" i="0" u="none" strike="noStrike" kern="1200" dirty="0">
                          <a:solidFill>
                            <a:schemeClr val="dk1"/>
                          </a:solidFill>
                          <a:effectLst/>
                          <a:latin typeface="+mn-lt"/>
                          <a:ea typeface="+mn-ea"/>
                          <a:cs typeface="+mn-cs"/>
                        </a:rPr>
                        <a:t>0.23 in./5.9 mm</a:t>
                      </a:r>
                      <a:endParaRPr lang="en-US" sz="1000" baseline="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1000" b="0" i="0" u="none" strike="noStrike" kern="1200" dirty="0">
                          <a:solidFill>
                            <a:schemeClr val="dk1"/>
                          </a:solidFill>
                          <a:effectLst/>
                          <a:latin typeface="+mn-lt"/>
                          <a:ea typeface="+mn-ea"/>
                          <a:cs typeface="+mn-cs"/>
                        </a:rPr>
                        <a:t>0.57 in./14.6 mm</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i="0" u="none" strike="noStrike" kern="1200" dirty="0">
                          <a:solidFill>
                            <a:schemeClr val="dk1"/>
                          </a:solidFill>
                          <a:effectLst/>
                          <a:latin typeface="+mn-lt"/>
                          <a:ea typeface="+mn-ea"/>
                          <a:cs typeface="+mn-cs"/>
                        </a:rPr>
                        <a:t>0.84 in./21.5 mm</a:t>
                      </a:r>
                      <a:endParaRPr lang="en-US" sz="1000" b="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0.33 in./8.5 mm</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dirty="0">
                          <a:solidFill>
                            <a:schemeClr val="tx1"/>
                          </a:solidFill>
                        </a:rPr>
                        <a:t>0.65 in./16.5 mm</a:t>
                      </a:r>
                      <a:endParaRPr lang="en-US" sz="1000" b="1"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rowSpan="2">
                  <a:txBody>
                    <a:bodyPr/>
                    <a:lstStyle/>
                    <a:p>
                      <a:r>
                        <a:rPr lang="en-US" sz="1000" baseline="0" dirty="0">
                          <a:solidFill>
                            <a:srgbClr val="000000"/>
                          </a:solidFill>
                          <a:latin typeface="+mn-lt"/>
                        </a:rPr>
                        <a:t>While consumer devices like the iPad Pro are much lighter and slimmer, these devices do not offer the same level of ruggedness as the ET51/ET56 and will require accessories to increase durability (and the rugged accessories add weight and thickness). The ET51/ET56 is one of the thinner and lighter enterprise-class and rugged tablets in its class.</a:t>
                      </a:r>
                      <a:endParaRPr lang="en-US" sz="1000" dirty="0">
                        <a:solidFill>
                          <a:srgbClr val="000000"/>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3"/>
                  </a:ext>
                </a:extLst>
              </a:tr>
              <a:tr h="535160">
                <a:tc>
                  <a:txBody>
                    <a:bodyPr/>
                    <a:lstStyle/>
                    <a:p>
                      <a:pPr algn="l"/>
                      <a:r>
                        <a:rPr lang="en-US" sz="1100" b="1" dirty="0">
                          <a:solidFill>
                            <a:schemeClr val="tx1"/>
                          </a:solidFill>
                        </a:rPr>
                        <a:t>Weight</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58738" lvl="1" indent="0">
                        <a:tabLst/>
                      </a:pPr>
                      <a:r>
                        <a:rPr lang="en-US" sz="1000" kern="1200" spc="-30" baseline="0" dirty="0">
                          <a:solidFill>
                            <a:schemeClr val="dk1"/>
                          </a:solidFill>
                          <a:latin typeface="+mn-lt"/>
                          <a:ea typeface="+mn-ea"/>
                          <a:cs typeface="+mn-cs"/>
                        </a:rPr>
                        <a:t>ET51: 1.6 lbs/745.5 g</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kern="1200" dirty="0">
                          <a:solidFill>
                            <a:schemeClr val="dk1"/>
                          </a:solidFill>
                          <a:effectLst/>
                          <a:latin typeface="+mn-lt"/>
                          <a:ea typeface="+mn-ea"/>
                          <a:cs typeface="+mn-cs"/>
                        </a:rPr>
                        <a:t>1.03 lbs./468 g</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1000" b="0" i="0" u="none" strike="noStrike" kern="1200" dirty="0">
                          <a:solidFill>
                            <a:schemeClr val="dk1"/>
                          </a:solidFill>
                          <a:effectLst/>
                          <a:latin typeface="+mn-lt"/>
                          <a:ea typeface="+mn-ea"/>
                          <a:cs typeface="+mn-cs"/>
                        </a:rPr>
                        <a:t>1.78</a:t>
                      </a:r>
                      <a:r>
                        <a:rPr lang="en-US" sz="1000" b="0" i="0" u="none" strike="noStrike" kern="1200" baseline="0" dirty="0">
                          <a:solidFill>
                            <a:schemeClr val="dk1"/>
                          </a:solidFill>
                          <a:effectLst/>
                          <a:latin typeface="+mn-lt"/>
                          <a:ea typeface="+mn-ea"/>
                          <a:cs typeface="+mn-cs"/>
                        </a:rPr>
                        <a:t> lbs</a:t>
                      </a:r>
                      <a:r>
                        <a:rPr lang="en-US" sz="1000" b="0" i="0" u="none" strike="noStrike" kern="1200" dirty="0">
                          <a:solidFill>
                            <a:schemeClr val="dk1"/>
                          </a:solidFill>
                          <a:effectLst/>
                          <a:latin typeface="+mn-lt"/>
                          <a:ea typeface="+mn-ea"/>
                          <a:cs typeface="+mn-cs"/>
                        </a:rPr>
                        <a:t>./810 g</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kern="1200" dirty="0">
                          <a:solidFill>
                            <a:schemeClr val="dk1"/>
                          </a:solidFill>
                          <a:effectLst/>
                          <a:latin typeface="+mn-lt"/>
                          <a:ea typeface="+mn-ea"/>
                          <a:cs typeface="+mn-cs"/>
                        </a:rPr>
                        <a:t>2.9 lbs./1315 g</a:t>
                      </a:r>
                      <a:endParaRPr lang="en-US" sz="1000" baseline="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1.11 lb./506 g</a:t>
                      </a:r>
                      <a:endParaRPr lang="en-US" sz="1000" baseline="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dirty="0">
                          <a:solidFill>
                            <a:schemeClr val="tx1"/>
                          </a:solidFill>
                        </a:rPr>
                        <a:t>1.94 lbs./879 g</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vMerge="1">
                  <a:txBody>
                    <a:bodyPr/>
                    <a:lstStyle/>
                    <a:p>
                      <a:endParaRPr lang="en-US"/>
                    </a:p>
                  </a:txBody>
                  <a:tcPr/>
                </a:tc>
                <a:extLst>
                  <a:ext uri="{0D108BD9-81ED-4DB2-BD59-A6C34878D82A}">
                    <a16:rowId xmlns:a16="http://schemas.microsoft.com/office/drawing/2014/main" xmlns="" val="10004"/>
                  </a:ext>
                </a:extLst>
              </a:tr>
              <a:tr h="1253980">
                <a:tc>
                  <a:txBody>
                    <a:bodyPr/>
                    <a:lstStyle/>
                    <a:p>
                      <a:pPr algn="l"/>
                      <a:r>
                        <a:rPr lang="en-US" sz="1100" b="1" dirty="0">
                          <a:solidFill>
                            <a:schemeClr val="tx1"/>
                          </a:solidFill>
                        </a:rPr>
                        <a:t>Physical connectors</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Docking connector (charge and data)</a:t>
                      </a:r>
                    </a:p>
                    <a:p>
                      <a:pPr algn="ctr"/>
                      <a:r>
                        <a:rPr lang="en-US" sz="1000" kern="1200" baseline="0" dirty="0">
                          <a:solidFill>
                            <a:schemeClr val="dk1"/>
                          </a:solidFill>
                          <a:latin typeface="+mn-lt"/>
                          <a:ea typeface="+mn-ea"/>
                          <a:cs typeface="+mn-cs"/>
                        </a:rPr>
                        <a:t>Rugged connector for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use with rugged dock (charge and data) USB-C side port (data only)</a:t>
                      </a:r>
                      <a:endParaRPr lang="en-US" sz="1799" kern="1200" baseline="0" dirty="0">
                        <a:solidFill>
                          <a:schemeClr val="dk1"/>
                        </a:solidFill>
                        <a:latin typeface="+mn-lt"/>
                        <a:ea typeface="+mn-ea"/>
                        <a:cs typeface="+mn-cs"/>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ctr"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USB-C Connector;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Smart Connector</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dirty="0">
                          <a:solidFill>
                            <a:schemeClr val="tx1"/>
                          </a:solidFill>
                        </a:rPr>
                        <a:t>Docking Connector; </a:t>
                      </a:r>
                      <a:br>
                        <a:rPr lang="en-US" sz="1000" dirty="0">
                          <a:solidFill>
                            <a:schemeClr val="tx1"/>
                          </a:solidFill>
                        </a:rPr>
                      </a:br>
                      <a:r>
                        <a:rPr lang="en-US" sz="1000" dirty="0">
                          <a:solidFill>
                            <a:schemeClr val="tx1"/>
                          </a:solidFill>
                        </a:rPr>
                        <a:t>USB Host</a:t>
                      </a:r>
                      <a:endParaRPr lang="en-US" sz="1000" b="1"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dirty="0">
                          <a:solidFill>
                            <a:schemeClr val="tx1"/>
                          </a:solidFill>
                        </a:rPr>
                        <a:t>USB 2.0, HDMI, </a:t>
                      </a:r>
                      <a:br>
                        <a:rPr lang="en-US" sz="1000" dirty="0">
                          <a:solidFill>
                            <a:schemeClr val="tx1"/>
                          </a:solidFill>
                        </a:rPr>
                      </a:br>
                      <a:r>
                        <a:rPr lang="en-US" sz="1000" dirty="0">
                          <a:solidFill>
                            <a:schemeClr val="tx1"/>
                          </a:solidFill>
                        </a:rPr>
                        <a:t>VGA</a:t>
                      </a:r>
                      <a:r>
                        <a:rPr lang="en-US" sz="1000" baseline="0" dirty="0">
                          <a:solidFill>
                            <a:schemeClr val="tx1"/>
                          </a:solidFill>
                        </a:rPr>
                        <a:t> p</a:t>
                      </a:r>
                      <a:r>
                        <a:rPr lang="en-US" sz="1000" dirty="0">
                          <a:solidFill>
                            <a:schemeClr val="tx1"/>
                          </a:solidFill>
                        </a:rPr>
                        <a:t>ass-through </a:t>
                      </a:r>
                      <a:br>
                        <a:rPr lang="en-US" sz="1000" dirty="0">
                          <a:solidFill>
                            <a:schemeClr val="tx1"/>
                          </a:solidFill>
                        </a:rPr>
                      </a:br>
                      <a:r>
                        <a:rPr lang="en-US" sz="1000" dirty="0">
                          <a:solidFill>
                            <a:schemeClr val="tx1"/>
                          </a:solidFill>
                        </a:rPr>
                        <a:t>to cradle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MicroSD slot</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ctr"/>
                      <a:r>
                        <a:rPr lang="en-US" sz="1000" dirty="0">
                          <a:latin typeface="+mn-lt"/>
                        </a:rPr>
                        <a:t>Docking port, </a:t>
                      </a:r>
                      <a:br>
                        <a:rPr lang="en-US" sz="1000" dirty="0">
                          <a:latin typeface="+mn-lt"/>
                        </a:rPr>
                      </a:br>
                      <a:r>
                        <a:rPr lang="en-US" sz="1000" dirty="0">
                          <a:latin typeface="+mn-lt"/>
                        </a:rPr>
                        <a:t>headphone/mic,</a:t>
                      </a:r>
                      <a:br>
                        <a:rPr lang="en-US" sz="1000" dirty="0">
                          <a:latin typeface="+mn-lt"/>
                        </a:rPr>
                      </a:br>
                      <a:r>
                        <a:rPr lang="en-US" sz="1000" dirty="0">
                          <a:latin typeface="+mn-lt"/>
                        </a:rPr>
                        <a:t>HDMI, USB 3.0; optional</a:t>
                      </a:r>
                      <a:r>
                        <a:rPr lang="en-US" sz="1000" baseline="0" dirty="0">
                          <a:latin typeface="+mn-lt"/>
                        </a:rPr>
                        <a:t> USB 2.0; standalone USB 3.1 Type-C</a:t>
                      </a:r>
                      <a:endParaRPr lang="en-US" sz="1000" b="0" i="0" u="none" strike="noStrike" dirty="0">
                        <a:solidFill>
                          <a:srgbClr val="000000"/>
                        </a:solidFill>
                        <a:effectLst/>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126" rtl="0" eaLnBrk="1" fontAlgn="ctr" latinLnBrk="0" hangingPunct="1">
                        <a:lnSpc>
                          <a:spcPct val="100000"/>
                        </a:lnSpc>
                        <a:spcBef>
                          <a:spcPts val="0"/>
                        </a:spcBef>
                        <a:spcAft>
                          <a:spcPts val="0"/>
                        </a:spcAft>
                        <a:buClrTx/>
                        <a:buSzTx/>
                        <a:buFontTx/>
                        <a:buNone/>
                        <a:tabLst/>
                        <a:defRPr/>
                      </a:pPr>
                      <a:r>
                        <a:rPr lang="en-US" sz="1000" b="0" i="0" u="none" strike="noStrike" baseline="0" dirty="0">
                          <a:solidFill>
                            <a:srgbClr val="000000"/>
                          </a:solidFill>
                          <a:effectLst/>
                          <a:latin typeface="+mn-lt"/>
                        </a:rPr>
                        <a:t>While the ET51/ET56 may not offer the most physical connectors, it offers the most versatility and flexibility through its connectors. </a:t>
                      </a:r>
                      <a:r>
                        <a:rPr lang="en-US" sz="1000" b="0" i="0" u="none" strike="noStrike" baseline="0" dirty="0">
                          <a:solidFill>
                            <a:schemeClr val="tx1"/>
                          </a:solidFill>
                          <a:effectLst/>
                          <a:latin typeface="+mn-lt"/>
                        </a:rPr>
                        <a:t>For example, the docking station connector allows the ET51/ET56 tablets to double as desktop solutions. A single docking station supports the ET51 and the ET56, with or without the rugged frame. And the rugged connector connects to rugged mounting cradles to enable use in forklifts and other vehicles.</a:t>
                      </a:r>
                      <a:endParaRPr lang="en-US" sz="1000" b="0" i="0" u="none" strike="noStrike" kern="1200" baseline="0" dirty="0">
                        <a:solidFill>
                          <a:schemeClr val="tx1"/>
                        </a:solidFill>
                        <a:latin typeface="+mn-lt"/>
                        <a:ea typeface="+mn-ea"/>
                        <a:cs typeface="+mn-cs"/>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5"/>
                  </a:ext>
                </a:extLst>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7497" y="2160345"/>
            <a:ext cx="954251" cy="690277"/>
          </a:xfrm>
          <a:prstGeom prst="rect">
            <a:avLst/>
          </a:prstGeom>
        </p:spPr>
      </p:pic>
      <p:pic>
        <p:nvPicPr>
          <p:cNvPr id="15" name="Picture 14" descr="1-Apple iPad Pro.jpg"/>
          <p:cNvPicPr>
            <a:picLocks noChangeAspect="1"/>
          </p:cNvPicPr>
          <p:nvPr/>
        </p:nvPicPr>
        <p:blipFill>
          <a:blip r:embed="rId4"/>
          <a:stretch>
            <a:fillRect/>
          </a:stretch>
        </p:blipFill>
        <p:spPr>
          <a:xfrm>
            <a:off x="3156127" y="2188080"/>
            <a:ext cx="631402" cy="631402"/>
          </a:xfrm>
          <a:prstGeom prst="rect">
            <a:avLst/>
          </a:prstGeom>
        </p:spPr>
      </p:pic>
      <p:pic>
        <p:nvPicPr>
          <p:cNvPr id="16" name="Picture 15" descr="1-RT100 Bluebird Pidion.jpg"/>
          <p:cNvPicPr>
            <a:picLocks noChangeAspect="1"/>
          </p:cNvPicPr>
          <p:nvPr/>
        </p:nvPicPr>
        <p:blipFill>
          <a:blip r:embed="rId5"/>
          <a:stretch>
            <a:fillRect/>
          </a:stretch>
        </p:blipFill>
        <p:spPr>
          <a:xfrm>
            <a:off x="4258230" y="2208202"/>
            <a:ext cx="884299" cy="609183"/>
          </a:xfrm>
          <a:prstGeom prst="rect">
            <a:avLst/>
          </a:prstGeom>
        </p:spPr>
      </p:pic>
      <p:pic>
        <p:nvPicPr>
          <p:cNvPr id="17" name="Picture 16"/>
          <p:cNvPicPr>
            <a:picLocks noChangeAspect="1"/>
          </p:cNvPicPr>
          <p:nvPr/>
        </p:nvPicPr>
        <p:blipFill>
          <a:blip r:embed="rId6"/>
          <a:stretch>
            <a:fillRect/>
          </a:stretch>
        </p:blipFill>
        <p:spPr>
          <a:xfrm>
            <a:off x="5607137" y="2184958"/>
            <a:ext cx="850941" cy="627912"/>
          </a:xfrm>
          <a:prstGeom prst="rect">
            <a:avLst/>
          </a:prstGeom>
        </p:spPr>
      </p:pic>
      <p:pic>
        <p:nvPicPr>
          <p:cNvPr id="19" name="Picture 18"/>
          <p:cNvPicPr>
            <a:picLocks noChangeAspect="1"/>
          </p:cNvPicPr>
          <p:nvPr/>
        </p:nvPicPr>
        <p:blipFill>
          <a:blip r:embed="rId7"/>
          <a:stretch>
            <a:fillRect/>
          </a:stretch>
        </p:blipFill>
        <p:spPr>
          <a:xfrm>
            <a:off x="8026966" y="2208202"/>
            <a:ext cx="837326" cy="611280"/>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33719" y="2190196"/>
            <a:ext cx="916017" cy="634426"/>
          </a:xfrm>
          <a:prstGeom prst="rect">
            <a:avLst/>
          </a:prstGeom>
        </p:spPr>
      </p:pic>
      <p:sp>
        <p:nvSpPr>
          <p:cNvPr id="12" name="Title 1"/>
          <p:cNvSpPr txBox="1">
            <a:spLocks/>
          </p:cNvSpPr>
          <p:nvPr/>
        </p:nvSpPr>
        <p:spPr>
          <a:xfrm>
            <a:off x="5693229" y="6553199"/>
            <a:ext cx="6027860" cy="174172"/>
          </a:xfrm>
          <a:prstGeom prst="rect">
            <a:avLst/>
          </a:prstGeom>
        </p:spPr>
        <p:txBody>
          <a:bodyPr vert="horz" lIns="0" tIns="0" rIns="0" bIns="0" rtlCol="0" anchor="t" anchorCtr="0">
            <a:noAutofit/>
          </a:bodyPr>
          <a:lstStyle>
            <a:lvl1pPr algn="l" defTabSz="914126" rtl="0" eaLnBrk="1" latinLnBrk="0" hangingPunct="1">
              <a:lnSpc>
                <a:spcPct val="100000"/>
              </a:lnSpc>
              <a:spcBef>
                <a:spcPct val="0"/>
              </a:spcBef>
              <a:buNone/>
              <a:defRPr sz="4999" kern="1200">
                <a:solidFill>
                  <a:schemeClr val="tx1"/>
                </a:solidFill>
                <a:latin typeface="+mj-lt"/>
                <a:ea typeface="+mj-ea"/>
                <a:cs typeface="+mj-cs"/>
              </a:defRPr>
            </a:lvl1pPr>
          </a:lstStyle>
          <a:p>
            <a:pPr fontAlgn="auto">
              <a:spcAft>
                <a:spcPts val="0"/>
              </a:spcAft>
            </a:pPr>
            <a:r>
              <a:rPr lang="en-US" sz="1200" dirty="0">
                <a:solidFill>
                  <a:schemeClr val="bg2">
                    <a:lumMod val="50000"/>
                  </a:schemeClr>
                </a:solidFill>
                <a:latin typeface="Arial" charset="0"/>
                <a:ea typeface="Arial" charset="0"/>
                <a:cs typeface="Arial" charset="0"/>
              </a:rPr>
              <a:t>* Recently discontinued, may be a future update</a:t>
            </a:r>
          </a:p>
        </p:txBody>
      </p:sp>
      <p:sp>
        <p:nvSpPr>
          <p:cNvPr id="13" name="Rectangle 12">
            <a:extLst>
              <a:ext uri="{FF2B5EF4-FFF2-40B4-BE49-F238E27FC236}">
                <a16:creationId xmlns:a16="http://schemas.microsoft.com/office/drawing/2014/main" xmlns="" id="{E72883D2-81A9-4379-9406-4199F3B671A4}"/>
              </a:ext>
            </a:extLst>
          </p:cNvPr>
          <p:cNvSpPr/>
          <p:nvPr/>
        </p:nvSpPr>
        <p:spPr>
          <a:xfrm>
            <a:off x="466412" y="6476640"/>
            <a:ext cx="3480318" cy="307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62F1A04E-4A45-41EE-942A-2F454E2BAE09}"/>
              </a:ext>
            </a:extLst>
          </p:cNvPr>
          <p:cNvSpPr/>
          <p:nvPr/>
        </p:nvSpPr>
        <p:spPr>
          <a:xfrm>
            <a:off x="457081" y="6476640"/>
            <a:ext cx="3480318" cy="307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xmlns="" id="{F1C34F78-0C3E-4E59-9801-C14D658E3D63}"/>
              </a:ext>
            </a:extLst>
          </p:cNvPr>
          <p:cNvPicPr>
            <a:picLocks noChangeAspect="1"/>
          </p:cNvPicPr>
          <p:nvPr/>
        </p:nvPicPr>
        <p:blipFill>
          <a:blip r:embed="rId9"/>
          <a:stretch>
            <a:fillRect/>
          </a:stretch>
        </p:blipFill>
        <p:spPr>
          <a:xfrm>
            <a:off x="5607137" y="6484628"/>
            <a:ext cx="3493311" cy="323116"/>
          </a:xfrm>
          <a:prstGeom prst="rect">
            <a:avLst/>
          </a:prstGeom>
        </p:spPr>
      </p:pic>
    </p:spTree>
    <p:extLst>
      <p:ext uri="{BB962C8B-B14F-4D97-AF65-F5344CB8AC3E}">
        <p14:creationId xmlns:p14="http://schemas.microsoft.com/office/powerpoint/2010/main" val="12281322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95181" y="395195"/>
            <a:ext cx="11225908" cy="365760"/>
          </a:xfrm>
        </p:spPr>
        <p:txBody>
          <a:bodyPr/>
          <a:lstStyle/>
          <a:p>
            <a:r>
              <a:rPr lang="en-US" sz="3200" dirty="0">
                <a:latin typeface=""/>
              </a:rPr>
              <a:t>Android Competitive </a:t>
            </a:r>
            <a:r>
              <a:rPr lang="en-US" sz="3200" dirty="0">
                <a:latin typeface=""/>
                <a:cs typeface=""/>
              </a:rPr>
              <a:t>Comparison: 10-inch tablets</a:t>
            </a:r>
          </a:p>
        </p:txBody>
      </p:sp>
      <p:sp>
        <p:nvSpPr>
          <p:cNvPr id="3" name="Slide Number Placeholder 2"/>
          <p:cNvSpPr>
            <a:spLocks noGrp="1"/>
          </p:cNvSpPr>
          <p:nvPr>
            <p:ph type="sldNum" sz="quarter" idx="4"/>
          </p:nvPr>
        </p:nvSpPr>
        <p:spPr/>
        <p:txBody>
          <a:bodyPr/>
          <a:lstStyle/>
          <a:p>
            <a:fld id="{79044E51-BF79-AF42-BAC5-B771B1D9D8E0}" type="slidenum">
              <a:rPr lang="en-US" smtClean="0"/>
              <a:pPr/>
              <a:t>38</a:t>
            </a:fld>
            <a:endParaRPr lang="en-US" dirty="0"/>
          </a:p>
        </p:txBody>
      </p:sp>
      <p:sp>
        <p:nvSpPr>
          <p:cNvPr id="2" name="TextBox 1"/>
          <p:cNvSpPr txBox="1"/>
          <p:nvPr/>
        </p:nvSpPr>
        <p:spPr>
          <a:xfrm>
            <a:off x="434339" y="943193"/>
            <a:ext cx="10899501" cy="523220"/>
          </a:xfrm>
          <a:prstGeom prst="rect">
            <a:avLst/>
          </a:prstGeom>
          <a:noFill/>
        </p:spPr>
        <p:txBody>
          <a:bodyPr wrap="square" rtlCol="0">
            <a:spAutoFit/>
          </a:bodyPr>
          <a:lstStyle/>
          <a:p>
            <a:r>
              <a:rPr lang="en-US" sz="1400" i="1" dirty="0">
                <a:latin typeface=""/>
                <a:cs typeface=""/>
              </a:rPr>
              <a:t>In the following chart, where appropriate, yellow shading indicates the best specification available for a feature. </a:t>
            </a:r>
            <a:br>
              <a:rPr lang="en-US" sz="1400" i="1" dirty="0">
                <a:latin typeface=""/>
                <a:cs typeface=""/>
              </a:rPr>
            </a:br>
            <a:r>
              <a:rPr lang="en-US" sz="1400" i="1" dirty="0">
                <a:latin typeface=""/>
                <a:cs typeface=""/>
              </a:rPr>
              <a:t>Competitive information is based on publicly available information.</a:t>
            </a:r>
            <a:endParaRPr lang="en-US" sz="1400" i="1" baseline="30000" dirty="0">
              <a:latin typeface=""/>
              <a:cs typeface=""/>
            </a:endParaRPr>
          </a:p>
        </p:txBody>
      </p:sp>
      <p:graphicFrame>
        <p:nvGraphicFramePr>
          <p:cNvPr id="7" name="Table 6"/>
          <p:cNvGraphicFramePr>
            <a:graphicFrameLocks noGrp="1"/>
          </p:cNvGraphicFramePr>
          <p:nvPr>
            <p:extLst>
              <p:ext uri="{D42A27DB-BD31-4B8C-83A1-F6EECF244321}">
                <p14:modId xmlns:p14="http://schemas.microsoft.com/office/powerpoint/2010/main" val="291286313"/>
              </p:ext>
            </p:extLst>
          </p:nvPr>
        </p:nvGraphicFramePr>
        <p:xfrm>
          <a:off x="557483" y="1575033"/>
          <a:ext cx="11532761" cy="3517898"/>
        </p:xfrm>
        <a:graphic>
          <a:graphicData uri="http://schemas.openxmlformats.org/drawingml/2006/table">
            <a:tbl>
              <a:tblPr firstRow="1" bandRow="1">
                <a:tableStyleId>{073A0DAA-6AF3-43AB-8588-CEC1D06C72B9}</a:tableStyleId>
              </a:tblPr>
              <a:tblGrid>
                <a:gridCol w="962559">
                  <a:extLst>
                    <a:ext uri="{9D8B030D-6E8A-4147-A177-3AD203B41FA5}">
                      <a16:colId xmlns:a16="http://schemas.microsoft.com/office/drawing/2014/main" xmlns="" val="20000"/>
                    </a:ext>
                  </a:extLst>
                </a:gridCol>
                <a:gridCol w="1413163">
                  <a:extLst>
                    <a:ext uri="{9D8B030D-6E8A-4147-A177-3AD203B41FA5}">
                      <a16:colId xmlns:a16="http://schemas.microsoft.com/office/drawing/2014/main" xmlns="" val="20001"/>
                    </a:ext>
                  </a:extLst>
                </a:gridCol>
                <a:gridCol w="1093454">
                  <a:extLst>
                    <a:ext uri="{9D8B030D-6E8A-4147-A177-3AD203B41FA5}">
                      <a16:colId xmlns:a16="http://schemas.microsoft.com/office/drawing/2014/main" xmlns="" val="20002"/>
                    </a:ext>
                  </a:extLst>
                </a:gridCol>
                <a:gridCol w="1289858">
                  <a:extLst>
                    <a:ext uri="{9D8B030D-6E8A-4147-A177-3AD203B41FA5}">
                      <a16:colId xmlns:a16="http://schemas.microsoft.com/office/drawing/2014/main" xmlns="" val="20003"/>
                    </a:ext>
                  </a:extLst>
                </a:gridCol>
                <a:gridCol w="1267031">
                  <a:extLst>
                    <a:ext uri="{9D8B030D-6E8A-4147-A177-3AD203B41FA5}">
                      <a16:colId xmlns:a16="http://schemas.microsoft.com/office/drawing/2014/main" xmlns="" val="20004"/>
                    </a:ext>
                  </a:extLst>
                </a:gridCol>
                <a:gridCol w="1180275">
                  <a:extLst>
                    <a:ext uri="{9D8B030D-6E8A-4147-A177-3AD203B41FA5}">
                      <a16:colId xmlns:a16="http://schemas.microsoft.com/office/drawing/2014/main" xmlns="" val="20005"/>
                    </a:ext>
                  </a:extLst>
                </a:gridCol>
                <a:gridCol w="1416923">
                  <a:extLst>
                    <a:ext uri="{9D8B030D-6E8A-4147-A177-3AD203B41FA5}">
                      <a16:colId xmlns:a16="http://schemas.microsoft.com/office/drawing/2014/main" xmlns="" val="20006"/>
                    </a:ext>
                  </a:extLst>
                </a:gridCol>
                <a:gridCol w="2909498">
                  <a:extLst>
                    <a:ext uri="{9D8B030D-6E8A-4147-A177-3AD203B41FA5}">
                      <a16:colId xmlns:a16="http://schemas.microsoft.com/office/drawing/2014/main" xmlns="" val="20007"/>
                    </a:ext>
                  </a:extLst>
                </a:gridCol>
              </a:tblGrid>
              <a:tr h="0">
                <a:tc>
                  <a:txBody>
                    <a:bodyPr/>
                    <a:lstStyle/>
                    <a:p>
                      <a:pPr algn="l"/>
                      <a:r>
                        <a:rPr lang="en-US" sz="1100" cap="none" dirty="0"/>
                        <a:t>Feature</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100" cap="none" dirty="0"/>
                        <a:t>Zebra </a:t>
                      </a:r>
                      <a:br>
                        <a:rPr lang="en-US" sz="1100" cap="none" dirty="0"/>
                      </a:br>
                      <a:r>
                        <a:rPr lang="en-US" sz="1100" cap="none" dirty="0"/>
                        <a:t>ET51/ET56</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Apple iPad</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Bluebird Pidion RT100</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Data Limited DLI10</a:t>
                      </a: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Lenovo Tab 4 10 Business </a:t>
                      </a: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Panasonic </a:t>
                      </a:r>
                      <a:br>
                        <a:rPr lang="en-US" sz="1100" cap="none" dirty="0"/>
                      </a:br>
                      <a:r>
                        <a:rPr lang="en-US" sz="1100" cap="none" dirty="0"/>
                        <a:t>FZ-A2</a:t>
                      </a:r>
                      <a:endParaRPr lang="en-US" sz="1100" cap="none" dirty="0">
                        <a:solidFill>
                          <a:schemeClr val="bg1"/>
                        </a:solidFill>
                      </a:endParaRP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rowSpan="2">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400" cap="none" dirty="0">
                          <a:solidFill>
                            <a:srgbClr val="FFFFFF"/>
                          </a:solidFill>
                        </a:rPr>
                        <a:t>Why</a:t>
                      </a:r>
                      <a:r>
                        <a:rPr lang="en-US" sz="1400" cap="none" baseline="0" dirty="0">
                          <a:solidFill>
                            <a:srgbClr val="FFFFFF"/>
                          </a:solidFill>
                        </a:rPr>
                        <a:t> it matters</a:t>
                      </a:r>
                      <a:endParaRPr lang="en-US" sz="1400" cap="none" dirty="0">
                        <a:solidFill>
                          <a:srgbClr val="FFFFFF"/>
                        </a:solidFill>
                      </a:endParaRPr>
                    </a:p>
                  </a:txBody>
                  <a:tcPr marT="91440" marB="91440" anchor="ctr">
                    <a:lnL w="28575"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10000"/>
                  </a:ext>
                </a:extLst>
              </a:tr>
              <a:tr h="759458">
                <a:tc>
                  <a:txBody>
                    <a:bodyPr/>
                    <a:lstStyle/>
                    <a:p>
                      <a:pPr algn="l"/>
                      <a:endParaRPr lang="en-US" sz="1200" cap="none" dirty="0">
                        <a:solidFill>
                          <a:schemeClr val="bg1"/>
                        </a:solidFill>
                      </a:endParaRPr>
                    </a:p>
                  </a:txBody>
                  <a:tcPr marL="182880" marT="91440" marB="91440" anchor="ctr">
                    <a:lnL w="28575" cap="flat" cmpd="sng" algn="ctr">
                      <a:solidFill>
                        <a:srgbClr val="FFFFFF"/>
                      </a:solid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a:tc>
                <a:extLst>
                  <a:ext uri="{0D108BD9-81ED-4DB2-BD59-A6C34878D82A}">
                    <a16:rowId xmlns:a16="http://schemas.microsoft.com/office/drawing/2014/main" xmlns="" val="10001"/>
                  </a:ext>
                </a:extLst>
              </a:tr>
              <a:tr h="338480">
                <a:tc gridSpan="8">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Performance Characteristics</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2"/>
                  </a:ext>
                </a:extLst>
              </a:tr>
              <a:tr h="598504">
                <a:tc>
                  <a:txBody>
                    <a:bodyPr/>
                    <a:lstStyle/>
                    <a:p>
                      <a:pPr algn="l"/>
                      <a:r>
                        <a:rPr lang="en-US" sz="1100" b="1" dirty="0">
                          <a:solidFill>
                            <a:schemeClr val="tx1"/>
                          </a:solidFill>
                        </a:rPr>
                        <a:t>Operating System</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Android 8.1 Oreo, upgradeable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through Android R</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aseline="0" dirty="0">
                          <a:solidFill>
                            <a:schemeClr val="tx1"/>
                          </a:solidFill>
                          <a:latin typeface="+mn-lt"/>
                        </a:rPr>
                        <a:t>iOS 12</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0" i="0" u="none" strike="noStrike" kern="1200" dirty="0">
                          <a:solidFill>
                            <a:schemeClr val="dk1"/>
                          </a:solidFill>
                          <a:effectLst/>
                          <a:latin typeface="+mn-lt"/>
                          <a:ea typeface="+mn-ea"/>
                          <a:cs typeface="+mn-cs"/>
                        </a:rPr>
                        <a:t>Windows 10 IoT Enterprise, Windows 8.1 Industry Pro, Android 4.4</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Android® 6 Marshmallow;</a:t>
                      </a:r>
                      <a:endParaRPr lang="en-US" sz="1000" b="0" dirty="0">
                        <a:solidFill>
                          <a:schemeClr val="tx1"/>
                        </a:solidFill>
                      </a:endParaRPr>
                    </a:p>
                    <a:p>
                      <a:pPr algn="ctr"/>
                      <a:r>
                        <a:rPr lang="en-US" sz="1000" kern="1200" baseline="0" dirty="0">
                          <a:solidFill>
                            <a:schemeClr val="dk1"/>
                          </a:solidFill>
                          <a:latin typeface="+mn-lt"/>
                          <a:ea typeface="+mn-ea"/>
                          <a:cs typeface="+mn-cs"/>
                        </a:rPr>
                        <a:t>Windows® 7, 8, 10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Windows Embedded 7/8; Linux Ubuntu 14</a:t>
                      </a:r>
                      <a:endParaRPr lang="en-US" sz="1000" b="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Android 7.1</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(Nougat)</a:t>
                      </a:r>
                      <a:endParaRPr lang="en-US" sz="1000" b="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Android 6.0.1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(Marshmallow)</a:t>
                      </a:r>
                      <a:endParaRPr lang="en-US" sz="1000" b="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126" rtl="0" eaLnBrk="1" fontAlgn="auto" latinLnBrk="0" hangingPunct="1">
                        <a:lnSpc>
                          <a:spcPct val="100000"/>
                        </a:lnSpc>
                        <a:spcBef>
                          <a:spcPts val="0"/>
                        </a:spcBef>
                        <a:spcAft>
                          <a:spcPts val="0"/>
                        </a:spcAft>
                        <a:buClrTx/>
                        <a:buSzTx/>
                        <a:buFontTx/>
                        <a:buNone/>
                        <a:tabLst/>
                        <a:defRPr/>
                      </a:pPr>
                      <a:r>
                        <a:rPr lang="en-US" sz="1000" kern="1200" baseline="0" dirty="0">
                          <a:solidFill>
                            <a:srgbClr val="000000"/>
                          </a:solidFill>
                          <a:latin typeface="+mn-lt"/>
                          <a:ea typeface="+mn-ea"/>
                          <a:cs typeface="+mn-cs"/>
                        </a:rPr>
                        <a:t>The ET51/ET56 offers the most advanced Android operating system, and is the only device in its category to offer support for the next three releases, P, Q and R.</a:t>
                      </a:r>
                      <a:endParaRPr lang="en-US" sz="1000" b="0" i="0" u="none" strike="noStrike" kern="1200" baseline="0" dirty="0">
                        <a:solidFill>
                          <a:srgbClr val="000000"/>
                        </a:solidFill>
                        <a:latin typeface="+mn-lt"/>
                        <a:ea typeface="+mn-ea"/>
                        <a:cs typeface="+mn-cs"/>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3"/>
                  </a:ext>
                </a:extLst>
              </a:tr>
              <a:tr h="624840">
                <a:tc>
                  <a:txBody>
                    <a:bodyPr/>
                    <a:lstStyle/>
                    <a:p>
                      <a:pPr algn="l"/>
                      <a:r>
                        <a:rPr lang="en-US" sz="1100" b="1" dirty="0">
                          <a:solidFill>
                            <a:schemeClr val="tx1"/>
                          </a:solidFill>
                        </a:rPr>
                        <a:t>Processor</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Qualcomm Snapdragon</a:t>
                      </a:r>
                      <a:r>
                        <a:rPr lang="en-US" sz="1000" kern="1200" baseline="30000" dirty="0">
                          <a:solidFill>
                            <a:schemeClr val="dk1"/>
                          </a:solidFill>
                          <a:latin typeface="+mn-lt"/>
                          <a:ea typeface="+mn-ea"/>
                          <a:cs typeface="+mn-cs"/>
                        </a:rPr>
                        <a:t>TM </a:t>
                      </a:r>
                      <a:r>
                        <a:rPr lang="en-US" sz="1000" kern="1200" baseline="0" dirty="0">
                          <a:solidFill>
                            <a:schemeClr val="dk1"/>
                          </a:solidFill>
                          <a:latin typeface="+mn-lt"/>
                          <a:ea typeface="+mn-ea"/>
                          <a:cs typeface="+mn-cs"/>
                        </a:rPr>
                        <a:t>660 octa-core 2.2 GHz</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kern="1200" dirty="0">
                          <a:solidFill>
                            <a:schemeClr val="dk1"/>
                          </a:solidFill>
                          <a:effectLst/>
                          <a:latin typeface="+mn-lt"/>
                          <a:ea typeface="+mn-ea"/>
                          <a:cs typeface="+mn-cs"/>
                        </a:rPr>
                        <a:t>A12x</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0" i="0" u="none" strike="noStrike" kern="1200" dirty="0">
                          <a:solidFill>
                            <a:schemeClr val="dk1"/>
                          </a:solidFill>
                          <a:effectLst/>
                          <a:latin typeface="+mn-lt"/>
                          <a:ea typeface="+mn-ea"/>
                          <a:cs typeface="+mn-cs"/>
                        </a:rPr>
                        <a:t>1.83 GHz Quad Core</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000" b="0" i="0" u="none" strike="noStrike" kern="1200" dirty="0">
                          <a:solidFill>
                            <a:schemeClr val="dk1"/>
                          </a:solidFill>
                          <a:effectLst/>
                          <a:latin typeface="+mn-lt"/>
                          <a:ea typeface="+mn-ea"/>
                          <a:cs typeface="+mn-cs"/>
                        </a:rPr>
                        <a:t>Intel N2930 </a:t>
                      </a:r>
                      <a:br>
                        <a:rPr lang="pt-BR" sz="1000" b="0" i="0" u="none" strike="noStrike" kern="1200" dirty="0">
                          <a:solidFill>
                            <a:schemeClr val="dk1"/>
                          </a:solidFill>
                          <a:effectLst/>
                          <a:latin typeface="+mn-lt"/>
                          <a:ea typeface="+mn-ea"/>
                          <a:cs typeface="+mn-cs"/>
                        </a:rPr>
                      </a:br>
                      <a:r>
                        <a:rPr lang="pt-BR" sz="1000" b="0" i="0" u="none" strike="noStrike" kern="1200" dirty="0">
                          <a:solidFill>
                            <a:schemeClr val="dk1"/>
                          </a:solidFill>
                          <a:effectLst/>
                          <a:latin typeface="+mn-lt"/>
                          <a:ea typeface="+mn-ea"/>
                          <a:cs typeface="+mn-cs"/>
                        </a:rPr>
                        <a:t>1.8GHz Quad Core</a:t>
                      </a:r>
                      <a:endParaRPr lang="en-US" sz="1000" baseline="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Qualcomm</a:t>
                      </a:r>
                    </a:p>
                    <a:p>
                      <a:pPr algn="ctr"/>
                      <a:r>
                        <a:rPr lang="en-US" sz="1000" kern="1200" baseline="0" dirty="0">
                          <a:solidFill>
                            <a:schemeClr val="dk1"/>
                          </a:solidFill>
                          <a:latin typeface="+mn-lt"/>
                          <a:ea typeface="+mn-ea"/>
                          <a:cs typeface="+mn-cs"/>
                        </a:rPr>
                        <a:t>Snapdragon quad-core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1.4 GHz</a:t>
                      </a:r>
                      <a:endParaRPr lang="en-US" sz="1000" kern="1200" dirty="0">
                        <a:solidFill>
                          <a:schemeClr val="dk1"/>
                        </a:solidFill>
                        <a:effectLst/>
                        <a:latin typeface="+mn-lt"/>
                        <a:ea typeface="+mn-ea"/>
                        <a:cs typeface="+mn-cs"/>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Intel</a:t>
                      </a:r>
                      <a:r>
                        <a:rPr lang="en-US" sz="1000" kern="1200" baseline="30000" dirty="0">
                          <a:solidFill>
                            <a:schemeClr val="dk1"/>
                          </a:solidFill>
                          <a:latin typeface="+mn-lt"/>
                          <a:ea typeface="+mn-ea"/>
                          <a:cs typeface="+mn-cs"/>
                        </a:rPr>
                        <a:t>®</a:t>
                      </a:r>
                      <a:r>
                        <a:rPr lang="en-US" sz="1000" kern="1200" baseline="0" dirty="0">
                          <a:solidFill>
                            <a:schemeClr val="dk1"/>
                          </a:solidFill>
                          <a:latin typeface="+mn-lt"/>
                          <a:ea typeface="+mn-ea"/>
                          <a:cs typeface="+mn-cs"/>
                        </a:rPr>
                        <a:t> Atom quad-core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x5-Z8550 Processor, 1.44 GHz</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126" rtl="0" eaLnBrk="1" fontAlgn="auto" latinLnBrk="0" hangingPunct="1">
                        <a:lnSpc>
                          <a:spcPct val="100000"/>
                        </a:lnSpc>
                        <a:spcBef>
                          <a:spcPts val="0"/>
                        </a:spcBef>
                        <a:spcAft>
                          <a:spcPts val="0"/>
                        </a:spcAft>
                        <a:buClrTx/>
                        <a:buSzTx/>
                        <a:buFontTx/>
                        <a:buNone/>
                        <a:tabLst/>
                        <a:defRPr/>
                      </a:pPr>
                      <a:r>
                        <a:rPr lang="en-US" sz="1000" kern="1200" baseline="0" dirty="0">
                          <a:solidFill>
                            <a:srgbClr val="000000"/>
                          </a:solidFill>
                          <a:latin typeface="+mn-lt"/>
                          <a:ea typeface="+mn-ea"/>
                          <a:cs typeface="+mn-cs"/>
                        </a:rPr>
                        <a:t>The ET51/ET56 offers the fastest processor in its class, providing the fastest and most robust application performance.</a:t>
                      </a:r>
                      <a:endParaRPr lang="en-US" sz="1000" b="0" i="0" u="none" strike="noStrike" kern="1200" baseline="0" dirty="0">
                        <a:solidFill>
                          <a:srgbClr val="000000"/>
                        </a:solidFill>
                        <a:latin typeface="+mn-lt"/>
                        <a:ea typeface="+mn-ea"/>
                        <a:cs typeface="+mn-cs"/>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4"/>
                  </a:ext>
                </a:extLst>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7498" y="2184958"/>
            <a:ext cx="954251" cy="690277"/>
          </a:xfrm>
          <a:prstGeom prst="rect">
            <a:avLst/>
          </a:prstGeom>
        </p:spPr>
      </p:pic>
      <p:pic>
        <p:nvPicPr>
          <p:cNvPr id="15" name="Picture 14" descr="1-Apple iPad Pro.jpg"/>
          <p:cNvPicPr>
            <a:picLocks noChangeAspect="1"/>
          </p:cNvPicPr>
          <p:nvPr/>
        </p:nvPicPr>
        <p:blipFill>
          <a:blip r:embed="rId4"/>
          <a:stretch>
            <a:fillRect/>
          </a:stretch>
        </p:blipFill>
        <p:spPr>
          <a:xfrm>
            <a:off x="3156127" y="2188080"/>
            <a:ext cx="631402" cy="631402"/>
          </a:xfrm>
          <a:prstGeom prst="rect">
            <a:avLst/>
          </a:prstGeom>
        </p:spPr>
      </p:pic>
      <p:pic>
        <p:nvPicPr>
          <p:cNvPr id="16" name="Picture 15" descr="1-RT100 Bluebird Pidion.jpg"/>
          <p:cNvPicPr>
            <a:picLocks noChangeAspect="1"/>
          </p:cNvPicPr>
          <p:nvPr/>
        </p:nvPicPr>
        <p:blipFill>
          <a:blip r:embed="rId5"/>
          <a:stretch>
            <a:fillRect/>
          </a:stretch>
        </p:blipFill>
        <p:spPr>
          <a:xfrm>
            <a:off x="4258230" y="2208202"/>
            <a:ext cx="884299" cy="609183"/>
          </a:xfrm>
          <a:prstGeom prst="rect">
            <a:avLst/>
          </a:prstGeom>
        </p:spPr>
      </p:pic>
      <p:pic>
        <p:nvPicPr>
          <p:cNvPr id="17" name="Picture 16"/>
          <p:cNvPicPr>
            <a:picLocks noChangeAspect="1"/>
          </p:cNvPicPr>
          <p:nvPr/>
        </p:nvPicPr>
        <p:blipFill>
          <a:blip r:embed="rId6"/>
          <a:stretch>
            <a:fillRect/>
          </a:stretch>
        </p:blipFill>
        <p:spPr>
          <a:xfrm>
            <a:off x="5607137" y="2184958"/>
            <a:ext cx="850941" cy="627912"/>
          </a:xfrm>
          <a:prstGeom prst="rect">
            <a:avLst/>
          </a:prstGeom>
        </p:spPr>
      </p:pic>
      <p:pic>
        <p:nvPicPr>
          <p:cNvPr id="18" name="Picture 17"/>
          <p:cNvPicPr>
            <a:picLocks noChangeAspect="1"/>
          </p:cNvPicPr>
          <p:nvPr/>
        </p:nvPicPr>
        <p:blipFill>
          <a:blip r:embed="rId7"/>
          <a:stretch>
            <a:fillRect/>
          </a:stretch>
        </p:blipFill>
        <p:spPr>
          <a:xfrm>
            <a:off x="6636030" y="2190410"/>
            <a:ext cx="933772" cy="650238"/>
          </a:xfrm>
          <a:prstGeom prst="rect">
            <a:avLst/>
          </a:prstGeom>
        </p:spPr>
      </p:pic>
      <p:pic>
        <p:nvPicPr>
          <p:cNvPr id="19" name="Picture 18"/>
          <p:cNvPicPr>
            <a:picLocks noChangeAspect="1"/>
          </p:cNvPicPr>
          <p:nvPr/>
        </p:nvPicPr>
        <p:blipFill>
          <a:blip r:embed="rId8"/>
          <a:stretch>
            <a:fillRect/>
          </a:stretch>
        </p:blipFill>
        <p:spPr>
          <a:xfrm>
            <a:off x="8026966" y="2208202"/>
            <a:ext cx="837326" cy="611280"/>
          </a:xfrm>
          <a:prstGeom prst="rect">
            <a:avLst/>
          </a:prstGeom>
        </p:spPr>
      </p:pic>
      <p:sp>
        <p:nvSpPr>
          <p:cNvPr id="12" name="Rectangle 11">
            <a:extLst>
              <a:ext uri="{FF2B5EF4-FFF2-40B4-BE49-F238E27FC236}">
                <a16:creationId xmlns:a16="http://schemas.microsoft.com/office/drawing/2014/main" xmlns="" id="{9987106E-7E64-430B-BF12-8A4F95E20BDD}"/>
              </a:ext>
            </a:extLst>
          </p:cNvPr>
          <p:cNvSpPr/>
          <p:nvPr/>
        </p:nvSpPr>
        <p:spPr>
          <a:xfrm>
            <a:off x="457081" y="6476640"/>
            <a:ext cx="3480318" cy="307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03994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95181" y="395195"/>
            <a:ext cx="11225908" cy="365760"/>
          </a:xfrm>
        </p:spPr>
        <p:txBody>
          <a:bodyPr/>
          <a:lstStyle/>
          <a:p>
            <a:r>
              <a:rPr lang="en-US" sz="3200" dirty="0">
                <a:latin typeface=""/>
              </a:rPr>
              <a:t>Android Competitive </a:t>
            </a:r>
            <a:r>
              <a:rPr lang="en-US" sz="3200" dirty="0">
                <a:latin typeface=""/>
                <a:cs typeface=""/>
              </a:rPr>
              <a:t>Comparison: 10-inch tablets</a:t>
            </a:r>
          </a:p>
        </p:txBody>
      </p:sp>
      <p:sp>
        <p:nvSpPr>
          <p:cNvPr id="3" name="Slide Number Placeholder 2"/>
          <p:cNvSpPr>
            <a:spLocks noGrp="1"/>
          </p:cNvSpPr>
          <p:nvPr>
            <p:ph type="sldNum" sz="quarter" idx="4"/>
          </p:nvPr>
        </p:nvSpPr>
        <p:spPr/>
        <p:txBody>
          <a:bodyPr/>
          <a:lstStyle/>
          <a:p>
            <a:fld id="{79044E51-BF79-AF42-BAC5-B771B1D9D8E0}" type="slidenum">
              <a:rPr lang="en-US" smtClean="0"/>
              <a:pPr/>
              <a:t>39</a:t>
            </a:fld>
            <a:endParaRPr lang="en-US" dirty="0"/>
          </a:p>
        </p:txBody>
      </p:sp>
      <p:sp>
        <p:nvSpPr>
          <p:cNvPr id="2" name="TextBox 1"/>
          <p:cNvSpPr txBox="1"/>
          <p:nvPr/>
        </p:nvSpPr>
        <p:spPr>
          <a:xfrm>
            <a:off x="434339" y="943193"/>
            <a:ext cx="10899501" cy="523220"/>
          </a:xfrm>
          <a:prstGeom prst="rect">
            <a:avLst/>
          </a:prstGeom>
          <a:noFill/>
        </p:spPr>
        <p:txBody>
          <a:bodyPr wrap="square" rtlCol="0">
            <a:spAutoFit/>
          </a:bodyPr>
          <a:lstStyle/>
          <a:p>
            <a:r>
              <a:rPr lang="en-US" sz="1400" i="1" dirty="0">
                <a:latin typeface=""/>
                <a:cs typeface=""/>
              </a:rPr>
              <a:t>In the following chart, where appropriate, yellow shading indicates the best specification available for a feature. </a:t>
            </a:r>
            <a:br>
              <a:rPr lang="en-US" sz="1400" i="1" dirty="0">
                <a:latin typeface=""/>
                <a:cs typeface=""/>
              </a:rPr>
            </a:br>
            <a:r>
              <a:rPr lang="en-US" sz="1400" i="1" dirty="0">
                <a:latin typeface=""/>
                <a:cs typeface=""/>
              </a:rPr>
              <a:t>Competitive information is based on publicly available information.</a:t>
            </a:r>
            <a:endParaRPr lang="en-US" sz="1400" i="1" baseline="30000" dirty="0">
              <a:latin typeface=""/>
              <a:cs typeface=""/>
            </a:endParaRPr>
          </a:p>
        </p:txBody>
      </p:sp>
      <p:graphicFrame>
        <p:nvGraphicFramePr>
          <p:cNvPr id="7" name="Table 6"/>
          <p:cNvGraphicFramePr>
            <a:graphicFrameLocks noGrp="1"/>
          </p:cNvGraphicFramePr>
          <p:nvPr>
            <p:extLst>
              <p:ext uri="{D42A27DB-BD31-4B8C-83A1-F6EECF244321}">
                <p14:modId xmlns:p14="http://schemas.microsoft.com/office/powerpoint/2010/main" val="1671975603"/>
              </p:ext>
            </p:extLst>
          </p:nvPr>
        </p:nvGraphicFramePr>
        <p:xfrm>
          <a:off x="557483" y="1575033"/>
          <a:ext cx="11532761" cy="3587982"/>
        </p:xfrm>
        <a:graphic>
          <a:graphicData uri="http://schemas.openxmlformats.org/drawingml/2006/table">
            <a:tbl>
              <a:tblPr firstRow="1" bandRow="1">
                <a:tableStyleId>{073A0DAA-6AF3-43AB-8588-CEC1D06C72B9}</a:tableStyleId>
              </a:tblPr>
              <a:tblGrid>
                <a:gridCol w="962559">
                  <a:extLst>
                    <a:ext uri="{9D8B030D-6E8A-4147-A177-3AD203B41FA5}">
                      <a16:colId xmlns:a16="http://schemas.microsoft.com/office/drawing/2014/main" xmlns="" val="20000"/>
                    </a:ext>
                  </a:extLst>
                </a:gridCol>
                <a:gridCol w="1413163">
                  <a:extLst>
                    <a:ext uri="{9D8B030D-6E8A-4147-A177-3AD203B41FA5}">
                      <a16:colId xmlns:a16="http://schemas.microsoft.com/office/drawing/2014/main" xmlns="" val="20001"/>
                    </a:ext>
                  </a:extLst>
                </a:gridCol>
                <a:gridCol w="1093454">
                  <a:extLst>
                    <a:ext uri="{9D8B030D-6E8A-4147-A177-3AD203B41FA5}">
                      <a16:colId xmlns:a16="http://schemas.microsoft.com/office/drawing/2014/main" xmlns="" val="20002"/>
                    </a:ext>
                  </a:extLst>
                </a:gridCol>
                <a:gridCol w="1289858">
                  <a:extLst>
                    <a:ext uri="{9D8B030D-6E8A-4147-A177-3AD203B41FA5}">
                      <a16:colId xmlns:a16="http://schemas.microsoft.com/office/drawing/2014/main" xmlns="" val="20003"/>
                    </a:ext>
                  </a:extLst>
                </a:gridCol>
                <a:gridCol w="1267031">
                  <a:extLst>
                    <a:ext uri="{9D8B030D-6E8A-4147-A177-3AD203B41FA5}">
                      <a16:colId xmlns:a16="http://schemas.microsoft.com/office/drawing/2014/main" xmlns="" val="20004"/>
                    </a:ext>
                  </a:extLst>
                </a:gridCol>
                <a:gridCol w="1180275">
                  <a:extLst>
                    <a:ext uri="{9D8B030D-6E8A-4147-A177-3AD203B41FA5}">
                      <a16:colId xmlns:a16="http://schemas.microsoft.com/office/drawing/2014/main" xmlns="" val="20005"/>
                    </a:ext>
                  </a:extLst>
                </a:gridCol>
                <a:gridCol w="1416923">
                  <a:extLst>
                    <a:ext uri="{9D8B030D-6E8A-4147-A177-3AD203B41FA5}">
                      <a16:colId xmlns:a16="http://schemas.microsoft.com/office/drawing/2014/main" xmlns="" val="20006"/>
                    </a:ext>
                  </a:extLst>
                </a:gridCol>
                <a:gridCol w="2909498">
                  <a:extLst>
                    <a:ext uri="{9D8B030D-6E8A-4147-A177-3AD203B41FA5}">
                      <a16:colId xmlns:a16="http://schemas.microsoft.com/office/drawing/2014/main" xmlns="" val="20007"/>
                    </a:ext>
                  </a:extLst>
                </a:gridCol>
              </a:tblGrid>
              <a:tr h="0">
                <a:tc>
                  <a:txBody>
                    <a:bodyPr/>
                    <a:lstStyle/>
                    <a:p>
                      <a:pPr algn="l"/>
                      <a:r>
                        <a:rPr lang="en-US" sz="1100" cap="none" dirty="0"/>
                        <a:t>Feature</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100" cap="none" dirty="0"/>
                        <a:t>Zebra </a:t>
                      </a:r>
                      <a:br>
                        <a:rPr lang="en-US" sz="1100" cap="none" dirty="0"/>
                      </a:br>
                      <a:r>
                        <a:rPr lang="en-US" sz="1100" cap="none" dirty="0"/>
                        <a:t>ET51/ET56</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Apple iPad</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Bluebird Pidion RT100</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Data Limited DLI10</a:t>
                      </a: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Lenovo Tab 4 10 Business </a:t>
                      </a: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Panasonic </a:t>
                      </a:r>
                      <a:br>
                        <a:rPr lang="en-US" sz="1100" cap="none" dirty="0"/>
                      </a:br>
                      <a:r>
                        <a:rPr lang="en-US" sz="1100" cap="none" dirty="0"/>
                        <a:t>FZ-A2</a:t>
                      </a:r>
                      <a:endParaRPr lang="en-US" sz="1100" cap="none" dirty="0">
                        <a:solidFill>
                          <a:schemeClr val="bg1"/>
                        </a:solidFill>
                      </a:endParaRP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rowSpan="2">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400" cap="none" dirty="0">
                          <a:solidFill>
                            <a:srgbClr val="FFFFFF"/>
                          </a:solidFill>
                        </a:rPr>
                        <a:t>Why</a:t>
                      </a:r>
                      <a:r>
                        <a:rPr lang="en-US" sz="1400" cap="none" baseline="0" dirty="0">
                          <a:solidFill>
                            <a:srgbClr val="FFFFFF"/>
                          </a:solidFill>
                        </a:rPr>
                        <a:t> it matters</a:t>
                      </a:r>
                      <a:endParaRPr lang="en-US" sz="1400" cap="none" dirty="0">
                        <a:solidFill>
                          <a:srgbClr val="FFFFFF"/>
                        </a:solidFill>
                      </a:endParaRPr>
                    </a:p>
                  </a:txBody>
                  <a:tcPr marT="91440" marB="91440" anchor="ctr">
                    <a:lnL w="28575"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10000"/>
                  </a:ext>
                </a:extLst>
              </a:tr>
              <a:tr h="759458">
                <a:tc>
                  <a:txBody>
                    <a:bodyPr/>
                    <a:lstStyle/>
                    <a:p>
                      <a:pPr algn="l"/>
                      <a:endParaRPr lang="en-US" sz="1200" cap="none" dirty="0">
                        <a:solidFill>
                          <a:schemeClr val="bg1"/>
                        </a:solidFill>
                      </a:endParaRPr>
                    </a:p>
                  </a:txBody>
                  <a:tcPr marL="182880" marT="91440" marB="91440" anchor="ctr">
                    <a:lnL w="28575" cap="flat" cmpd="sng" algn="ctr">
                      <a:solidFill>
                        <a:srgbClr val="FFFFFF"/>
                      </a:solid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a:tc>
                <a:extLst>
                  <a:ext uri="{0D108BD9-81ED-4DB2-BD59-A6C34878D82A}">
                    <a16:rowId xmlns:a16="http://schemas.microsoft.com/office/drawing/2014/main" xmlns="" val="10001"/>
                  </a:ext>
                </a:extLst>
              </a:tr>
              <a:tr h="338480">
                <a:tc gridSpan="8">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Performance Characteristics - continued</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2"/>
                  </a:ext>
                </a:extLst>
              </a:tr>
              <a:tr h="624840">
                <a:tc>
                  <a:txBody>
                    <a:bodyPr/>
                    <a:lstStyle/>
                    <a:p>
                      <a:pPr algn="l"/>
                      <a:r>
                        <a:rPr lang="en-US" sz="1100" b="1" dirty="0">
                          <a:solidFill>
                            <a:schemeClr val="tx1"/>
                          </a:solidFill>
                        </a:rPr>
                        <a:t>Memory</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4GB RAM/</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32GB eMMC Flash</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126" rtl="0" eaLnBrk="1" fontAlgn="ctr" latinLnBrk="0" hangingPunct="1">
                        <a:lnSpc>
                          <a:spcPct val="100000"/>
                        </a:lnSpc>
                        <a:spcBef>
                          <a:spcPts val="0"/>
                        </a:spcBef>
                        <a:spcAft>
                          <a:spcPts val="0"/>
                        </a:spcAft>
                        <a:buClrTx/>
                        <a:buSzTx/>
                        <a:buFontTx/>
                        <a:buNone/>
                        <a:tabLst/>
                        <a:defRPr/>
                      </a:pPr>
                      <a:r>
                        <a:rPr lang="en-US" sz="1000" dirty="0">
                          <a:solidFill>
                            <a:schemeClr val="tx1"/>
                          </a:solidFill>
                        </a:rPr>
                        <a:t>RAM not specified</a:t>
                      </a:r>
                    </a:p>
                    <a:p>
                      <a:pPr marL="0" marR="0" lvl="0" indent="0" algn="ctr" defTabSz="914126" rtl="0" eaLnBrk="1" fontAlgn="ctr" latinLnBrk="0" hangingPunct="1">
                        <a:lnSpc>
                          <a:spcPct val="100000"/>
                        </a:lnSpc>
                        <a:spcBef>
                          <a:spcPts val="0"/>
                        </a:spcBef>
                        <a:spcAft>
                          <a:spcPts val="0"/>
                        </a:spcAft>
                        <a:buClrTx/>
                        <a:buSzTx/>
                        <a:buFontTx/>
                        <a:buNone/>
                        <a:tabLst/>
                        <a:defRPr/>
                      </a:pPr>
                      <a:r>
                        <a:rPr lang="en-US" sz="1000" dirty="0">
                          <a:solidFill>
                            <a:schemeClr val="tx1"/>
                          </a:solidFill>
                        </a:rPr>
                        <a:t>32GB or 128GB Flash</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0" i="0" u="none" strike="noStrike" kern="1200" dirty="0">
                          <a:solidFill>
                            <a:schemeClr val="dk1"/>
                          </a:solidFill>
                          <a:effectLst/>
                          <a:latin typeface="+mn-lt"/>
                          <a:ea typeface="+mn-ea"/>
                          <a:cs typeface="+mn-cs"/>
                        </a:rPr>
                        <a:t>2GB</a:t>
                      </a:r>
                      <a:r>
                        <a:rPr lang="en-US" sz="1000" b="0" i="0" u="none" strike="noStrike" kern="1200" baseline="0" dirty="0">
                          <a:solidFill>
                            <a:schemeClr val="dk1"/>
                          </a:solidFill>
                          <a:effectLst/>
                          <a:latin typeface="+mn-lt"/>
                          <a:ea typeface="+mn-ea"/>
                          <a:cs typeface="+mn-cs"/>
                        </a:rPr>
                        <a:t> RAM</a:t>
                      </a:r>
                    </a:p>
                    <a:p>
                      <a:pPr algn="ctr"/>
                      <a:r>
                        <a:rPr lang="en-US" sz="1000" b="0" i="0" u="none" strike="noStrike" kern="1200" baseline="0" dirty="0">
                          <a:solidFill>
                            <a:schemeClr val="dk1"/>
                          </a:solidFill>
                          <a:effectLst/>
                          <a:latin typeface="+mn-lt"/>
                          <a:ea typeface="+mn-ea"/>
                          <a:cs typeface="+mn-cs"/>
                        </a:rPr>
                        <a:t>16GB or 32GB Flash</a:t>
                      </a:r>
                      <a:endParaRPr lang="en-US" sz="1000" b="1"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i="0" u="none" strike="noStrike" kern="1200" dirty="0">
                          <a:solidFill>
                            <a:schemeClr val="dk1"/>
                          </a:solidFill>
                          <a:effectLst/>
                          <a:latin typeface="+mn-lt"/>
                          <a:ea typeface="+mn-ea"/>
                          <a:cs typeface="+mn-cs"/>
                        </a:rPr>
                        <a:t>4GB/64GB</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2GB RAM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16GB Flash </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4GB RAM;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32GB Flash</a:t>
                      </a:r>
                      <a:endParaRPr lang="en-US" sz="1000" b="1"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1000" kern="1200" baseline="0" dirty="0">
                          <a:solidFill>
                            <a:srgbClr val="000000"/>
                          </a:solidFill>
                          <a:latin typeface="+mn-lt"/>
                          <a:ea typeface="+mn-ea"/>
                          <a:cs typeface="+mn-cs"/>
                        </a:rPr>
                        <a:t>With the most memory in this class, the ET51/ET56 can run multiple simultaneous programs without eroding performance.</a:t>
                      </a:r>
                      <a:endParaRPr lang="en-US" sz="1000" b="0" i="0" u="none" strike="noStrike" kern="1200" baseline="0" dirty="0">
                        <a:solidFill>
                          <a:srgbClr val="000000"/>
                        </a:solidFill>
                        <a:latin typeface="+mn-lt"/>
                        <a:ea typeface="+mn-ea"/>
                        <a:cs typeface="+mn-cs"/>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3"/>
                  </a:ext>
                </a:extLst>
              </a:tr>
              <a:tr h="1167364">
                <a:tc>
                  <a:txBody>
                    <a:bodyPr/>
                    <a:lstStyle/>
                    <a:p>
                      <a:pPr algn="l"/>
                      <a:r>
                        <a:rPr lang="en-US" sz="1100" b="1" dirty="0">
                          <a:solidFill>
                            <a:schemeClr val="tx1"/>
                          </a:solidFill>
                        </a:rPr>
                        <a:t>Expansion</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Expansion Back;</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MicroSDXC slot (supports up to 200 GB); USB-C port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(data only)</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ctr" latinLnBrk="0" hangingPunct="1">
                        <a:lnSpc>
                          <a:spcPct val="100000"/>
                        </a:lnSpc>
                        <a:spcBef>
                          <a:spcPts val="0"/>
                        </a:spcBef>
                        <a:spcAft>
                          <a:spcPts val="0"/>
                        </a:spcAft>
                        <a:buClrTx/>
                        <a:buSzTx/>
                        <a:buFontTx/>
                        <a:buNone/>
                        <a:tabLst/>
                        <a:defRPr/>
                      </a:pPr>
                      <a:r>
                        <a:rPr lang="en-US" sz="1000" dirty="0">
                          <a:solidFill>
                            <a:schemeClr val="tx1"/>
                          </a:solidFill>
                        </a:rPr>
                        <a:t>None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i="0" u="none" strike="noStrike" kern="1200" dirty="0">
                          <a:solidFill>
                            <a:schemeClr val="dk1"/>
                          </a:solidFill>
                          <a:effectLst/>
                          <a:latin typeface="+mn-lt"/>
                          <a:ea typeface="+mn-ea"/>
                          <a:cs typeface="+mn-cs"/>
                        </a:rPr>
                        <a:t>Micro SDXC </a:t>
                      </a:r>
                      <a:br>
                        <a:rPr lang="en-US" sz="1000" b="0" i="0" u="none" strike="noStrike" kern="1200" dirty="0">
                          <a:solidFill>
                            <a:schemeClr val="dk1"/>
                          </a:solidFill>
                          <a:effectLst/>
                          <a:latin typeface="+mn-lt"/>
                          <a:ea typeface="+mn-ea"/>
                          <a:cs typeface="+mn-cs"/>
                        </a:rPr>
                      </a:br>
                      <a:r>
                        <a:rPr lang="en-US" sz="1000" b="0" i="0" u="none" strike="noStrike" kern="1200" dirty="0">
                          <a:solidFill>
                            <a:schemeClr val="dk1"/>
                          </a:solidFill>
                          <a:effectLst/>
                          <a:latin typeface="+mn-lt"/>
                          <a:ea typeface="+mn-ea"/>
                          <a:cs typeface="+mn-cs"/>
                        </a:rPr>
                        <a:t>up to 64GB</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dirty="0">
                          <a:solidFill>
                            <a:schemeClr val="tx1"/>
                          </a:solidFill>
                        </a:rPr>
                        <a:t>None</a:t>
                      </a:r>
                      <a:endParaRPr lang="en-US" sz="1000" dirty="0">
                        <a:solidFill>
                          <a:srgbClr val="FF0000"/>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Up to 128GB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Micro SD</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Up to 32GB Micro SDHC</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126" rtl="0" eaLnBrk="1" fontAlgn="ctr"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Integrated connector to easily add accessories; only tablet in this class to support Micro SDXC up to 2T capacity; </a:t>
                      </a:r>
                      <a:r>
                        <a:rPr lang="en-US" sz="1000" kern="1200" baseline="0" dirty="0">
                          <a:solidFill>
                            <a:srgbClr val="000000"/>
                          </a:solidFill>
                          <a:latin typeface="+mn-lt"/>
                          <a:ea typeface="+mn-ea"/>
                          <a:cs typeface="+mn-cs"/>
                        </a:rPr>
                        <a:t>the USB-C port delivers maximum data transfer speeds and maximum external drive capacity — up to 256GB.</a:t>
                      </a:r>
                      <a:endParaRPr lang="en-US" sz="1000" b="0" i="0" u="none" strike="noStrike" kern="1200" baseline="0" dirty="0">
                        <a:solidFill>
                          <a:srgbClr val="000000"/>
                        </a:solidFill>
                        <a:latin typeface="+mn-lt"/>
                        <a:ea typeface="+mn-ea"/>
                        <a:cs typeface="+mn-cs"/>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4"/>
                  </a:ext>
                </a:extLst>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7498" y="2184958"/>
            <a:ext cx="954251" cy="690277"/>
          </a:xfrm>
          <a:prstGeom prst="rect">
            <a:avLst/>
          </a:prstGeom>
        </p:spPr>
      </p:pic>
      <p:pic>
        <p:nvPicPr>
          <p:cNvPr id="15" name="Picture 14" descr="1-Apple iPad Pro.jpg"/>
          <p:cNvPicPr>
            <a:picLocks noChangeAspect="1"/>
          </p:cNvPicPr>
          <p:nvPr/>
        </p:nvPicPr>
        <p:blipFill>
          <a:blip r:embed="rId4"/>
          <a:stretch>
            <a:fillRect/>
          </a:stretch>
        </p:blipFill>
        <p:spPr>
          <a:xfrm>
            <a:off x="3156127" y="2188080"/>
            <a:ext cx="631402" cy="631402"/>
          </a:xfrm>
          <a:prstGeom prst="rect">
            <a:avLst/>
          </a:prstGeom>
        </p:spPr>
      </p:pic>
      <p:pic>
        <p:nvPicPr>
          <p:cNvPr id="16" name="Picture 15" descr="1-RT100 Bluebird Pidion.jpg"/>
          <p:cNvPicPr>
            <a:picLocks noChangeAspect="1"/>
          </p:cNvPicPr>
          <p:nvPr/>
        </p:nvPicPr>
        <p:blipFill>
          <a:blip r:embed="rId5"/>
          <a:stretch>
            <a:fillRect/>
          </a:stretch>
        </p:blipFill>
        <p:spPr>
          <a:xfrm>
            <a:off x="4258230" y="2208202"/>
            <a:ext cx="884299" cy="609183"/>
          </a:xfrm>
          <a:prstGeom prst="rect">
            <a:avLst/>
          </a:prstGeom>
        </p:spPr>
      </p:pic>
      <p:pic>
        <p:nvPicPr>
          <p:cNvPr id="17" name="Picture 16"/>
          <p:cNvPicPr>
            <a:picLocks noChangeAspect="1"/>
          </p:cNvPicPr>
          <p:nvPr/>
        </p:nvPicPr>
        <p:blipFill>
          <a:blip r:embed="rId6"/>
          <a:stretch>
            <a:fillRect/>
          </a:stretch>
        </p:blipFill>
        <p:spPr>
          <a:xfrm>
            <a:off x="5607137" y="2184958"/>
            <a:ext cx="850941" cy="627912"/>
          </a:xfrm>
          <a:prstGeom prst="rect">
            <a:avLst/>
          </a:prstGeom>
        </p:spPr>
      </p:pic>
      <p:pic>
        <p:nvPicPr>
          <p:cNvPr id="18" name="Picture 17"/>
          <p:cNvPicPr>
            <a:picLocks noChangeAspect="1"/>
          </p:cNvPicPr>
          <p:nvPr/>
        </p:nvPicPr>
        <p:blipFill>
          <a:blip r:embed="rId7"/>
          <a:stretch>
            <a:fillRect/>
          </a:stretch>
        </p:blipFill>
        <p:spPr>
          <a:xfrm>
            <a:off x="6636030" y="2190410"/>
            <a:ext cx="933772" cy="650238"/>
          </a:xfrm>
          <a:prstGeom prst="rect">
            <a:avLst/>
          </a:prstGeom>
        </p:spPr>
      </p:pic>
      <p:pic>
        <p:nvPicPr>
          <p:cNvPr id="19" name="Picture 18"/>
          <p:cNvPicPr>
            <a:picLocks noChangeAspect="1"/>
          </p:cNvPicPr>
          <p:nvPr/>
        </p:nvPicPr>
        <p:blipFill>
          <a:blip r:embed="rId8"/>
          <a:stretch>
            <a:fillRect/>
          </a:stretch>
        </p:blipFill>
        <p:spPr>
          <a:xfrm>
            <a:off x="8026966" y="2208202"/>
            <a:ext cx="837326" cy="611280"/>
          </a:xfrm>
          <a:prstGeom prst="rect">
            <a:avLst/>
          </a:prstGeom>
        </p:spPr>
      </p:pic>
      <p:sp>
        <p:nvSpPr>
          <p:cNvPr id="12" name="Rectangle 11">
            <a:extLst>
              <a:ext uri="{FF2B5EF4-FFF2-40B4-BE49-F238E27FC236}">
                <a16:creationId xmlns:a16="http://schemas.microsoft.com/office/drawing/2014/main" xmlns="" id="{7A2EF5B9-86CA-485C-A949-7D29FFFFF8E4}"/>
              </a:ext>
            </a:extLst>
          </p:cNvPr>
          <p:cNvSpPr/>
          <p:nvPr/>
        </p:nvSpPr>
        <p:spPr>
          <a:xfrm>
            <a:off x="457081" y="6476640"/>
            <a:ext cx="3480318" cy="307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338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utoShape 4">
            <a:extLst>
              <a:ext uri="{FF2B5EF4-FFF2-40B4-BE49-F238E27FC236}">
                <a16:creationId xmlns:a16="http://schemas.microsoft.com/office/drawing/2014/main" xmlns="" id="{38485FBB-798F-4D6A-9310-743FFC812F66}"/>
              </a:ext>
            </a:extLst>
          </p:cNvPr>
          <p:cNvSpPr>
            <a:spLocks noChangeAspect="1" noChangeArrowheads="1"/>
          </p:cNvSpPr>
          <p:nvPr/>
        </p:nvSpPr>
        <p:spPr bwMode="auto">
          <a:xfrm rot="10800000">
            <a:off x="5245503" y="-4"/>
            <a:ext cx="6970057" cy="4037266"/>
          </a:xfrm>
          <a:prstGeom prst="rtTriangle">
            <a:avLst/>
          </a:prstGeom>
          <a:gradFill>
            <a:gsLst>
              <a:gs pos="0">
                <a:srgbClr val="00FFFF"/>
              </a:gs>
              <a:gs pos="98246">
                <a:srgbClr val="00FFFF"/>
              </a:gs>
              <a:gs pos="0">
                <a:srgbClr val="0099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sp>
        <p:nvSpPr>
          <p:cNvPr id="16" name="AutoShape 4">
            <a:extLst>
              <a:ext uri="{FF2B5EF4-FFF2-40B4-BE49-F238E27FC236}">
                <a16:creationId xmlns:a16="http://schemas.microsoft.com/office/drawing/2014/main" xmlns="" id="{38485FBB-798F-4D6A-9310-743FFC812F66}"/>
              </a:ext>
            </a:extLst>
          </p:cNvPr>
          <p:cNvSpPr>
            <a:spLocks noChangeArrowheads="1"/>
          </p:cNvSpPr>
          <p:nvPr/>
        </p:nvSpPr>
        <p:spPr bwMode="auto">
          <a:xfrm rot="10800000" flipV="1">
            <a:off x="2687089" y="1351693"/>
            <a:ext cx="9528474" cy="5519675"/>
          </a:xfrm>
          <a:prstGeom prst="rtTriangle">
            <a:avLst/>
          </a:prstGeom>
          <a:solidFill>
            <a:schemeClr val="tx1"/>
          </a:soli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sp>
        <p:nvSpPr>
          <p:cNvPr id="10" name="bk object 16"/>
          <p:cNvSpPr/>
          <p:nvPr/>
        </p:nvSpPr>
        <p:spPr>
          <a:xfrm>
            <a:off x="604819" y="1298119"/>
            <a:ext cx="11620583" cy="5198846"/>
          </a:xfrm>
          <a:prstGeom prst="rect">
            <a:avLst/>
          </a:prstGeom>
          <a:solidFill>
            <a:schemeClr val="bg1">
              <a:lumMod val="95000"/>
            </a:schemeClr>
          </a:solidFill>
          <a:effectLst/>
        </p:spPr>
        <p:txBody>
          <a:bodyPr wrap="square" lIns="0" tIns="0" rIns="0" bIns="0" rtlCol="0"/>
          <a:lstStyle/>
          <a:p>
            <a:endParaRPr/>
          </a:p>
        </p:txBody>
      </p:sp>
      <p:sp>
        <p:nvSpPr>
          <p:cNvPr id="12" name="Slide Number Placeholder 4"/>
          <p:cNvSpPr txBox="1">
            <a:spLocks/>
          </p:cNvSpPr>
          <p:nvPr/>
        </p:nvSpPr>
        <p:spPr bwMode="auto">
          <a:xfrm>
            <a:off x="11811662" y="6484933"/>
            <a:ext cx="352241" cy="36493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35F1284F-6711-D24C-AC12-BABAB00C24CE}" type="slidenum">
              <a:rPr lang="en-US" altLang="en-US" sz="800" smtClean="0">
                <a:solidFill>
                  <a:srgbClr val="D9D9D9"/>
                </a:solidFill>
                <a:ea typeface="Avenir Roman" charset="0"/>
                <a:cs typeface="Avenir Roman" charset="0"/>
              </a:rPr>
              <a:pPr algn="ctr" eaLnBrk="1" hangingPunct="1"/>
              <a:t>4</a:t>
            </a:fld>
            <a:endParaRPr lang="en-US" altLang="en-US" sz="800" dirty="0">
              <a:solidFill>
                <a:srgbClr val="D9D9D9"/>
              </a:solidFill>
              <a:ea typeface="Avenir Roman" charset="0"/>
              <a:cs typeface="Avenir Roman" charset="0"/>
            </a:endParaRPr>
          </a:p>
        </p:txBody>
      </p:sp>
      <p:sp>
        <p:nvSpPr>
          <p:cNvPr id="11" name="object 23"/>
          <p:cNvSpPr/>
          <p:nvPr/>
        </p:nvSpPr>
        <p:spPr>
          <a:xfrm>
            <a:off x="604820" y="603349"/>
            <a:ext cx="7028653" cy="694770"/>
          </a:xfrm>
          <a:custGeom>
            <a:avLst/>
            <a:gdLst/>
            <a:ahLst/>
            <a:cxnLst/>
            <a:rect l="l" t="t" r="r" b="b"/>
            <a:pathLst>
              <a:path w="13255625" h="5290820">
                <a:moveTo>
                  <a:pt x="13255485" y="5290731"/>
                </a:moveTo>
                <a:lnTo>
                  <a:pt x="0" y="5290731"/>
                </a:lnTo>
                <a:lnTo>
                  <a:pt x="0" y="0"/>
                </a:lnTo>
                <a:lnTo>
                  <a:pt x="13255485" y="0"/>
                </a:lnTo>
                <a:lnTo>
                  <a:pt x="13255485" y="5290731"/>
                </a:lnTo>
                <a:close/>
              </a:path>
            </a:pathLst>
          </a:custGeom>
          <a:solidFill>
            <a:schemeClr val="tx1"/>
          </a:solidFill>
          <a:ln w="0" cap="flat" cmpd="sng" algn="ctr">
            <a:noFill/>
            <a:prstDash val="solid"/>
            <a:round/>
            <a:headEnd type="none" w="med" len="med"/>
            <a:tailEnd type="none" w="med" len="med"/>
          </a:ln>
        </p:spPr>
        <p:txBody>
          <a:bodyPr wrap="square" lIns="0" tIns="0" rIns="0" bIns="0" rtlCol="0"/>
          <a:lstStyle/>
          <a:p>
            <a:endParaRPr sz="1500"/>
          </a:p>
        </p:txBody>
      </p:sp>
      <p:sp>
        <p:nvSpPr>
          <p:cNvPr id="15" name="object 22"/>
          <p:cNvSpPr txBox="1">
            <a:spLocks noGrp="1"/>
          </p:cNvSpPr>
          <p:nvPr>
            <p:ph type="title"/>
          </p:nvPr>
        </p:nvSpPr>
        <p:spPr>
          <a:xfrm>
            <a:off x="750633" y="710524"/>
            <a:ext cx="7517067" cy="430887"/>
          </a:xfrm>
          <a:prstGeom prst="rect">
            <a:avLst/>
          </a:prstGeom>
        </p:spPr>
        <p:txBody>
          <a:bodyPr vert="horz" wrap="square" lIns="0" tIns="0" rIns="0" bIns="0" rtlCol="0" anchor="b" anchorCtr="0">
            <a:spAutoFit/>
          </a:bodyPr>
          <a:lstStyle/>
          <a:p>
            <a:pPr marL="10580">
              <a:lnSpc>
                <a:spcPct val="100000"/>
              </a:lnSpc>
            </a:pPr>
            <a:r>
              <a:rPr sz="2800" b="0" spc="-4">
                <a:solidFill>
                  <a:schemeClr val="bg1"/>
                </a:solidFill>
              </a:rPr>
              <a:t>Customer </a:t>
            </a:r>
            <a:r>
              <a:rPr sz="2800" b="0">
                <a:solidFill>
                  <a:schemeClr val="bg1"/>
                </a:solidFill>
              </a:rPr>
              <a:t>Engage</a:t>
            </a:r>
            <a:r>
              <a:rPr lang="en-US" sz="2800" b="0">
                <a:solidFill>
                  <a:schemeClr val="bg1"/>
                </a:solidFill>
              </a:rPr>
              <a:t>ment</a:t>
            </a:r>
            <a:r>
              <a:rPr sz="2800" b="0" spc="-71">
                <a:solidFill>
                  <a:schemeClr val="bg1"/>
                </a:solidFill>
              </a:rPr>
              <a:t> </a:t>
            </a:r>
            <a:r>
              <a:rPr sz="2800" b="0">
                <a:solidFill>
                  <a:schemeClr val="bg1"/>
                </a:solidFill>
              </a:rPr>
              <a:t>Questions</a:t>
            </a:r>
            <a:r>
              <a:rPr lang="en-US" sz="2800" b="0">
                <a:solidFill>
                  <a:schemeClr val="bg1"/>
                </a:solidFill>
              </a:rPr>
              <a:t>: 1 of 2</a:t>
            </a:r>
            <a:endParaRPr sz="2800" b="0">
              <a:solidFill>
                <a:schemeClr val="bg1"/>
              </a:solidFill>
            </a:endParaRPr>
          </a:p>
        </p:txBody>
      </p:sp>
      <p:sp>
        <p:nvSpPr>
          <p:cNvPr id="14" name="Text Placeholder 7">
            <a:extLst>
              <a:ext uri="{FF2B5EF4-FFF2-40B4-BE49-F238E27FC236}">
                <a16:creationId xmlns:a16="http://schemas.microsoft.com/office/drawing/2014/main" xmlns="" id="{220E1FC0-5E42-4809-B7C9-8FFE1F43E367}"/>
              </a:ext>
            </a:extLst>
          </p:cNvPr>
          <p:cNvSpPr txBox="1">
            <a:spLocks/>
          </p:cNvSpPr>
          <p:nvPr/>
        </p:nvSpPr>
        <p:spPr>
          <a:xfrm>
            <a:off x="876179" y="1464753"/>
            <a:ext cx="10038748" cy="4306824"/>
          </a:xfrm>
          <a:prstGeom prst="rect">
            <a:avLst/>
          </a:prstGeom>
        </p:spPr>
        <p:txBody>
          <a:bodyPr/>
          <a:lstStyle>
            <a:lvl1pPr marL="228531" indent="-228531" algn="l" defTabSz="914126" rtl="0" eaLnBrk="1" latinLnBrk="0" hangingPunct="1">
              <a:lnSpc>
                <a:spcPct val="90000"/>
              </a:lnSpc>
              <a:spcBef>
                <a:spcPts val="1000"/>
              </a:spcBef>
              <a:buFont typeface="Arial" panose="020B0604020202020204" pitchFamily="34" charset="0"/>
              <a:buChar char="•"/>
              <a:defRPr sz="1999" kern="1200">
                <a:solidFill>
                  <a:schemeClr val="tx1"/>
                </a:solidFill>
                <a:latin typeface="+mn-lt"/>
                <a:ea typeface="+mn-ea"/>
                <a:cs typeface="+mn-cs"/>
              </a:defRPr>
            </a:lvl1pPr>
            <a:lvl2pPr marL="457063" indent="0" algn="l" defTabSz="914126" rtl="0" eaLnBrk="1" latinLnBrk="0" hangingPunct="1">
              <a:lnSpc>
                <a:spcPct val="90000"/>
              </a:lnSpc>
              <a:spcBef>
                <a:spcPts val="500"/>
              </a:spcBef>
              <a:buFont typeface="Arial" panose="020B0604020202020204" pitchFamily="34" charset="0"/>
              <a:buNone/>
              <a:defRPr sz="17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173038" indent="-173038">
              <a:lnSpc>
                <a:spcPct val="120000"/>
              </a:lnSpc>
              <a:spcAft>
                <a:spcPts val="0"/>
              </a:spcAft>
              <a:buClr>
                <a:schemeClr val="accent1"/>
              </a:buClr>
            </a:pPr>
            <a:r>
              <a:rPr lang="en-US" sz="1800" dirty="0"/>
              <a:t>Could your workers and managers benefit from the rich data that can be shown on the larger display of a tablet? </a:t>
            </a:r>
          </a:p>
          <a:p>
            <a:pPr marL="173038" indent="-173038">
              <a:lnSpc>
                <a:spcPct val="120000"/>
              </a:lnSpc>
              <a:spcAft>
                <a:spcPts val="0"/>
              </a:spcAft>
              <a:buClr>
                <a:schemeClr val="accent1"/>
              </a:buClr>
            </a:pPr>
            <a:r>
              <a:rPr lang="en-US" sz="1800" dirty="0"/>
              <a:t>Have you considered consumer tablets, and if so, are you concerned about</a:t>
            </a:r>
            <a:r>
              <a:rPr lang="mr-IN" sz="1800" dirty="0"/>
              <a:t>…</a:t>
            </a:r>
            <a:endParaRPr lang="en-US" sz="1800" dirty="0"/>
          </a:p>
          <a:p>
            <a:pPr marL="407988" lvl="1" indent="-231775">
              <a:spcAft>
                <a:spcPts val="0"/>
              </a:spcAft>
              <a:buClr>
                <a:schemeClr val="accent1"/>
              </a:buClr>
              <a:buFont typeface=".HelveticaNeueDeskInterface-Regular" charset="-120"/>
              <a:buChar char="-"/>
            </a:pPr>
            <a:r>
              <a:rPr lang="en-US" sz="1800" dirty="0"/>
              <a:t>Product lifecycle?</a:t>
            </a:r>
          </a:p>
          <a:p>
            <a:pPr marL="407988" lvl="1" indent="-231775">
              <a:spcAft>
                <a:spcPts val="0"/>
              </a:spcAft>
              <a:buClr>
                <a:schemeClr val="accent1"/>
              </a:buClr>
              <a:buFont typeface=".HelveticaNeueDeskInterface-Regular" charset="-120"/>
              <a:buChar char="-"/>
            </a:pPr>
            <a:r>
              <a:rPr lang="en-US" sz="1800" dirty="0"/>
              <a:t>Durability of the device?</a:t>
            </a:r>
          </a:p>
          <a:p>
            <a:pPr marL="407988" lvl="1" indent="-231775">
              <a:spcAft>
                <a:spcPts val="0"/>
              </a:spcAft>
              <a:buClr>
                <a:schemeClr val="accent1"/>
              </a:buClr>
              <a:buFont typeface=".HelveticaNeueDeskInterface-Regular" charset="-120"/>
              <a:buChar char="-"/>
            </a:pPr>
            <a:r>
              <a:rPr lang="en-US" sz="1800" dirty="0"/>
              <a:t>How IT will manage the devices? </a:t>
            </a:r>
          </a:p>
          <a:p>
            <a:pPr marL="173038" indent="-173038">
              <a:lnSpc>
                <a:spcPct val="110000"/>
              </a:lnSpc>
              <a:buClr>
                <a:schemeClr val="accent1"/>
              </a:buClr>
            </a:pPr>
            <a:r>
              <a:rPr lang="en-US" sz="1800" dirty="0"/>
              <a:t>Will the tablets be used in scan-intensive applications? What types of barcodes do workers need to scan? </a:t>
            </a:r>
          </a:p>
          <a:p>
            <a:pPr marL="173038" indent="-173038">
              <a:lnSpc>
                <a:spcPct val="110000"/>
              </a:lnSpc>
              <a:buClr>
                <a:schemeClr val="accent1"/>
              </a:buClr>
            </a:pPr>
            <a:r>
              <a:rPr lang="en-US" sz="1800" dirty="0"/>
              <a:t>Do you need an enterprise-class scanning solution capable of first-time, every time capture of barcodes, even dirty and damaged ones? </a:t>
            </a:r>
          </a:p>
          <a:p>
            <a:pPr marL="173038" indent="-173038">
              <a:lnSpc>
                <a:spcPct val="110000"/>
              </a:lnSpc>
              <a:buClr>
                <a:schemeClr val="accent1"/>
              </a:buClr>
            </a:pPr>
            <a:r>
              <a:rPr lang="en-US" sz="1800" dirty="0"/>
              <a:t>Is battery life a factor? Would you like a user-replaceable or hot-swappable battery?</a:t>
            </a:r>
          </a:p>
          <a:p>
            <a:pPr marL="173038" indent="-173038">
              <a:lnSpc>
                <a:spcPct val="110000"/>
              </a:lnSpc>
              <a:buClr>
                <a:schemeClr val="accent1"/>
              </a:buClr>
            </a:pPr>
            <a:r>
              <a:rPr lang="en-US" sz="1800" dirty="0"/>
              <a:t>Would your organization benefit from 24x7 device utilization and power availability?</a:t>
            </a:r>
          </a:p>
        </p:txBody>
      </p:sp>
    </p:spTree>
    <p:extLst>
      <p:ext uri="{BB962C8B-B14F-4D97-AF65-F5344CB8AC3E}">
        <p14:creationId xmlns:p14="http://schemas.microsoft.com/office/powerpoint/2010/main" val="14277484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95181" y="395195"/>
            <a:ext cx="11225908" cy="365760"/>
          </a:xfrm>
        </p:spPr>
        <p:txBody>
          <a:bodyPr/>
          <a:lstStyle/>
          <a:p>
            <a:r>
              <a:rPr lang="en-US" sz="3200" dirty="0">
                <a:latin typeface=""/>
              </a:rPr>
              <a:t>Android Competitive </a:t>
            </a:r>
            <a:r>
              <a:rPr lang="en-US" sz="3200" dirty="0">
                <a:latin typeface=""/>
                <a:cs typeface=""/>
              </a:rPr>
              <a:t>Comparison: 10-inch tablets</a:t>
            </a:r>
          </a:p>
        </p:txBody>
      </p:sp>
      <p:sp>
        <p:nvSpPr>
          <p:cNvPr id="3" name="Slide Number Placeholder 2"/>
          <p:cNvSpPr>
            <a:spLocks noGrp="1"/>
          </p:cNvSpPr>
          <p:nvPr>
            <p:ph type="sldNum" sz="quarter" idx="4"/>
          </p:nvPr>
        </p:nvSpPr>
        <p:spPr/>
        <p:txBody>
          <a:bodyPr/>
          <a:lstStyle/>
          <a:p>
            <a:fld id="{79044E51-BF79-AF42-BAC5-B771B1D9D8E0}" type="slidenum">
              <a:rPr lang="en-US" smtClean="0"/>
              <a:pPr/>
              <a:t>40</a:t>
            </a:fld>
            <a:endParaRPr lang="en-US" dirty="0"/>
          </a:p>
        </p:txBody>
      </p:sp>
      <p:sp>
        <p:nvSpPr>
          <p:cNvPr id="2" name="TextBox 1"/>
          <p:cNvSpPr txBox="1"/>
          <p:nvPr/>
        </p:nvSpPr>
        <p:spPr>
          <a:xfrm>
            <a:off x="434339" y="943193"/>
            <a:ext cx="10899501" cy="523220"/>
          </a:xfrm>
          <a:prstGeom prst="rect">
            <a:avLst/>
          </a:prstGeom>
          <a:noFill/>
        </p:spPr>
        <p:txBody>
          <a:bodyPr wrap="square" rtlCol="0">
            <a:spAutoFit/>
          </a:bodyPr>
          <a:lstStyle/>
          <a:p>
            <a:r>
              <a:rPr lang="en-US" sz="1400" i="1" dirty="0">
                <a:latin typeface=""/>
                <a:cs typeface=""/>
              </a:rPr>
              <a:t>In the following chart, where appropriate, yellow shading indicates the best specification available for a feature. </a:t>
            </a:r>
            <a:br>
              <a:rPr lang="en-US" sz="1400" i="1" dirty="0">
                <a:latin typeface=""/>
                <a:cs typeface=""/>
              </a:rPr>
            </a:br>
            <a:r>
              <a:rPr lang="en-US" sz="1400" i="1" dirty="0">
                <a:latin typeface=""/>
                <a:cs typeface=""/>
              </a:rPr>
              <a:t>Competitive information is based on publicly available information.</a:t>
            </a:r>
            <a:endParaRPr lang="en-US" sz="1400" i="1" baseline="30000" dirty="0">
              <a:latin typeface=""/>
              <a:cs typeface=""/>
            </a:endParaRPr>
          </a:p>
        </p:txBody>
      </p:sp>
      <p:graphicFrame>
        <p:nvGraphicFramePr>
          <p:cNvPr id="7" name="Table 6"/>
          <p:cNvGraphicFramePr>
            <a:graphicFrameLocks noGrp="1"/>
          </p:cNvGraphicFramePr>
          <p:nvPr>
            <p:extLst>
              <p:ext uri="{D42A27DB-BD31-4B8C-83A1-F6EECF244321}">
                <p14:modId xmlns:p14="http://schemas.microsoft.com/office/powerpoint/2010/main" val="179779047"/>
              </p:ext>
            </p:extLst>
          </p:nvPr>
        </p:nvGraphicFramePr>
        <p:xfrm>
          <a:off x="557483" y="1594825"/>
          <a:ext cx="11532761" cy="3670298"/>
        </p:xfrm>
        <a:graphic>
          <a:graphicData uri="http://schemas.openxmlformats.org/drawingml/2006/table">
            <a:tbl>
              <a:tblPr firstRow="1" bandRow="1">
                <a:tableStyleId>{073A0DAA-6AF3-43AB-8588-CEC1D06C72B9}</a:tableStyleId>
              </a:tblPr>
              <a:tblGrid>
                <a:gridCol w="962559">
                  <a:extLst>
                    <a:ext uri="{9D8B030D-6E8A-4147-A177-3AD203B41FA5}">
                      <a16:colId xmlns:a16="http://schemas.microsoft.com/office/drawing/2014/main" xmlns="" val="20000"/>
                    </a:ext>
                  </a:extLst>
                </a:gridCol>
                <a:gridCol w="1413163">
                  <a:extLst>
                    <a:ext uri="{9D8B030D-6E8A-4147-A177-3AD203B41FA5}">
                      <a16:colId xmlns:a16="http://schemas.microsoft.com/office/drawing/2014/main" xmlns="" val="20001"/>
                    </a:ext>
                  </a:extLst>
                </a:gridCol>
                <a:gridCol w="1093454">
                  <a:extLst>
                    <a:ext uri="{9D8B030D-6E8A-4147-A177-3AD203B41FA5}">
                      <a16:colId xmlns:a16="http://schemas.microsoft.com/office/drawing/2014/main" xmlns="" val="20002"/>
                    </a:ext>
                  </a:extLst>
                </a:gridCol>
                <a:gridCol w="1289858">
                  <a:extLst>
                    <a:ext uri="{9D8B030D-6E8A-4147-A177-3AD203B41FA5}">
                      <a16:colId xmlns:a16="http://schemas.microsoft.com/office/drawing/2014/main" xmlns="" val="20003"/>
                    </a:ext>
                  </a:extLst>
                </a:gridCol>
                <a:gridCol w="1267031">
                  <a:extLst>
                    <a:ext uri="{9D8B030D-6E8A-4147-A177-3AD203B41FA5}">
                      <a16:colId xmlns:a16="http://schemas.microsoft.com/office/drawing/2014/main" xmlns="" val="20004"/>
                    </a:ext>
                  </a:extLst>
                </a:gridCol>
                <a:gridCol w="1180275">
                  <a:extLst>
                    <a:ext uri="{9D8B030D-6E8A-4147-A177-3AD203B41FA5}">
                      <a16:colId xmlns:a16="http://schemas.microsoft.com/office/drawing/2014/main" xmlns="" val="20005"/>
                    </a:ext>
                  </a:extLst>
                </a:gridCol>
                <a:gridCol w="1416923">
                  <a:extLst>
                    <a:ext uri="{9D8B030D-6E8A-4147-A177-3AD203B41FA5}">
                      <a16:colId xmlns:a16="http://schemas.microsoft.com/office/drawing/2014/main" xmlns="" val="20006"/>
                    </a:ext>
                  </a:extLst>
                </a:gridCol>
                <a:gridCol w="2909498">
                  <a:extLst>
                    <a:ext uri="{9D8B030D-6E8A-4147-A177-3AD203B41FA5}">
                      <a16:colId xmlns:a16="http://schemas.microsoft.com/office/drawing/2014/main" xmlns="" val="20007"/>
                    </a:ext>
                  </a:extLst>
                </a:gridCol>
              </a:tblGrid>
              <a:tr h="0">
                <a:tc>
                  <a:txBody>
                    <a:bodyPr/>
                    <a:lstStyle/>
                    <a:p>
                      <a:pPr algn="l"/>
                      <a:r>
                        <a:rPr lang="en-US" sz="1100" cap="none" dirty="0"/>
                        <a:t>Feature</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100" cap="none" dirty="0"/>
                        <a:t>Zebra </a:t>
                      </a:r>
                      <a:br>
                        <a:rPr lang="en-US" sz="1100" cap="none" dirty="0"/>
                      </a:br>
                      <a:r>
                        <a:rPr lang="en-US" sz="1100" cap="none" dirty="0"/>
                        <a:t>ET51/ET56</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Apple iPad</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Bluebird Pidion RT100</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Data Limited DLI10</a:t>
                      </a: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Lenovo Tab 4 10 Business </a:t>
                      </a: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Panasonic </a:t>
                      </a:r>
                      <a:br>
                        <a:rPr lang="en-US" sz="1100" cap="none" dirty="0"/>
                      </a:br>
                      <a:r>
                        <a:rPr lang="en-US" sz="1100" cap="none" dirty="0"/>
                        <a:t>FZ-A2</a:t>
                      </a:r>
                      <a:endParaRPr lang="en-US" sz="1100" cap="none" dirty="0">
                        <a:solidFill>
                          <a:schemeClr val="bg1"/>
                        </a:solidFill>
                      </a:endParaRP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rowSpan="2">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400" cap="none" dirty="0">
                          <a:solidFill>
                            <a:srgbClr val="FFFFFF"/>
                          </a:solidFill>
                        </a:rPr>
                        <a:t>Why</a:t>
                      </a:r>
                      <a:r>
                        <a:rPr lang="en-US" sz="1400" cap="none" baseline="0" dirty="0">
                          <a:solidFill>
                            <a:srgbClr val="FFFFFF"/>
                          </a:solidFill>
                        </a:rPr>
                        <a:t> it matters</a:t>
                      </a:r>
                      <a:endParaRPr lang="en-US" sz="1400" cap="none" dirty="0">
                        <a:solidFill>
                          <a:srgbClr val="FFFFFF"/>
                        </a:solidFill>
                      </a:endParaRPr>
                    </a:p>
                  </a:txBody>
                  <a:tcPr marT="91440" marB="91440" anchor="ctr">
                    <a:lnL w="28575"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10000"/>
                  </a:ext>
                </a:extLst>
              </a:tr>
              <a:tr h="759458">
                <a:tc>
                  <a:txBody>
                    <a:bodyPr/>
                    <a:lstStyle/>
                    <a:p>
                      <a:pPr algn="l"/>
                      <a:endParaRPr lang="en-US" sz="1200" cap="none" dirty="0">
                        <a:solidFill>
                          <a:schemeClr val="bg1"/>
                        </a:solidFill>
                      </a:endParaRPr>
                    </a:p>
                  </a:txBody>
                  <a:tcPr marL="182880" marT="91440" marB="91440" anchor="ctr">
                    <a:lnL w="28575" cap="flat" cmpd="sng" algn="ctr">
                      <a:solidFill>
                        <a:srgbClr val="FFFFFF"/>
                      </a:solid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a:tc>
                <a:extLst>
                  <a:ext uri="{0D108BD9-81ED-4DB2-BD59-A6C34878D82A}">
                    <a16:rowId xmlns:a16="http://schemas.microsoft.com/office/drawing/2014/main" xmlns="" val="10001"/>
                  </a:ext>
                </a:extLst>
              </a:tr>
              <a:tr h="338480">
                <a:tc gridSpan="8">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Wireless Communications</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2"/>
                  </a:ext>
                </a:extLst>
              </a:tr>
              <a:tr h="598504">
                <a:tc>
                  <a:txBody>
                    <a:bodyPr/>
                    <a:lstStyle/>
                    <a:p>
                      <a:pPr algn="l"/>
                      <a:r>
                        <a:rPr lang="en-US" sz="1100" b="1" dirty="0">
                          <a:solidFill>
                            <a:schemeClr val="tx1"/>
                          </a:solidFill>
                        </a:rPr>
                        <a:t>WiFi</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802.11 a/b/g/n/d/h/i/k/r/ac; IPv4; IPv6; dual band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2x2 MU-MIMO for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transmit and receive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802.11 a/b/g/n/ac</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dual band MIMO</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0" i="0" u="none" strike="noStrike" kern="1200" dirty="0">
                          <a:solidFill>
                            <a:schemeClr val="dk1"/>
                          </a:solidFill>
                          <a:effectLst/>
                          <a:latin typeface="+mn-lt"/>
                          <a:ea typeface="+mn-ea"/>
                          <a:cs typeface="+mn-cs"/>
                        </a:rPr>
                        <a:t>802.11a/b/g/n</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802.11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a/b/g/n/ac Wi-Fi</a:t>
                      </a:r>
                      <a:endParaRPr lang="en-US" sz="1000" b="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802.11 a/b/g/n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2.4 GHz only</a:t>
                      </a:r>
                      <a:endParaRPr lang="en-US" sz="1000" b="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0" dirty="0">
                          <a:solidFill>
                            <a:schemeClr val="tx1"/>
                          </a:solidFill>
                        </a:rPr>
                        <a:t>802.11a/b/g/n/ac </a:t>
                      </a:r>
                      <a:br>
                        <a:rPr lang="en-US" sz="1000" b="0" dirty="0">
                          <a:solidFill>
                            <a:schemeClr val="tx1"/>
                          </a:solidFill>
                        </a:rPr>
                      </a:br>
                      <a:r>
                        <a:rPr lang="en-US" sz="1000" b="0" dirty="0">
                          <a:solidFill>
                            <a:schemeClr val="tx1"/>
                          </a:solidFill>
                        </a:rPr>
                        <a:t>dual band</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126" rtl="0" eaLnBrk="1" fontAlgn="auto" latinLnBrk="0" hangingPunct="1">
                        <a:lnSpc>
                          <a:spcPct val="100000"/>
                        </a:lnSpc>
                        <a:spcBef>
                          <a:spcPts val="0"/>
                        </a:spcBef>
                        <a:spcAft>
                          <a:spcPts val="0"/>
                        </a:spcAft>
                        <a:buClrTx/>
                        <a:buSzTx/>
                        <a:buFontTx/>
                        <a:buNone/>
                        <a:tabLst/>
                        <a:defRPr/>
                      </a:pPr>
                      <a:r>
                        <a:rPr lang="en-US" sz="1000" kern="1200" baseline="0" dirty="0">
                          <a:solidFill>
                            <a:srgbClr val="000000"/>
                          </a:solidFill>
                          <a:latin typeface="+mn-lt"/>
                          <a:ea typeface="+mn-ea"/>
                          <a:cs typeface="+mn-cs"/>
                        </a:rPr>
                        <a:t>The ET51/ET56 offers maximum WiFi performance, period. The ET51/ET56 are the only tablets in this class to support 802.11ac for the fastest WiFi speeds, 802.11r for the fastest roaming, and 2x2 MU-MIMO for increased WiFi range and performance.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3"/>
                  </a:ext>
                </a:extLst>
              </a:tr>
              <a:tr h="624840">
                <a:tc>
                  <a:txBody>
                    <a:bodyPr/>
                    <a:lstStyle/>
                    <a:p>
                      <a:pPr algn="l"/>
                      <a:r>
                        <a:rPr lang="en-US" sz="1100" b="1" dirty="0">
                          <a:solidFill>
                            <a:schemeClr val="tx1"/>
                          </a:solidFill>
                        </a:rPr>
                        <a:t>Cellular</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b="0" i="0" u="none" strike="noStrike" kern="1200" baseline="0" dirty="0">
                          <a:solidFill>
                            <a:schemeClr val="tx1"/>
                          </a:solidFill>
                          <a:latin typeface="+mn-lt"/>
                          <a:ea typeface="+mn-ea"/>
                          <a:cs typeface="+mn-cs"/>
                        </a:rPr>
                        <a:t>[10.1 in. tablet only available in WiFi]</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GSM/EDGE, </a:t>
                      </a:r>
                      <a:br>
                        <a:rPr lang="en-US" sz="1000" b="0" dirty="0">
                          <a:solidFill>
                            <a:schemeClr val="tx1"/>
                          </a:solidFill>
                        </a:rPr>
                      </a:br>
                      <a:r>
                        <a:rPr lang="en-US" sz="1000" b="0" dirty="0">
                          <a:solidFill>
                            <a:schemeClr val="tx1"/>
                          </a:solidFill>
                        </a:rPr>
                        <a:t>CDMA EV‑DO, UMTS/HSPA/​HSPA+/​DC‑HSDPA, LTE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0" i="0" u="none" strike="noStrike" kern="1200" dirty="0">
                          <a:solidFill>
                            <a:schemeClr val="dk1"/>
                          </a:solidFill>
                          <a:effectLst/>
                          <a:latin typeface="+mn-lt"/>
                          <a:ea typeface="+mn-ea"/>
                          <a:cs typeface="+mn-cs"/>
                        </a:rPr>
                        <a:t>GSM,</a:t>
                      </a:r>
                      <a:r>
                        <a:rPr lang="en-US" sz="1000" b="0" i="0" u="none" strike="noStrike" kern="1200" baseline="0" dirty="0">
                          <a:solidFill>
                            <a:schemeClr val="dk1"/>
                          </a:solidFill>
                          <a:effectLst/>
                          <a:latin typeface="+mn-lt"/>
                          <a:ea typeface="+mn-ea"/>
                          <a:cs typeface="+mn-cs"/>
                        </a:rPr>
                        <a:t> </a:t>
                      </a:r>
                      <a:r>
                        <a:rPr lang="en-US" sz="1000" b="0" i="0" u="none" strike="noStrike" kern="1200" dirty="0">
                          <a:solidFill>
                            <a:schemeClr val="dk1"/>
                          </a:solidFill>
                          <a:effectLst/>
                          <a:latin typeface="+mn-lt"/>
                          <a:ea typeface="+mn-ea"/>
                          <a:cs typeface="+mn-cs"/>
                        </a:rPr>
                        <a:t>GPRS,</a:t>
                      </a:r>
                      <a:r>
                        <a:rPr lang="en-US" sz="1000" b="0" i="0" u="none" strike="noStrike" kern="1200" baseline="0" dirty="0">
                          <a:solidFill>
                            <a:schemeClr val="dk1"/>
                          </a:solidFill>
                          <a:effectLst/>
                          <a:latin typeface="+mn-lt"/>
                          <a:ea typeface="+mn-ea"/>
                          <a:cs typeface="+mn-cs"/>
                        </a:rPr>
                        <a:t> </a:t>
                      </a:r>
                      <a:r>
                        <a:rPr lang="en-US" sz="1000" b="0" i="0" u="none" strike="noStrike" kern="1200" dirty="0">
                          <a:solidFill>
                            <a:schemeClr val="dk1"/>
                          </a:solidFill>
                          <a:effectLst/>
                          <a:latin typeface="+mn-lt"/>
                          <a:ea typeface="+mn-ea"/>
                          <a:cs typeface="+mn-cs"/>
                        </a:rPr>
                        <a:t>EDGE;</a:t>
                      </a:r>
                      <a:r>
                        <a:rPr lang="en-US" sz="1000" b="0" i="0" u="none" strike="noStrike" kern="1200" baseline="0" dirty="0">
                          <a:solidFill>
                            <a:schemeClr val="dk1"/>
                          </a:solidFill>
                          <a:effectLst/>
                          <a:latin typeface="+mn-lt"/>
                          <a:ea typeface="+mn-ea"/>
                          <a:cs typeface="+mn-cs"/>
                        </a:rPr>
                        <a:t> WCDMA, HSDPA, HSUPA/HSPA+</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Optional 4G PRS/CDMA; AT&amp;T</a:t>
                      </a:r>
                      <a:r>
                        <a:rPr lang="en-US" sz="1000" kern="1200" baseline="30000" dirty="0">
                          <a:solidFill>
                            <a:schemeClr val="dk1"/>
                          </a:solidFill>
                          <a:latin typeface="+mn-lt"/>
                          <a:ea typeface="+mn-ea"/>
                          <a:cs typeface="+mn-cs"/>
                        </a:rPr>
                        <a:t>®</a:t>
                      </a:r>
                      <a:r>
                        <a:rPr lang="en-US" sz="1000" kern="1200" baseline="0" dirty="0">
                          <a:solidFill>
                            <a:schemeClr val="dk1"/>
                          </a:solidFill>
                          <a:latin typeface="+mn-lt"/>
                          <a:ea typeface="+mn-ea"/>
                          <a:cs typeface="+mn-cs"/>
                        </a:rPr>
                        <a:t> and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T Mobile</a:t>
                      </a:r>
                      <a:r>
                        <a:rPr lang="en-US" sz="1000" kern="1200" baseline="30000" dirty="0">
                          <a:solidFill>
                            <a:schemeClr val="dk1"/>
                          </a:solidFill>
                          <a:latin typeface="+mn-lt"/>
                          <a:ea typeface="+mn-ea"/>
                          <a:cs typeface="+mn-cs"/>
                        </a:rPr>
                        <a:t>®</a:t>
                      </a:r>
                      <a:endParaRPr lang="en-US" sz="1000" baseline="30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Optional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4G LTE</a:t>
                      </a:r>
                      <a:endParaRPr lang="en-US" sz="1000" baseline="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dirty="0">
                          <a:solidFill>
                            <a:schemeClr val="tx1"/>
                          </a:solidFill>
                        </a:rPr>
                        <a:t>Optional </a:t>
                      </a:r>
                      <a:br>
                        <a:rPr lang="en-US" sz="1000" dirty="0">
                          <a:solidFill>
                            <a:schemeClr val="tx1"/>
                          </a:solidFill>
                        </a:rPr>
                      </a:br>
                      <a:r>
                        <a:rPr lang="en-US" sz="1000" dirty="0">
                          <a:solidFill>
                            <a:schemeClr val="tx1"/>
                          </a:solidFill>
                        </a:rPr>
                        <a:t>4G LTE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126"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latin typeface="+mn-lt"/>
                        </a:rPr>
                        <a:t>The ET56 is not available in a 10 inch cellular model — cellular connectivity is only offered in the ET56 8.4 inch model. If your customer requires the larger 10.1 inch display, sell Zebra’s rugged L10 tablet line.</a:t>
                      </a:r>
                      <a:endParaRPr lang="en-US" sz="100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4"/>
                  </a:ext>
                </a:extLst>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5623" y="2160345"/>
            <a:ext cx="954251" cy="690277"/>
          </a:xfrm>
          <a:prstGeom prst="rect">
            <a:avLst/>
          </a:prstGeom>
        </p:spPr>
      </p:pic>
      <p:pic>
        <p:nvPicPr>
          <p:cNvPr id="15" name="Picture 14" descr="1-Apple iPad Pro.jpg"/>
          <p:cNvPicPr>
            <a:picLocks noChangeAspect="1"/>
          </p:cNvPicPr>
          <p:nvPr/>
        </p:nvPicPr>
        <p:blipFill>
          <a:blip r:embed="rId4"/>
          <a:stretch>
            <a:fillRect/>
          </a:stretch>
        </p:blipFill>
        <p:spPr>
          <a:xfrm>
            <a:off x="3156127" y="2188080"/>
            <a:ext cx="631402" cy="631402"/>
          </a:xfrm>
          <a:prstGeom prst="rect">
            <a:avLst/>
          </a:prstGeom>
        </p:spPr>
      </p:pic>
      <p:pic>
        <p:nvPicPr>
          <p:cNvPr id="16" name="Picture 15" descr="1-RT100 Bluebird Pidion.jpg"/>
          <p:cNvPicPr>
            <a:picLocks noChangeAspect="1"/>
          </p:cNvPicPr>
          <p:nvPr/>
        </p:nvPicPr>
        <p:blipFill>
          <a:blip r:embed="rId5"/>
          <a:stretch>
            <a:fillRect/>
          </a:stretch>
        </p:blipFill>
        <p:spPr>
          <a:xfrm>
            <a:off x="4258230" y="2208202"/>
            <a:ext cx="884299" cy="609183"/>
          </a:xfrm>
          <a:prstGeom prst="rect">
            <a:avLst/>
          </a:prstGeom>
        </p:spPr>
      </p:pic>
      <p:pic>
        <p:nvPicPr>
          <p:cNvPr id="17" name="Picture 16"/>
          <p:cNvPicPr>
            <a:picLocks noChangeAspect="1"/>
          </p:cNvPicPr>
          <p:nvPr/>
        </p:nvPicPr>
        <p:blipFill>
          <a:blip r:embed="rId6"/>
          <a:stretch>
            <a:fillRect/>
          </a:stretch>
        </p:blipFill>
        <p:spPr>
          <a:xfrm>
            <a:off x="5607137" y="2184958"/>
            <a:ext cx="850941" cy="627912"/>
          </a:xfrm>
          <a:prstGeom prst="rect">
            <a:avLst/>
          </a:prstGeom>
        </p:spPr>
      </p:pic>
      <p:pic>
        <p:nvPicPr>
          <p:cNvPr id="18" name="Picture 17"/>
          <p:cNvPicPr>
            <a:picLocks noChangeAspect="1"/>
          </p:cNvPicPr>
          <p:nvPr/>
        </p:nvPicPr>
        <p:blipFill>
          <a:blip r:embed="rId7"/>
          <a:stretch>
            <a:fillRect/>
          </a:stretch>
        </p:blipFill>
        <p:spPr>
          <a:xfrm>
            <a:off x="6636030" y="2190410"/>
            <a:ext cx="933772" cy="650238"/>
          </a:xfrm>
          <a:prstGeom prst="rect">
            <a:avLst/>
          </a:prstGeom>
        </p:spPr>
      </p:pic>
      <p:pic>
        <p:nvPicPr>
          <p:cNvPr id="19" name="Picture 18"/>
          <p:cNvPicPr>
            <a:picLocks noChangeAspect="1"/>
          </p:cNvPicPr>
          <p:nvPr/>
        </p:nvPicPr>
        <p:blipFill>
          <a:blip r:embed="rId8"/>
          <a:stretch>
            <a:fillRect/>
          </a:stretch>
        </p:blipFill>
        <p:spPr>
          <a:xfrm>
            <a:off x="8026966" y="2208202"/>
            <a:ext cx="837326" cy="611280"/>
          </a:xfrm>
          <a:prstGeom prst="rect">
            <a:avLst/>
          </a:prstGeom>
        </p:spPr>
      </p:pic>
      <p:sp>
        <p:nvSpPr>
          <p:cNvPr id="12" name="Rectangle 11">
            <a:extLst>
              <a:ext uri="{FF2B5EF4-FFF2-40B4-BE49-F238E27FC236}">
                <a16:creationId xmlns:a16="http://schemas.microsoft.com/office/drawing/2014/main" xmlns="" id="{AEE3AD2F-C200-4060-9B15-82526FA9CA04}"/>
              </a:ext>
            </a:extLst>
          </p:cNvPr>
          <p:cNvSpPr/>
          <p:nvPr/>
        </p:nvSpPr>
        <p:spPr>
          <a:xfrm>
            <a:off x="457081" y="6476640"/>
            <a:ext cx="3480318" cy="307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40181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95181" y="395195"/>
            <a:ext cx="11225908" cy="365760"/>
          </a:xfrm>
        </p:spPr>
        <p:txBody>
          <a:bodyPr/>
          <a:lstStyle/>
          <a:p>
            <a:r>
              <a:rPr lang="en-US" sz="3200" dirty="0">
                <a:latin typeface=""/>
              </a:rPr>
              <a:t>Android Competitive </a:t>
            </a:r>
            <a:r>
              <a:rPr lang="en-US" sz="3200" dirty="0">
                <a:latin typeface=""/>
                <a:cs typeface=""/>
              </a:rPr>
              <a:t>Comparison: 10-inch tablets</a:t>
            </a:r>
          </a:p>
        </p:txBody>
      </p:sp>
      <p:sp>
        <p:nvSpPr>
          <p:cNvPr id="3" name="Slide Number Placeholder 2"/>
          <p:cNvSpPr>
            <a:spLocks noGrp="1"/>
          </p:cNvSpPr>
          <p:nvPr>
            <p:ph type="sldNum" sz="quarter" idx="4"/>
          </p:nvPr>
        </p:nvSpPr>
        <p:spPr/>
        <p:txBody>
          <a:bodyPr/>
          <a:lstStyle/>
          <a:p>
            <a:fld id="{79044E51-BF79-AF42-BAC5-B771B1D9D8E0}" type="slidenum">
              <a:rPr lang="en-US" smtClean="0"/>
              <a:pPr/>
              <a:t>41</a:t>
            </a:fld>
            <a:endParaRPr lang="en-US" dirty="0"/>
          </a:p>
        </p:txBody>
      </p:sp>
      <p:sp>
        <p:nvSpPr>
          <p:cNvPr id="2" name="TextBox 1"/>
          <p:cNvSpPr txBox="1"/>
          <p:nvPr/>
        </p:nvSpPr>
        <p:spPr>
          <a:xfrm>
            <a:off x="434339" y="943193"/>
            <a:ext cx="10899501" cy="523220"/>
          </a:xfrm>
          <a:prstGeom prst="rect">
            <a:avLst/>
          </a:prstGeom>
          <a:noFill/>
        </p:spPr>
        <p:txBody>
          <a:bodyPr wrap="square" rtlCol="0">
            <a:spAutoFit/>
          </a:bodyPr>
          <a:lstStyle/>
          <a:p>
            <a:r>
              <a:rPr lang="en-US" sz="1400" i="1" dirty="0">
                <a:latin typeface=""/>
                <a:cs typeface=""/>
              </a:rPr>
              <a:t>In the following chart, where appropriate, yellow shading indicates the best specification available for a feature. </a:t>
            </a:r>
            <a:br>
              <a:rPr lang="en-US" sz="1400" i="1" dirty="0">
                <a:latin typeface=""/>
                <a:cs typeface=""/>
              </a:rPr>
            </a:br>
            <a:r>
              <a:rPr lang="en-US" sz="1400" i="1" dirty="0">
                <a:latin typeface=""/>
                <a:cs typeface=""/>
              </a:rPr>
              <a:t>Competitive information is based on publicly available information.</a:t>
            </a:r>
            <a:endParaRPr lang="en-US" sz="1400" i="1" baseline="30000" dirty="0">
              <a:latin typeface=""/>
              <a:cs typeface=""/>
            </a:endParaRPr>
          </a:p>
        </p:txBody>
      </p:sp>
      <p:graphicFrame>
        <p:nvGraphicFramePr>
          <p:cNvPr id="7" name="Table 6"/>
          <p:cNvGraphicFramePr>
            <a:graphicFrameLocks noGrp="1"/>
          </p:cNvGraphicFramePr>
          <p:nvPr>
            <p:extLst>
              <p:ext uri="{D42A27DB-BD31-4B8C-83A1-F6EECF244321}">
                <p14:modId xmlns:p14="http://schemas.microsoft.com/office/powerpoint/2010/main" val="766375547"/>
              </p:ext>
            </p:extLst>
          </p:nvPr>
        </p:nvGraphicFramePr>
        <p:xfrm>
          <a:off x="557483" y="1594825"/>
          <a:ext cx="11532761" cy="3987215"/>
        </p:xfrm>
        <a:graphic>
          <a:graphicData uri="http://schemas.openxmlformats.org/drawingml/2006/table">
            <a:tbl>
              <a:tblPr firstRow="1" bandRow="1">
                <a:tableStyleId>{073A0DAA-6AF3-43AB-8588-CEC1D06C72B9}</a:tableStyleId>
              </a:tblPr>
              <a:tblGrid>
                <a:gridCol w="962559">
                  <a:extLst>
                    <a:ext uri="{9D8B030D-6E8A-4147-A177-3AD203B41FA5}">
                      <a16:colId xmlns:a16="http://schemas.microsoft.com/office/drawing/2014/main" xmlns="" val="20000"/>
                    </a:ext>
                  </a:extLst>
                </a:gridCol>
                <a:gridCol w="1413163">
                  <a:extLst>
                    <a:ext uri="{9D8B030D-6E8A-4147-A177-3AD203B41FA5}">
                      <a16:colId xmlns:a16="http://schemas.microsoft.com/office/drawing/2014/main" xmlns="" val="20001"/>
                    </a:ext>
                  </a:extLst>
                </a:gridCol>
                <a:gridCol w="1093454">
                  <a:extLst>
                    <a:ext uri="{9D8B030D-6E8A-4147-A177-3AD203B41FA5}">
                      <a16:colId xmlns:a16="http://schemas.microsoft.com/office/drawing/2014/main" xmlns="" val="20002"/>
                    </a:ext>
                  </a:extLst>
                </a:gridCol>
                <a:gridCol w="1289858">
                  <a:extLst>
                    <a:ext uri="{9D8B030D-6E8A-4147-A177-3AD203B41FA5}">
                      <a16:colId xmlns:a16="http://schemas.microsoft.com/office/drawing/2014/main" xmlns="" val="20003"/>
                    </a:ext>
                  </a:extLst>
                </a:gridCol>
                <a:gridCol w="1267031">
                  <a:extLst>
                    <a:ext uri="{9D8B030D-6E8A-4147-A177-3AD203B41FA5}">
                      <a16:colId xmlns:a16="http://schemas.microsoft.com/office/drawing/2014/main" xmlns="" val="20004"/>
                    </a:ext>
                  </a:extLst>
                </a:gridCol>
                <a:gridCol w="1180275">
                  <a:extLst>
                    <a:ext uri="{9D8B030D-6E8A-4147-A177-3AD203B41FA5}">
                      <a16:colId xmlns:a16="http://schemas.microsoft.com/office/drawing/2014/main" xmlns="" val="20005"/>
                    </a:ext>
                  </a:extLst>
                </a:gridCol>
                <a:gridCol w="1416923">
                  <a:extLst>
                    <a:ext uri="{9D8B030D-6E8A-4147-A177-3AD203B41FA5}">
                      <a16:colId xmlns:a16="http://schemas.microsoft.com/office/drawing/2014/main" xmlns="" val="20006"/>
                    </a:ext>
                  </a:extLst>
                </a:gridCol>
                <a:gridCol w="2909498">
                  <a:extLst>
                    <a:ext uri="{9D8B030D-6E8A-4147-A177-3AD203B41FA5}">
                      <a16:colId xmlns:a16="http://schemas.microsoft.com/office/drawing/2014/main" xmlns="" val="20007"/>
                    </a:ext>
                  </a:extLst>
                </a:gridCol>
              </a:tblGrid>
              <a:tr h="0">
                <a:tc>
                  <a:txBody>
                    <a:bodyPr/>
                    <a:lstStyle/>
                    <a:p>
                      <a:pPr algn="l"/>
                      <a:r>
                        <a:rPr lang="en-US" sz="1100" cap="none" dirty="0"/>
                        <a:t>Feature</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100" cap="none" dirty="0"/>
                        <a:t>Zebra </a:t>
                      </a:r>
                      <a:br>
                        <a:rPr lang="en-US" sz="1100" cap="none" dirty="0"/>
                      </a:br>
                      <a:r>
                        <a:rPr lang="en-US" sz="1100" cap="none" dirty="0"/>
                        <a:t>ET51/ET56</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Apple iPad</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Bluebird Pidion RT100</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Data Limited DLI10</a:t>
                      </a: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Lenovo Tab 4 10 Business </a:t>
                      </a: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Panasonic </a:t>
                      </a:r>
                      <a:br>
                        <a:rPr lang="en-US" sz="1100" cap="none" dirty="0"/>
                      </a:br>
                      <a:r>
                        <a:rPr lang="en-US" sz="1100" cap="none" dirty="0"/>
                        <a:t>FZ-A2</a:t>
                      </a:r>
                      <a:endParaRPr lang="en-US" sz="1100" cap="none" dirty="0">
                        <a:solidFill>
                          <a:schemeClr val="bg1"/>
                        </a:solidFill>
                      </a:endParaRP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rowSpan="2">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400" cap="none" dirty="0">
                          <a:solidFill>
                            <a:srgbClr val="FFFFFF"/>
                          </a:solidFill>
                        </a:rPr>
                        <a:t>Why</a:t>
                      </a:r>
                      <a:r>
                        <a:rPr lang="en-US" sz="1400" cap="none" baseline="0" dirty="0">
                          <a:solidFill>
                            <a:srgbClr val="FFFFFF"/>
                          </a:solidFill>
                        </a:rPr>
                        <a:t> it matters</a:t>
                      </a:r>
                      <a:endParaRPr lang="en-US" sz="1400" cap="none" dirty="0">
                        <a:solidFill>
                          <a:srgbClr val="FFFFFF"/>
                        </a:solidFill>
                      </a:endParaRPr>
                    </a:p>
                  </a:txBody>
                  <a:tcPr marT="91440" marB="91440" anchor="ctr">
                    <a:lnL w="28575"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10000"/>
                  </a:ext>
                </a:extLst>
              </a:tr>
              <a:tr h="759458">
                <a:tc>
                  <a:txBody>
                    <a:bodyPr/>
                    <a:lstStyle/>
                    <a:p>
                      <a:pPr algn="l"/>
                      <a:endParaRPr lang="en-US" sz="1200" cap="none" dirty="0">
                        <a:solidFill>
                          <a:schemeClr val="bg1"/>
                        </a:solidFill>
                      </a:endParaRPr>
                    </a:p>
                  </a:txBody>
                  <a:tcPr marL="182880" marT="91440" marB="91440" anchor="ctr">
                    <a:lnL w="28575" cap="flat" cmpd="sng" algn="ctr">
                      <a:solidFill>
                        <a:srgbClr val="FFFFFF"/>
                      </a:solid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a:tc>
                <a:extLst>
                  <a:ext uri="{0D108BD9-81ED-4DB2-BD59-A6C34878D82A}">
                    <a16:rowId xmlns:a16="http://schemas.microsoft.com/office/drawing/2014/main" xmlns="" val="10001"/>
                  </a:ext>
                </a:extLst>
              </a:tr>
              <a:tr h="338480">
                <a:tc gridSpan="8">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Wireless Communications - continued</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2"/>
                  </a:ext>
                </a:extLst>
              </a:tr>
              <a:tr h="1215222">
                <a:tc>
                  <a:txBody>
                    <a:bodyPr/>
                    <a:lstStyle/>
                    <a:p>
                      <a:pPr algn="l"/>
                      <a:r>
                        <a:rPr lang="en-US" sz="1100" b="1" dirty="0">
                          <a:solidFill>
                            <a:schemeClr val="tx1"/>
                          </a:solidFill>
                        </a:rPr>
                        <a:t>Bluetooth</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Bluetooth v5.0 / 2.1+EDR Class 2 (Bluetooth LE)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126" rtl="0" eaLnBrk="1" fontAlgn="ctr" latinLnBrk="0" hangingPunct="1">
                        <a:lnSpc>
                          <a:spcPct val="150000"/>
                        </a:lnSpc>
                        <a:spcBef>
                          <a:spcPts val="0"/>
                        </a:spcBef>
                        <a:spcAft>
                          <a:spcPts val="0"/>
                        </a:spcAft>
                        <a:buClrTx/>
                        <a:buSzTx/>
                        <a:buFontTx/>
                        <a:buNone/>
                        <a:tabLst/>
                        <a:defRPr/>
                      </a:pPr>
                      <a:r>
                        <a:rPr lang="en-US" sz="1000" kern="1200" baseline="0" dirty="0">
                          <a:solidFill>
                            <a:schemeClr val="dk1"/>
                          </a:solidFill>
                          <a:latin typeface="+mn-lt"/>
                          <a:ea typeface="+mn-ea"/>
                          <a:cs typeface="+mn-cs"/>
                        </a:rPr>
                        <a:t>Bluetooth 5.0</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Bluetooth V4.0, LE</a:t>
                      </a:r>
                      <a:endParaRPr lang="en-US" sz="1000" baseline="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Bluetooth V4.0, LE</a:t>
                      </a:r>
                      <a:endParaRPr lang="en-US" sz="1000" baseline="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Bluetooth 4.0</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Bluetooth</a:t>
                      </a:r>
                      <a:r>
                        <a:rPr lang="en-US" sz="1000" kern="1200" baseline="30000" dirty="0">
                          <a:solidFill>
                            <a:schemeClr val="dk1"/>
                          </a:solidFill>
                          <a:latin typeface="+mn-lt"/>
                          <a:ea typeface="+mn-ea"/>
                          <a:cs typeface="+mn-cs"/>
                        </a:rPr>
                        <a:t>®</a:t>
                      </a:r>
                      <a:r>
                        <a:rPr lang="en-US" sz="1000" kern="1200" baseline="0" dirty="0">
                          <a:solidFill>
                            <a:schemeClr val="dk1"/>
                          </a:solidFill>
                          <a:latin typeface="+mn-lt"/>
                          <a:ea typeface="+mn-ea"/>
                          <a:cs typeface="+mn-cs"/>
                        </a:rPr>
                        <a:t> v4.2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(Class 1) + EDR</a:t>
                      </a:r>
                      <a:endParaRPr lang="en-US" sz="1000" b="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000" kern="1200" baseline="0" dirty="0">
                          <a:solidFill>
                            <a:srgbClr val="000000"/>
                          </a:solidFill>
                          <a:latin typeface="+mn-lt"/>
                          <a:ea typeface="+mn-ea"/>
                          <a:cs typeface="+mn-cs"/>
                        </a:rPr>
                        <a:t>Offers the most advanced release of Bluetooth, delivering twice the speed and four times the range with less power, compared to the prior generation of Bluetooth (v4.x). The result is better Bluetooth peripheral performance, from scanners and headsets to printers.</a:t>
                      </a:r>
                      <a:endParaRPr lang="en-US" sz="1000" b="0" i="0" u="none" strike="noStrike" kern="1200" baseline="0" dirty="0">
                        <a:solidFill>
                          <a:srgbClr val="000000"/>
                        </a:solidFill>
                        <a:latin typeface="+mn-lt"/>
                        <a:ea typeface="+mn-ea"/>
                        <a:cs typeface="+mn-cs"/>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3"/>
                  </a:ext>
                </a:extLst>
              </a:tr>
              <a:tr h="1143855">
                <a:tc>
                  <a:txBody>
                    <a:bodyPr/>
                    <a:lstStyle/>
                    <a:p>
                      <a:pPr algn="l"/>
                      <a:r>
                        <a:rPr lang="en-US" sz="1100" b="1" dirty="0">
                          <a:solidFill>
                            <a:schemeClr val="tx1"/>
                          </a:solidFill>
                        </a:rPr>
                        <a:t>GPS</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b="0" i="0" u="none" strike="noStrike" kern="1200" baseline="0" dirty="0">
                          <a:solidFill>
                            <a:schemeClr val="tx1"/>
                          </a:solidFill>
                          <a:latin typeface="+mn-lt"/>
                          <a:ea typeface="+mn-ea"/>
                          <a:cs typeface="+mn-cs"/>
                        </a:rPr>
                        <a:t>[10.1 in. tablet only available in WiFi – no cellular/GPS]</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ctr"/>
                      <a:r>
                        <a:rPr lang="en-US" sz="1000" kern="1200" baseline="0" dirty="0">
                          <a:solidFill>
                            <a:schemeClr val="tx1"/>
                          </a:solidFill>
                          <a:latin typeface="+mn-lt"/>
                          <a:ea typeface="+mn-ea"/>
                          <a:cs typeface="+mn-cs"/>
                        </a:rPr>
                        <a:t>Assisted GPS, GLONASS, Galileo, and QZSS</a:t>
                      </a:r>
                      <a:endParaRPr lang="en-US" sz="1000" b="0" i="0" u="none" strike="noStrike" dirty="0">
                        <a:solidFill>
                          <a:schemeClr val="tx1"/>
                        </a:solidFill>
                        <a:effectLst/>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1000" b="0" i="0" u="none" strike="noStrike" kern="1200" dirty="0">
                          <a:solidFill>
                            <a:schemeClr val="dk1"/>
                          </a:solidFill>
                          <a:effectLst/>
                          <a:latin typeface="+mn-lt"/>
                          <a:ea typeface="+mn-ea"/>
                          <a:cs typeface="+mn-cs"/>
                        </a:rPr>
                        <a:t>S-GPS,</a:t>
                      </a:r>
                      <a:r>
                        <a:rPr lang="en-US" sz="1000" b="0" i="0" u="none" strike="noStrike" kern="1200" baseline="0" dirty="0">
                          <a:solidFill>
                            <a:schemeClr val="dk1"/>
                          </a:solidFill>
                          <a:effectLst/>
                          <a:latin typeface="+mn-lt"/>
                          <a:ea typeface="+mn-ea"/>
                          <a:cs typeface="+mn-cs"/>
                        </a:rPr>
                        <a:t> </a:t>
                      </a:r>
                      <a:r>
                        <a:rPr lang="en-US" sz="1000" b="0" i="0" u="none" strike="noStrike" kern="1200" dirty="0">
                          <a:solidFill>
                            <a:schemeClr val="dk1"/>
                          </a:solidFill>
                          <a:effectLst/>
                          <a:latin typeface="+mn-lt"/>
                          <a:ea typeface="+mn-ea"/>
                          <a:cs typeface="+mn-cs"/>
                        </a:rPr>
                        <a:t>A-GPS, </a:t>
                      </a:r>
                      <a:br>
                        <a:rPr lang="en-US" sz="1000" b="0" i="0" u="none" strike="noStrike" kern="1200" dirty="0">
                          <a:solidFill>
                            <a:schemeClr val="dk1"/>
                          </a:solidFill>
                          <a:effectLst/>
                          <a:latin typeface="+mn-lt"/>
                          <a:ea typeface="+mn-ea"/>
                          <a:cs typeface="+mn-cs"/>
                        </a:rPr>
                      </a:br>
                      <a:r>
                        <a:rPr lang="en-US" sz="1000" b="0" i="0" u="none" strike="noStrike" kern="1200" dirty="0">
                          <a:solidFill>
                            <a:schemeClr val="dk1"/>
                          </a:solidFill>
                          <a:effectLst/>
                          <a:latin typeface="+mn-lt"/>
                          <a:ea typeface="+mn-ea"/>
                          <a:cs typeface="+mn-cs"/>
                        </a:rPr>
                        <a:t>GLONASS, BeiDou</a:t>
                      </a:r>
                      <a:endParaRPr lang="en-US" sz="1000" b="1"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i="0" u="none" strike="noStrike" kern="1200" baseline="0" dirty="0">
                          <a:solidFill>
                            <a:schemeClr val="dk1"/>
                          </a:solidFill>
                          <a:latin typeface="+mn-lt"/>
                          <a:ea typeface="Arial" charset="0"/>
                          <a:cs typeface="Arial" charset="0"/>
                        </a:rPr>
                        <a:t>GPS/ublox 7 (optional)</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A-GPS; GLONASS; Beidou</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i="0" u="none" strike="noStrike" kern="1200" baseline="0" dirty="0">
                          <a:solidFill>
                            <a:schemeClr val="dk1"/>
                          </a:solidFill>
                          <a:latin typeface="+mn-lt"/>
                          <a:ea typeface="Arial" charset="0"/>
                          <a:cs typeface="Arial" charset="0"/>
                        </a:rPr>
                        <a:t>GPS (optional)</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126" rtl="0" eaLnBrk="1" fontAlgn="ctr" latinLnBrk="0" hangingPunct="1">
                        <a:lnSpc>
                          <a:spcPct val="100000"/>
                        </a:lnSpc>
                        <a:spcBef>
                          <a:spcPts val="0"/>
                        </a:spcBef>
                        <a:spcAft>
                          <a:spcPts val="0"/>
                        </a:spcAft>
                        <a:buClrTx/>
                        <a:buSzTx/>
                        <a:buFontTx/>
                        <a:buNone/>
                        <a:tabLst/>
                        <a:defRPr/>
                      </a:pPr>
                      <a:r>
                        <a:rPr lang="en-US" sz="1000" kern="1200" baseline="0" dirty="0">
                          <a:solidFill>
                            <a:srgbClr val="000000"/>
                          </a:solidFill>
                          <a:latin typeface="+mn-lt"/>
                          <a:ea typeface="+mn-ea"/>
                          <a:cs typeface="+mn-cs"/>
                        </a:rPr>
                        <a:t>The ET56 is only available in the 8.4 in. model; it is not available in the 10.1 in. model. If you have a customer that needs a rugged 10 in. screen, please see the Zebra L10 rugged tablet product line.</a:t>
                      </a:r>
                      <a:endParaRPr lang="en-US" sz="1000" b="0" i="0" u="none" strike="noStrike" kern="1200" baseline="0" dirty="0">
                        <a:solidFill>
                          <a:srgbClr val="000000"/>
                        </a:solidFill>
                        <a:latin typeface="+mn-lt"/>
                        <a:ea typeface="+mn-ea"/>
                        <a:cs typeface="+mn-cs"/>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4"/>
                  </a:ext>
                </a:extLst>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5623" y="2160345"/>
            <a:ext cx="954251" cy="690277"/>
          </a:xfrm>
          <a:prstGeom prst="rect">
            <a:avLst/>
          </a:prstGeom>
        </p:spPr>
      </p:pic>
      <p:pic>
        <p:nvPicPr>
          <p:cNvPr id="15" name="Picture 14" descr="1-Apple iPad Pro.jpg"/>
          <p:cNvPicPr>
            <a:picLocks noChangeAspect="1"/>
          </p:cNvPicPr>
          <p:nvPr/>
        </p:nvPicPr>
        <p:blipFill>
          <a:blip r:embed="rId4"/>
          <a:stretch>
            <a:fillRect/>
          </a:stretch>
        </p:blipFill>
        <p:spPr>
          <a:xfrm>
            <a:off x="3156127" y="2188080"/>
            <a:ext cx="631402" cy="631402"/>
          </a:xfrm>
          <a:prstGeom prst="rect">
            <a:avLst/>
          </a:prstGeom>
        </p:spPr>
      </p:pic>
      <p:pic>
        <p:nvPicPr>
          <p:cNvPr id="16" name="Picture 15" descr="1-RT100 Bluebird Pidion.jpg"/>
          <p:cNvPicPr>
            <a:picLocks noChangeAspect="1"/>
          </p:cNvPicPr>
          <p:nvPr/>
        </p:nvPicPr>
        <p:blipFill>
          <a:blip r:embed="rId5"/>
          <a:stretch>
            <a:fillRect/>
          </a:stretch>
        </p:blipFill>
        <p:spPr>
          <a:xfrm>
            <a:off x="4258230" y="2208202"/>
            <a:ext cx="884299" cy="609183"/>
          </a:xfrm>
          <a:prstGeom prst="rect">
            <a:avLst/>
          </a:prstGeom>
        </p:spPr>
      </p:pic>
      <p:pic>
        <p:nvPicPr>
          <p:cNvPr id="17" name="Picture 16"/>
          <p:cNvPicPr>
            <a:picLocks noChangeAspect="1"/>
          </p:cNvPicPr>
          <p:nvPr/>
        </p:nvPicPr>
        <p:blipFill>
          <a:blip r:embed="rId6"/>
          <a:stretch>
            <a:fillRect/>
          </a:stretch>
        </p:blipFill>
        <p:spPr>
          <a:xfrm>
            <a:off x="5607137" y="2184958"/>
            <a:ext cx="850941" cy="627912"/>
          </a:xfrm>
          <a:prstGeom prst="rect">
            <a:avLst/>
          </a:prstGeom>
        </p:spPr>
      </p:pic>
      <p:pic>
        <p:nvPicPr>
          <p:cNvPr id="18" name="Picture 17"/>
          <p:cNvPicPr>
            <a:picLocks noChangeAspect="1"/>
          </p:cNvPicPr>
          <p:nvPr/>
        </p:nvPicPr>
        <p:blipFill>
          <a:blip r:embed="rId7"/>
          <a:stretch>
            <a:fillRect/>
          </a:stretch>
        </p:blipFill>
        <p:spPr>
          <a:xfrm>
            <a:off x="6636030" y="2190410"/>
            <a:ext cx="933772" cy="650238"/>
          </a:xfrm>
          <a:prstGeom prst="rect">
            <a:avLst/>
          </a:prstGeom>
        </p:spPr>
      </p:pic>
      <p:pic>
        <p:nvPicPr>
          <p:cNvPr id="19" name="Picture 18"/>
          <p:cNvPicPr>
            <a:picLocks noChangeAspect="1"/>
          </p:cNvPicPr>
          <p:nvPr/>
        </p:nvPicPr>
        <p:blipFill>
          <a:blip r:embed="rId8"/>
          <a:stretch>
            <a:fillRect/>
          </a:stretch>
        </p:blipFill>
        <p:spPr>
          <a:xfrm>
            <a:off x="8026966" y="2208202"/>
            <a:ext cx="837326" cy="611280"/>
          </a:xfrm>
          <a:prstGeom prst="rect">
            <a:avLst/>
          </a:prstGeom>
        </p:spPr>
      </p:pic>
      <p:sp>
        <p:nvSpPr>
          <p:cNvPr id="12" name="Rectangle 11">
            <a:extLst>
              <a:ext uri="{FF2B5EF4-FFF2-40B4-BE49-F238E27FC236}">
                <a16:creationId xmlns:a16="http://schemas.microsoft.com/office/drawing/2014/main" xmlns="" id="{108FDBB1-364F-4299-A34D-ED824BB7B855}"/>
              </a:ext>
            </a:extLst>
          </p:cNvPr>
          <p:cNvSpPr/>
          <p:nvPr/>
        </p:nvSpPr>
        <p:spPr>
          <a:xfrm>
            <a:off x="457081" y="6476640"/>
            <a:ext cx="3480318" cy="307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04875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95181" y="395195"/>
            <a:ext cx="11225908" cy="365760"/>
          </a:xfrm>
        </p:spPr>
        <p:txBody>
          <a:bodyPr/>
          <a:lstStyle/>
          <a:p>
            <a:r>
              <a:rPr lang="en-US" sz="3200" dirty="0">
                <a:latin typeface=""/>
              </a:rPr>
              <a:t>Android Competitive </a:t>
            </a:r>
            <a:r>
              <a:rPr lang="en-US" sz="3200" dirty="0">
                <a:latin typeface=""/>
                <a:cs typeface=""/>
              </a:rPr>
              <a:t>Comparison: 10-inch tablets</a:t>
            </a:r>
          </a:p>
        </p:txBody>
      </p:sp>
      <p:sp>
        <p:nvSpPr>
          <p:cNvPr id="3" name="Slide Number Placeholder 2"/>
          <p:cNvSpPr>
            <a:spLocks noGrp="1"/>
          </p:cNvSpPr>
          <p:nvPr>
            <p:ph type="sldNum" sz="quarter" idx="4"/>
          </p:nvPr>
        </p:nvSpPr>
        <p:spPr/>
        <p:txBody>
          <a:bodyPr/>
          <a:lstStyle/>
          <a:p>
            <a:fld id="{79044E51-BF79-AF42-BAC5-B771B1D9D8E0}" type="slidenum">
              <a:rPr lang="en-US" smtClean="0"/>
              <a:pPr/>
              <a:t>42</a:t>
            </a:fld>
            <a:endParaRPr lang="en-US" dirty="0"/>
          </a:p>
        </p:txBody>
      </p:sp>
      <p:sp>
        <p:nvSpPr>
          <p:cNvPr id="2" name="TextBox 1"/>
          <p:cNvSpPr txBox="1"/>
          <p:nvPr/>
        </p:nvSpPr>
        <p:spPr>
          <a:xfrm>
            <a:off x="434339" y="943193"/>
            <a:ext cx="10899501" cy="523220"/>
          </a:xfrm>
          <a:prstGeom prst="rect">
            <a:avLst/>
          </a:prstGeom>
          <a:noFill/>
        </p:spPr>
        <p:txBody>
          <a:bodyPr wrap="square" rtlCol="0">
            <a:spAutoFit/>
          </a:bodyPr>
          <a:lstStyle/>
          <a:p>
            <a:r>
              <a:rPr lang="en-US" sz="1400" i="1" dirty="0">
                <a:latin typeface=""/>
                <a:cs typeface=""/>
              </a:rPr>
              <a:t>In the following chart, where appropriate, yellow shading indicates the best specification available for a feature. </a:t>
            </a:r>
            <a:br>
              <a:rPr lang="en-US" sz="1400" i="1" dirty="0">
                <a:latin typeface=""/>
                <a:cs typeface=""/>
              </a:rPr>
            </a:br>
            <a:r>
              <a:rPr lang="en-US" sz="1400" i="1" dirty="0">
                <a:latin typeface=""/>
                <a:cs typeface=""/>
              </a:rPr>
              <a:t>Competitive information is based on publicly available information.</a:t>
            </a:r>
            <a:endParaRPr lang="en-US" sz="1400" i="1" baseline="30000" dirty="0">
              <a:latin typeface=""/>
              <a:cs typeface=""/>
            </a:endParaRPr>
          </a:p>
        </p:txBody>
      </p:sp>
      <p:graphicFrame>
        <p:nvGraphicFramePr>
          <p:cNvPr id="7" name="Table 6"/>
          <p:cNvGraphicFramePr>
            <a:graphicFrameLocks noGrp="1"/>
          </p:cNvGraphicFramePr>
          <p:nvPr>
            <p:extLst>
              <p:ext uri="{D42A27DB-BD31-4B8C-83A1-F6EECF244321}">
                <p14:modId xmlns:p14="http://schemas.microsoft.com/office/powerpoint/2010/main" val="2059528358"/>
              </p:ext>
            </p:extLst>
          </p:nvPr>
        </p:nvGraphicFramePr>
        <p:xfrm>
          <a:off x="557483" y="1594825"/>
          <a:ext cx="11532761" cy="4127498"/>
        </p:xfrm>
        <a:graphic>
          <a:graphicData uri="http://schemas.openxmlformats.org/drawingml/2006/table">
            <a:tbl>
              <a:tblPr firstRow="1" bandRow="1">
                <a:tableStyleId>{073A0DAA-6AF3-43AB-8588-CEC1D06C72B9}</a:tableStyleId>
              </a:tblPr>
              <a:tblGrid>
                <a:gridCol w="962559">
                  <a:extLst>
                    <a:ext uri="{9D8B030D-6E8A-4147-A177-3AD203B41FA5}">
                      <a16:colId xmlns:a16="http://schemas.microsoft.com/office/drawing/2014/main" xmlns="" val="20000"/>
                    </a:ext>
                  </a:extLst>
                </a:gridCol>
                <a:gridCol w="1413163">
                  <a:extLst>
                    <a:ext uri="{9D8B030D-6E8A-4147-A177-3AD203B41FA5}">
                      <a16:colId xmlns:a16="http://schemas.microsoft.com/office/drawing/2014/main" xmlns="" val="20001"/>
                    </a:ext>
                  </a:extLst>
                </a:gridCol>
                <a:gridCol w="1093454">
                  <a:extLst>
                    <a:ext uri="{9D8B030D-6E8A-4147-A177-3AD203B41FA5}">
                      <a16:colId xmlns:a16="http://schemas.microsoft.com/office/drawing/2014/main" xmlns="" val="20002"/>
                    </a:ext>
                  </a:extLst>
                </a:gridCol>
                <a:gridCol w="1289858">
                  <a:extLst>
                    <a:ext uri="{9D8B030D-6E8A-4147-A177-3AD203B41FA5}">
                      <a16:colId xmlns:a16="http://schemas.microsoft.com/office/drawing/2014/main" xmlns="" val="20003"/>
                    </a:ext>
                  </a:extLst>
                </a:gridCol>
                <a:gridCol w="1267031">
                  <a:extLst>
                    <a:ext uri="{9D8B030D-6E8A-4147-A177-3AD203B41FA5}">
                      <a16:colId xmlns:a16="http://schemas.microsoft.com/office/drawing/2014/main" xmlns="" val="20004"/>
                    </a:ext>
                  </a:extLst>
                </a:gridCol>
                <a:gridCol w="1180275">
                  <a:extLst>
                    <a:ext uri="{9D8B030D-6E8A-4147-A177-3AD203B41FA5}">
                      <a16:colId xmlns:a16="http://schemas.microsoft.com/office/drawing/2014/main" xmlns="" val="20005"/>
                    </a:ext>
                  </a:extLst>
                </a:gridCol>
                <a:gridCol w="1416923">
                  <a:extLst>
                    <a:ext uri="{9D8B030D-6E8A-4147-A177-3AD203B41FA5}">
                      <a16:colId xmlns:a16="http://schemas.microsoft.com/office/drawing/2014/main" xmlns="" val="20006"/>
                    </a:ext>
                  </a:extLst>
                </a:gridCol>
                <a:gridCol w="2909498">
                  <a:extLst>
                    <a:ext uri="{9D8B030D-6E8A-4147-A177-3AD203B41FA5}">
                      <a16:colId xmlns:a16="http://schemas.microsoft.com/office/drawing/2014/main" xmlns="" val="20007"/>
                    </a:ext>
                  </a:extLst>
                </a:gridCol>
              </a:tblGrid>
              <a:tr h="0">
                <a:tc>
                  <a:txBody>
                    <a:bodyPr/>
                    <a:lstStyle/>
                    <a:p>
                      <a:pPr algn="l"/>
                      <a:r>
                        <a:rPr lang="en-US" sz="1100" cap="none" dirty="0"/>
                        <a:t>Feature</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100" cap="none" dirty="0"/>
                        <a:t>Zebra </a:t>
                      </a:r>
                      <a:br>
                        <a:rPr lang="en-US" sz="1100" cap="none" dirty="0"/>
                      </a:br>
                      <a:r>
                        <a:rPr lang="en-US" sz="1100" cap="none" dirty="0"/>
                        <a:t>ET51/ET56</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Apple iPad</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Bluebird Pidion RT100</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Data Limited DLI10</a:t>
                      </a: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Lenovo Tab 4 10 Business </a:t>
                      </a: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Panasonic </a:t>
                      </a:r>
                      <a:br>
                        <a:rPr lang="en-US" sz="1100" cap="none" dirty="0"/>
                      </a:br>
                      <a:r>
                        <a:rPr lang="en-US" sz="1100" cap="none" dirty="0"/>
                        <a:t>FZ-A2</a:t>
                      </a:r>
                      <a:endParaRPr lang="en-US" sz="1100" cap="none" dirty="0">
                        <a:solidFill>
                          <a:schemeClr val="bg1"/>
                        </a:solidFill>
                      </a:endParaRP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rowSpan="2">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400" cap="none" dirty="0">
                          <a:solidFill>
                            <a:srgbClr val="FFFFFF"/>
                          </a:solidFill>
                        </a:rPr>
                        <a:t>Why</a:t>
                      </a:r>
                      <a:r>
                        <a:rPr lang="en-US" sz="1400" cap="none" baseline="0" dirty="0">
                          <a:solidFill>
                            <a:srgbClr val="FFFFFF"/>
                          </a:solidFill>
                        </a:rPr>
                        <a:t> it matters</a:t>
                      </a:r>
                      <a:endParaRPr lang="en-US" sz="1400" cap="none" dirty="0">
                        <a:solidFill>
                          <a:srgbClr val="FFFFFF"/>
                        </a:solidFill>
                      </a:endParaRPr>
                    </a:p>
                  </a:txBody>
                  <a:tcPr marT="91440" marB="91440" anchor="ctr">
                    <a:lnL w="28575"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10000"/>
                  </a:ext>
                </a:extLst>
              </a:tr>
              <a:tr h="759458">
                <a:tc>
                  <a:txBody>
                    <a:bodyPr/>
                    <a:lstStyle/>
                    <a:p>
                      <a:pPr algn="l"/>
                      <a:endParaRPr lang="en-US" sz="1200" cap="none" dirty="0">
                        <a:solidFill>
                          <a:schemeClr val="bg1"/>
                        </a:solidFill>
                      </a:endParaRPr>
                    </a:p>
                  </a:txBody>
                  <a:tcPr marL="182880" marT="91440" marB="91440" anchor="ctr">
                    <a:lnL w="28575" cap="flat" cmpd="sng" algn="ctr">
                      <a:solidFill>
                        <a:srgbClr val="FFFFFF"/>
                      </a:solid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a:tc>
                <a:extLst>
                  <a:ext uri="{0D108BD9-81ED-4DB2-BD59-A6C34878D82A}">
                    <a16:rowId xmlns:a16="http://schemas.microsoft.com/office/drawing/2014/main" xmlns="" val="10001"/>
                  </a:ext>
                </a:extLst>
              </a:tr>
              <a:tr h="338480">
                <a:tc gridSpan="8">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Power</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2"/>
                  </a:ext>
                </a:extLst>
              </a:tr>
              <a:tr h="1310937">
                <a:tc>
                  <a:txBody>
                    <a:bodyPr/>
                    <a:lstStyle/>
                    <a:p>
                      <a:pPr algn="l"/>
                      <a:r>
                        <a:rPr lang="en-US" sz="1100" b="1" dirty="0">
                          <a:solidFill>
                            <a:schemeClr val="tx1"/>
                          </a:solidFill>
                        </a:rPr>
                        <a:t>Battery</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400"/>
                        </a:spcAft>
                      </a:pPr>
                      <a:r>
                        <a:rPr lang="en-US" sz="1000" kern="1200" baseline="0" dirty="0">
                          <a:solidFill>
                            <a:schemeClr val="dk1"/>
                          </a:solidFill>
                          <a:latin typeface="+mn-lt"/>
                          <a:ea typeface="+mn-ea"/>
                          <a:cs typeface="+mn-cs"/>
                        </a:rPr>
                        <a:t>Rechargeable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Li-Polymer</a:t>
                      </a:r>
                    </a:p>
                    <a:p>
                      <a:pPr algn="ctr">
                        <a:spcAft>
                          <a:spcPts val="400"/>
                        </a:spcAft>
                      </a:pPr>
                      <a:r>
                        <a:rPr lang="en-US" sz="1000" kern="1200" baseline="0" dirty="0">
                          <a:solidFill>
                            <a:schemeClr val="dk1"/>
                          </a:solidFill>
                          <a:latin typeface="+mn-lt"/>
                          <a:ea typeface="+mn-ea"/>
                          <a:cs typeface="+mn-cs"/>
                        </a:rPr>
                        <a:t>9660 mAh, 3.85V, (24.4 Whr)</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3400 mAh, 7.2V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(24.5 Wh) secondary battery</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(user replaceable)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1000" kern="1200" baseline="0" dirty="0">
                          <a:solidFill>
                            <a:schemeClr val="dk1"/>
                          </a:solidFill>
                          <a:latin typeface="+mn-lt"/>
                          <a:ea typeface="+mn-ea"/>
                          <a:cs typeface="+mn-cs"/>
                        </a:rPr>
                        <a:t>Rechargeable</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 lithium-polymer battery</a:t>
                      </a:r>
                      <a:endParaRPr lang="en-US" sz="1000" baseline="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dirty="0">
                          <a:solidFill>
                            <a:schemeClr val="tx1"/>
                          </a:solidFill>
                        </a:rPr>
                        <a:t>6000 mAh</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dirty="0">
                          <a:solidFill>
                            <a:schemeClr val="tx1"/>
                          </a:solidFill>
                        </a:rPr>
                        <a:t>3950 mAh</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7000 mAh</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kern="1200" baseline="0" dirty="0">
                          <a:solidFill>
                            <a:schemeClr val="dk1"/>
                          </a:solidFill>
                          <a:latin typeface="+mn-lt"/>
                          <a:ea typeface="+mn-ea"/>
                          <a:cs typeface="+mn-cs"/>
                        </a:rPr>
                        <a:t>Up to 20 hours general usage</a:t>
                      </a:r>
                      <a:endParaRPr lang="en-US" sz="1000" b="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2720 mAh Li-Ion</a:t>
                      </a:r>
                    </a:p>
                    <a:p>
                      <a:pPr algn="ctr"/>
                      <a:r>
                        <a:rPr lang="en-US" sz="1000" b="0" kern="1200" baseline="0" dirty="0">
                          <a:solidFill>
                            <a:schemeClr val="dk1"/>
                          </a:solidFill>
                          <a:latin typeface="+mn-lt"/>
                          <a:ea typeface="+mn-ea"/>
                          <a:cs typeface="+mn-cs"/>
                        </a:rPr>
                        <a:t>Up to 9 hours</a:t>
                      </a:r>
                      <a:endParaRPr lang="en-US" sz="1000" b="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000" baseline="0" dirty="0">
                          <a:solidFill>
                            <a:schemeClr val="tx1"/>
                          </a:solidFill>
                          <a:latin typeface="+mn-lt"/>
                        </a:rPr>
                        <a:t>The ET51/ET56 offers the largest capacity battery in this class for maximum cycle time on a single charge, as well as the only tablet with an auxiliary user-replaceable hot-swappable battery that can provide continuous power.  </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3"/>
                  </a:ext>
                </a:extLst>
              </a:tr>
              <a:tr h="624840">
                <a:tc>
                  <a:txBody>
                    <a:bodyPr/>
                    <a:lstStyle/>
                    <a:p>
                      <a:pPr algn="l"/>
                      <a:r>
                        <a:rPr lang="en-US" sz="1100" b="1" dirty="0">
                          <a:solidFill>
                            <a:schemeClr val="tx1"/>
                          </a:solidFill>
                        </a:rPr>
                        <a:t>User-replaceable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400"/>
                        </a:spcAft>
                        <a:buClrTx/>
                        <a:buSzTx/>
                        <a:buFontTx/>
                        <a:buNone/>
                        <a:tabLst/>
                        <a:defRPr/>
                      </a:pPr>
                      <a:r>
                        <a:rPr lang="en-US" sz="1000" b="0" i="0" u="none" strike="noStrike" kern="1200" baseline="0" dirty="0">
                          <a:solidFill>
                            <a:schemeClr val="tx1"/>
                          </a:solidFill>
                          <a:latin typeface="+mn-lt"/>
                          <a:ea typeface="+mn-ea"/>
                          <a:cs typeface="+mn-cs"/>
                        </a:rPr>
                        <a:t>Yes (optional </a:t>
                      </a:r>
                      <a:br>
                        <a:rPr lang="en-US" sz="1000" b="0" i="0" u="none" strike="noStrike" kern="1200" baseline="0" dirty="0">
                          <a:solidFill>
                            <a:schemeClr val="tx1"/>
                          </a:solidFill>
                          <a:latin typeface="+mn-lt"/>
                          <a:ea typeface="+mn-ea"/>
                          <a:cs typeface="+mn-cs"/>
                        </a:rPr>
                      </a:br>
                      <a:r>
                        <a:rPr lang="en-US" sz="1000" b="0" i="0" u="none" strike="noStrike" kern="1200" baseline="0" dirty="0">
                          <a:solidFill>
                            <a:schemeClr val="tx1"/>
                          </a:solidFill>
                          <a:latin typeface="+mn-lt"/>
                          <a:ea typeface="+mn-ea"/>
                          <a:cs typeface="+mn-cs"/>
                        </a:rPr>
                        <a:t>hot-swappable secondary battery)</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b="0" i="0" u="none" strike="noStrike" kern="1200" baseline="0" dirty="0">
                          <a:solidFill>
                            <a:schemeClr val="tx1"/>
                          </a:solidFill>
                          <a:latin typeface="+mn-lt"/>
                          <a:ea typeface="+mn-ea"/>
                          <a:cs typeface="+mn-cs"/>
                        </a:rPr>
                        <a:t>Internal battery is field replaceable</a:t>
                      </a:r>
                      <a:endParaRPr lang="en-US" sz="1000" kern="1200" baseline="0" dirty="0">
                        <a:solidFill>
                          <a:schemeClr val="dk1"/>
                        </a:solidFill>
                        <a:latin typeface="+mn-lt"/>
                        <a:ea typeface="+mn-ea"/>
                        <a:cs typeface="+mn-cs"/>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No</a:t>
                      </a:r>
                      <a:endParaRPr lang="en-US" sz="1000" dirty="0">
                        <a:solidFill>
                          <a:srgbClr val="FF0000"/>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0" dirty="0">
                          <a:solidFill>
                            <a:schemeClr val="tx1"/>
                          </a:solidFill>
                        </a:rPr>
                        <a:t>Yes</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rPr>
                        <a:t>Yes</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No</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rPr>
                        <a:t>Yes</a:t>
                      </a:r>
                      <a:endParaRPr lang="en-US" sz="1000" dirty="0">
                        <a:solidFill>
                          <a:srgbClr val="FF0000"/>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126"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mn-lt"/>
                        </a:rPr>
                        <a:t>Both ET51/ET56 batteries are replaceable: the main internal battery can be replaced on site, and the auxiliary battery is user replaceable</a:t>
                      </a:r>
                      <a:r>
                        <a:rPr lang="en-US" sz="1000" baseline="0" dirty="0">
                          <a:solidFill>
                            <a:schemeClr val="tx1"/>
                          </a:solidFill>
                          <a:latin typeface="+mn-lt"/>
                        </a:rPr>
                        <a:t> on the fly.</a:t>
                      </a:r>
                      <a:endParaRPr lang="en-US" sz="100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4"/>
                  </a:ext>
                </a:extLst>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1249" y="2160345"/>
            <a:ext cx="954251" cy="690277"/>
          </a:xfrm>
          <a:prstGeom prst="rect">
            <a:avLst/>
          </a:prstGeom>
        </p:spPr>
      </p:pic>
      <p:pic>
        <p:nvPicPr>
          <p:cNvPr id="15" name="Picture 14" descr="1-Apple iPad Pro.jpg"/>
          <p:cNvPicPr>
            <a:picLocks noChangeAspect="1"/>
          </p:cNvPicPr>
          <p:nvPr/>
        </p:nvPicPr>
        <p:blipFill>
          <a:blip r:embed="rId4"/>
          <a:stretch>
            <a:fillRect/>
          </a:stretch>
        </p:blipFill>
        <p:spPr>
          <a:xfrm>
            <a:off x="3156127" y="2188080"/>
            <a:ext cx="631402" cy="631402"/>
          </a:xfrm>
          <a:prstGeom prst="rect">
            <a:avLst/>
          </a:prstGeom>
        </p:spPr>
      </p:pic>
      <p:pic>
        <p:nvPicPr>
          <p:cNvPr id="16" name="Picture 15" descr="1-RT100 Bluebird Pidion.jpg"/>
          <p:cNvPicPr>
            <a:picLocks noChangeAspect="1"/>
          </p:cNvPicPr>
          <p:nvPr/>
        </p:nvPicPr>
        <p:blipFill>
          <a:blip r:embed="rId5"/>
          <a:stretch>
            <a:fillRect/>
          </a:stretch>
        </p:blipFill>
        <p:spPr>
          <a:xfrm>
            <a:off x="4258230" y="2208202"/>
            <a:ext cx="884299" cy="609183"/>
          </a:xfrm>
          <a:prstGeom prst="rect">
            <a:avLst/>
          </a:prstGeom>
        </p:spPr>
      </p:pic>
      <p:pic>
        <p:nvPicPr>
          <p:cNvPr id="17" name="Picture 16"/>
          <p:cNvPicPr>
            <a:picLocks noChangeAspect="1"/>
          </p:cNvPicPr>
          <p:nvPr/>
        </p:nvPicPr>
        <p:blipFill>
          <a:blip r:embed="rId6"/>
          <a:stretch>
            <a:fillRect/>
          </a:stretch>
        </p:blipFill>
        <p:spPr>
          <a:xfrm>
            <a:off x="5607137" y="2184958"/>
            <a:ext cx="850941" cy="627912"/>
          </a:xfrm>
          <a:prstGeom prst="rect">
            <a:avLst/>
          </a:prstGeom>
        </p:spPr>
      </p:pic>
      <p:pic>
        <p:nvPicPr>
          <p:cNvPr id="18" name="Picture 17"/>
          <p:cNvPicPr>
            <a:picLocks noChangeAspect="1"/>
          </p:cNvPicPr>
          <p:nvPr/>
        </p:nvPicPr>
        <p:blipFill>
          <a:blip r:embed="rId7"/>
          <a:stretch>
            <a:fillRect/>
          </a:stretch>
        </p:blipFill>
        <p:spPr>
          <a:xfrm>
            <a:off x="6636030" y="2190410"/>
            <a:ext cx="933772" cy="650238"/>
          </a:xfrm>
          <a:prstGeom prst="rect">
            <a:avLst/>
          </a:prstGeom>
        </p:spPr>
      </p:pic>
      <p:pic>
        <p:nvPicPr>
          <p:cNvPr id="19" name="Picture 18"/>
          <p:cNvPicPr>
            <a:picLocks noChangeAspect="1"/>
          </p:cNvPicPr>
          <p:nvPr/>
        </p:nvPicPr>
        <p:blipFill>
          <a:blip r:embed="rId8"/>
          <a:stretch>
            <a:fillRect/>
          </a:stretch>
        </p:blipFill>
        <p:spPr>
          <a:xfrm>
            <a:off x="8026966" y="2208202"/>
            <a:ext cx="837326" cy="611280"/>
          </a:xfrm>
          <a:prstGeom prst="rect">
            <a:avLst/>
          </a:prstGeom>
        </p:spPr>
      </p:pic>
      <p:sp>
        <p:nvSpPr>
          <p:cNvPr id="12" name="Rectangle 11">
            <a:extLst>
              <a:ext uri="{FF2B5EF4-FFF2-40B4-BE49-F238E27FC236}">
                <a16:creationId xmlns:a16="http://schemas.microsoft.com/office/drawing/2014/main" xmlns="" id="{D0C70038-4D2F-4680-98B5-D24E2C5C2979}"/>
              </a:ext>
            </a:extLst>
          </p:cNvPr>
          <p:cNvSpPr/>
          <p:nvPr/>
        </p:nvSpPr>
        <p:spPr>
          <a:xfrm>
            <a:off x="457081" y="6476640"/>
            <a:ext cx="3480318" cy="307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88380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95181" y="395195"/>
            <a:ext cx="11225908" cy="365760"/>
          </a:xfrm>
        </p:spPr>
        <p:txBody>
          <a:bodyPr/>
          <a:lstStyle/>
          <a:p>
            <a:r>
              <a:rPr lang="en-US" sz="3200" dirty="0">
                <a:latin typeface=""/>
              </a:rPr>
              <a:t>Android Competitive </a:t>
            </a:r>
            <a:r>
              <a:rPr lang="en-US" sz="3200" dirty="0">
                <a:latin typeface=""/>
                <a:cs typeface=""/>
              </a:rPr>
              <a:t>Comparison: 10-inch tablets</a:t>
            </a:r>
          </a:p>
        </p:txBody>
      </p:sp>
      <p:sp>
        <p:nvSpPr>
          <p:cNvPr id="3" name="Slide Number Placeholder 2"/>
          <p:cNvSpPr>
            <a:spLocks noGrp="1"/>
          </p:cNvSpPr>
          <p:nvPr>
            <p:ph type="sldNum" sz="quarter" idx="4"/>
          </p:nvPr>
        </p:nvSpPr>
        <p:spPr/>
        <p:txBody>
          <a:bodyPr/>
          <a:lstStyle/>
          <a:p>
            <a:fld id="{79044E51-BF79-AF42-BAC5-B771B1D9D8E0}" type="slidenum">
              <a:rPr lang="en-US" smtClean="0"/>
              <a:pPr/>
              <a:t>43</a:t>
            </a:fld>
            <a:endParaRPr lang="en-US" dirty="0"/>
          </a:p>
        </p:txBody>
      </p:sp>
      <p:sp>
        <p:nvSpPr>
          <p:cNvPr id="2" name="TextBox 1"/>
          <p:cNvSpPr txBox="1"/>
          <p:nvPr/>
        </p:nvSpPr>
        <p:spPr>
          <a:xfrm>
            <a:off x="434339" y="943193"/>
            <a:ext cx="10899501" cy="523220"/>
          </a:xfrm>
          <a:prstGeom prst="rect">
            <a:avLst/>
          </a:prstGeom>
          <a:noFill/>
        </p:spPr>
        <p:txBody>
          <a:bodyPr wrap="square" rtlCol="0">
            <a:spAutoFit/>
          </a:bodyPr>
          <a:lstStyle/>
          <a:p>
            <a:r>
              <a:rPr lang="en-US" sz="1400" i="1" dirty="0">
                <a:latin typeface=""/>
                <a:cs typeface=""/>
              </a:rPr>
              <a:t>In the following chart, where appropriate, yellow shading indicates the best specification available for a feature. </a:t>
            </a:r>
            <a:br>
              <a:rPr lang="en-US" sz="1400" i="1" dirty="0">
                <a:latin typeface=""/>
                <a:cs typeface=""/>
              </a:rPr>
            </a:br>
            <a:r>
              <a:rPr lang="en-US" sz="1400" i="1" dirty="0">
                <a:latin typeface=""/>
                <a:cs typeface=""/>
              </a:rPr>
              <a:t>Competitive information is based on publicly available information.</a:t>
            </a:r>
            <a:endParaRPr lang="en-US" sz="1400" i="1" baseline="30000" dirty="0">
              <a:latin typeface=""/>
              <a:cs typeface=""/>
            </a:endParaRPr>
          </a:p>
        </p:txBody>
      </p:sp>
      <p:graphicFrame>
        <p:nvGraphicFramePr>
          <p:cNvPr id="7" name="Table 6"/>
          <p:cNvGraphicFramePr>
            <a:graphicFrameLocks noGrp="1"/>
          </p:cNvGraphicFramePr>
          <p:nvPr>
            <p:extLst>
              <p:ext uri="{D42A27DB-BD31-4B8C-83A1-F6EECF244321}">
                <p14:modId xmlns:p14="http://schemas.microsoft.com/office/powerpoint/2010/main" val="1260896502"/>
              </p:ext>
            </p:extLst>
          </p:nvPr>
        </p:nvGraphicFramePr>
        <p:xfrm>
          <a:off x="557483" y="1594825"/>
          <a:ext cx="11532761" cy="3777275"/>
        </p:xfrm>
        <a:graphic>
          <a:graphicData uri="http://schemas.openxmlformats.org/drawingml/2006/table">
            <a:tbl>
              <a:tblPr firstRow="1" bandRow="1">
                <a:tableStyleId>{073A0DAA-6AF3-43AB-8588-CEC1D06C72B9}</a:tableStyleId>
              </a:tblPr>
              <a:tblGrid>
                <a:gridCol w="962559">
                  <a:extLst>
                    <a:ext uri="{9D8B030D-6E8A-4147-A177-3AD203B41FA5}">
                      <a16:colId xmlns:a16="http://schemas.microsoft.com/office/drawing/2014/main" xmlns="" val="20000"/>
                    </a:ext>
                  </a:extLst>
                </a:gridCol>
                <a:gridCol w="1413163">
                  <a:extLst>
                    <a:ext uri="{9D8B030D-6E8A-4147-A177-3AD203B41FA5}">
                      <a16:colId xmlns:a16="http://schemas.microsoft.com/office/drawing/2014/main" xmlns="" val="20001"/>
                    </a:ext>
                  </a:extLst>
                </a:gridCol>
                <a:gridCol w="1093454">
                  <a:extLst>
                    <a:ext uri="{9D8B030D-6E8A-4147-A177-3AD203B41FA5}">
                      <a16:colId xmlns:a16="http://schemas.microsoft.com/office/drawing/2014/main" xmlns="" val="20002"/>
                    </a:ext>
                  </a:extLst>
                </a:gridCol>
                <a:gridCol w="1289858">
                  <a:extLst>
                    <a:ext uri="{9D8B030D-6E8A-4147-A177-3AD203B41FA5}">
                      <a16:colId xmlns:a16="http://schemas.microsoft.com/office/drawing/2014/main" xmlns="" val="20003"/>
                    </a:ext>
                  </a:extLst>
                </a:gridCol>
                <a:gridCol w="1267031">
                  <a:extLst>
                    <a:ext uri="{9D8B030D-6E8A-4147-A177-3AD203B41FA5}">
                      <a16:colId xmlns:a16="http://schemas.microsoft.com/office/drawing/2014/main" xmlns="" val="20004"/>
                    </a:ext>
                  </a:extLst>
                </a:gridCol>
                <a:gridCol w="1180275">
                  <a:extLst>
                    <a:ext uri="{9D8B030D-6E8A-4147-A177-3AD203B41FA5}">
                      <a16:colId xmlns:a16="http://schemas.microsoft.com/office/drawing/2014/main" xmlns="" val="20005"/>
                    </a:ext>
                  </a:extLst>
                </a:gridCol>
                <a:gridCol w="1416923">
                  <a:extLst>
                    <a:ext uri="{9D8B030D-6E8A-4147-A177-3AD203B41FA5}">
                      <a16:colId xmlns:a16="http://schemas.microsoft.com/office/drawing/2014/main" xmlns="" val="20006"/>
                    </a:ext>
                  </a:extLst>
                </a:gridCol>
                <a:gridCol w="2909498">
                  <a:extLst>
                    <a:ext uri="{9D8B030D-6E8A-4147-A177-3AD203B41FA5}">
                      <a16:colId xmlns:a16="http://schemas.microsoft.com/office/drawing/2014/main" xmlns="" val="20007"/>
                    </a:ext>
                  </a:extLst>
                </a:gridCol>
              </a:tblGrid>
              <a:tr h="0">
                <a:tc>
                  <a:txBody>
                    <a:bodyPr/>
                    <a:lstStyle/>
                    <a:p>
                      <a:pPr algn="l"/>
                      <a:r>
                        <a:rPr lang="en-US" sz="1100" cap="none" dirty="0"/>
                        <a:t>Feature</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100" cap="none" dirty="0"/>
                        <a:t>Zebra </a:t>
                      </a:r>
                      <a:br>
                        <a:rPr lang="en-US" sz="1100" cap="none" dirty="0"/>
                      </a:br>
                      <a:r>
                        <a:rPr lang="en-US" sz="1100" cap="none" dirty="0"/>
                        <a:t>ET51/ET56</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Apple iPad</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Bluebird Pidion RT100</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Data Limited DLI10</a:t>
                      </a: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Lenovo Tab 4 10 Business </a:t>
                      </a: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Panasonic </a:t>
                      </a:r>
                      <a:br>
                        <a:rPr lang="en-US" sz="1100" cap="none" dirty="0"/>
                      </a:br>
                      <a:r>
                        <a:rPr lang="en-US" sz="1100" cap="none" dirty="0"/>
                        <a:t>FZ-A2</a:t>
                      </a:r>
                      <a:endParaRPr lang="en-US" sz="1100" cap="none" dirty="0">
                        <a:solidFill>
                          <a:schemeClr val="bg1"/>
                        </a:solidFill>
                      </a:endParaRP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rowSpan="2">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400" cap="none" dirty="0">
                          <a:solidFill>
                            <a:srgbClr val="FFFFFF"/>
                          </a:solidFill>
                        </a:rPr>
                        <a:t>Why</a:t>
                      </a:r>
                      <a:r>
                        <a:rPr lang="en-US" sz="1400" cap="none" baseline="0" dirty="0">
                          <a:solidFill>
                            <a:srgbClr val="FFFFFF"/>
                          </a:solidFill>
                        </a:rPr>
                        <a:t> it matters</a:t>
                      </a:r>
                      <a:endParaRPr lang="en-US" sz="1400" cap="none" dirty="0">
                        <a:solidFill>
                          <a:srgbClr val="FFFFFF"/>
                        </a:solidFill>
                      </a:endParaRPr>
                    </a:p>
                  </a:txBody>
                  <a:tcPr marT="91440" marB="91440" anchor="ctr">
                    <a:lnL w="28575"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10000"/>
                  </a:ext>
                </a:extLst>
              </a:tr>
              <a:tr h="759458">
                <a:tc>
                  <a:txBody>
                    <a:bodyPr/>
                    <a:lstStyle/>
                    <a:p>
                      <a:pPr algn="l"/>
                      <a:endParaRPr lang="en-US" sz="1200" cap="none" dirty="0">
                        <a:solidFill>
                          <a:schemeClr val="bg1"/>
                        </a:solidFill>
                      </a:endParaRPr>
                    </a:p>
                  </a:txBody>
                  <a:tcPr marL="182880" marT="91440" marB="91440" anchor="ctr">
                    <a:lnL w="28575" cap="flat" cmpd="sng" algn="ctr">
                      <a:solidFill>
                        <a:srgbClr val="FFFFFF"/>
                      </a:solid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a:tc>
                <a:extLst>
                  <a:ext uri="{0D108BD9-81ED-4DB2-BD59-A6C34878D82A}">
                    <a16:rowId xmlns:a16="http://schemas.microsoft.com/office/drawing/2014/main" xmlns="" val="10001"/>
                  </a:ext>
                </a:extLst>
              </a:tr>
              <a:tr h="338480">
                <a:tc gridSpan="8">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Power</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2"/>
                  </a:ext>
                </a:extLst>
              </a:tr>
              <a:tr h="2149137">
                <a:tc>
                  <a:txBody>
                    <a:bodyPr/>
                    <a:lstStyle/>
                    <a:p>
                      <a:pPr algn="l"/>
                      <a:r>
                        <a:rPr lang="en-US" sz="1100" b="1" dirty="0">
                          <a:solidFill>
                            <a:schemeClr val="tx1"/>
                          </a:solidFill>
                        </a:rPr>
                        <a:t>Continuous</a:t>
                      </a:r>
                      <a:r>
                        <a:rPr lang="en-US" sz="1100" b="1" baseline="0" dirty="0">
                          <a:solidFill>
                            <a:schemeClr val="tx1"/>
                          </a:solidFill>
                        </a:rPr>
                        <a:t> Power</a:t>
                      </a:r>
                      <a:endParaRPr lang="en-US" sz="1100" b="1"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b="0" i="0" u="none" strike="noStrike" kern="1200" baseline="0" dirty="0">
                          <a:solidFill>
                            <a:schemeClr val="tx1"/>
                          </a:solidFill>
                          <a:latin typeface="+mn-lt"/>
                          <a:ea typeface="+mn-ea"/>
                          <a:cs typeface="+mn-cs"/>
                        </a:rPr>
                        <a:t>Yes</a:t>
                      </a:r>
                    </a:p>
                    <a:p>
                      <a:pPr marL="0" marR="0" indent="0" algn="ctr" defTabSz="914126" rtl="0" eaLnBrk="1" fontAlgn="auto" latinLnBrk="0" hangingPunct="1">
                        <a:lnSpc>
                          <a:spcPct val="100000"/>
                        </a:lnSpc>
                        <a:spcBef>
                          <a:spcPts val="0"/>
                        </a:spcBef>
                        <a:spcAft>
                          <a:spcPts val="600"/>
                        </a:spcAft>
                        <a:buClrTx/>
                        <a:buSzTx/>
                        <a:buFontTx/>
                        <a:buNone/>
                        <a:tabLst/>
                        <a:defRPr/>
                      </a:pPr>
                      <a:r>
                        <a:rPr lang="en-US" sz="1000" b="0" i="0" u="none" strike="noStrike" kern="1200" baseline="0" dirty="0">
                          <a:solidFill>
                            <a:schemeClr val="tx1"/>
                          </a:solidFill>
                          <a:latin typeface="+mn-lt"/>
                          <a:ea typeface="+mn-ea"/>
                          <a:cs typeface="+mn-cs"/>
                        </a:rPr>
                        <a:t>Second optional </a:t>
                      </a:r>
                      <a:br>
                        <a:rPr lang="en-US" sz="1000" b="0" i="0" u="none" strike="noStrike" kern="1200" baseline="0" dirty="0">
                          <a:solidFill>
                            <a:schemeClr val="tx1"/>
                          </a:solidFill>
                          <a:latin typeface="+mn-lt"/>
                          <a:ea typeface="+mn-ea"/>
                          <a:cs typeface="+mn-cs"/>
                        </a:rPr>
                      </a:br>
                      <a:r>
                        <a:rPr lang="en-US" sz="1000" b="0" i="0" u="none" strike="noStrike" kern="1200" baseline="0" dirty="0">
                          <a:solidFill>
                            <a:schemeClr val="tx1"/>
                          </a:solidFill>
                          <a:latin typeface="+mn-lt"/>
                          <a:ea typeface="+mn-ea"/>
                          <a:cs typeface="+mn-cs"/>
                        </a:rPr>
                        <a:t>hot-swappable battery </a:t>
                      </a:r>
                      <a:br>
                        <a:rPr lang="en-US" sz="1000" b="0" i="0" u="none" strike="noStrike" kern="1200" baseline="0" dirty="0">
                          <a:solidFill>
                            <a:schemeClr val="tx1"/>
                          </a:solidFill>
                          <a:latin typeface="+mn-lt"/>
                          <a:ea typeface="+mn-ea"/>
                          <a:cs typeface="+mn-cs"/>
                        </a:rPr>
                      </a:br>
                      <a:r>
                        <a:rPr lang="en-US" sz="1000" b="0" i="0" u="none" strike="noStrike" kern="1200" baseline="0" dirty="0">
                          <a:solidFill>
                            <a:schemeClr val="tx1"/>
                          </a:solidFill>
                          <a:latin typeface="+mn-lt"/>
                          <a:ea typeface="+mn-ea"/>
                          <a:cs typeface="+mn-cs"/>
                        </a:rPr>
                        <a:t>via Expansion Back</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126" rtl="0" eaLnBrk="1" fontAlgn="ctr" latinLnBrk="0" hangingPunct="1">
                        <a:lnSpc>
                          <a:spcPct val="100000"/>
                        </a:lnSpc>
                        <a:spcBef>
                          <a:spcPts val="0"/>
                        </a:spcBef>
                        <a:spcAft>
                          <a:spcPts val="0"/>
                        </a:spcAft>
                        <a:buClrTx/>
                        <a:buSzTx/>
                        <a:buFontTx/>
                        <a:buNone/>
                        <a:tabLst/>
                        <a:defRPr/>
                      </a:pPr>
                      <a:r>
                        <a:rPr lang="en-US" sz="1000" dirty="0">
                          <a:solidFill>
                            <a:schemeClr val="tx1"/>
                          </a:solidFill>
                        </a:rPr>
                        <a:t>Up to 10 hours</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dirty="0">
                          <a:solidFill>
                            <a:schemeClr val="tx1"/>
                          </a:solidFill>
                        </a:rPr>
                        <a:t>Detachable/</a:t>
                      </a:r>
                      <a:br>
                        <a:rPr lang="en-US" sz="1000" dirty="0">
                          <a:solidFill>
                            <a:schemeClr val="tx1"/>
                          </a:solidFill>
                        </a:rPr>
                      </a:br>
                      <a:r>
                        <a:rPr lang="en-US" sz="1000" dirty="0">
                          <a:solidFill>
                            <a:schemeClr val="tx1"/>
                          </a:solidFill>
                        </a:rPr>
                        <a:t>replaceable </a:t>
                      </a:r>
                      <a:br>
                        <a:rPr lang="en-US" sz="1000" dirty="0">
                          <a:solidFill>
                            <a:schemeClr val="tx1"/>
                          </a:solidFill>
                        </a:rPr>
                      </a:br>
                      <a:r>
                        <a:rPr lang="en-US" sz="1000" dirty="0">
                          <a:solidFill>
                            <a:schemeClr val="tx1"/>
                          </a:solidFill>
                        </a:rPr>
                        <a:t>hot swap function </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0"/>
                        </a:spcAft>
                      </a:pPr>
                      <a:r>
                        <a:rPr lang="en-US" sz="1000" dirty="0">
                          <a:solidFill>
                            <a:schemeClr val="tx1"/>
                          </a:solidFill>
                        </a:rPr>
                        <a:t>Yes</a:t>
                      </a:r>
                    </a:p>
                    <a:p>
                      <a:pPr algn="ctr"/>
                      <a:r>
                        <a:rPr lang="en-US" sz="1000" dirty="0">
                          <a:solidFill>
                            <a:schemeClr val="tx1"/>
                          </a:solidFill>
                        </a:rPr>
                        <a:t>Integrated bridge </a:t>
                      </a:r>
                      <a:br>
                        <a:rPr lang="en-US" sz="1000" dirty="0">
                          <a:solidFill>
                            <a:schemeClr val="tx1"/>
                          </a:solidFill>
                        </a:rPr>
                      </a:br>
                      <a:r>
                        <a:rPr lang="en-US" sz="1000" dirty="0">
                          <a:solidFill>
                            <a:schemeClr val="tx1"/>
                          </a:solidFill>
                        </a:rPr>
                        <a:t>battery offers </a:t>
                      </a:r>
                      <a:br>
                        <a:rPr lang="en-US" sz="1000" dirty="0">
                          <a:solidFill>
                            <a:schemeClr val="tx1"/>
                          </a:solidFill>
                        </a:rPr>
                      </a:br>
                      <a:r>
                        <a:rPr lang="en-US" sz="1000" dirty="0">
                          <a:solidFill>
                            <a:schemeClr val="tx1"/>
                          </a:solidFill>
                        </a:rPr>
                        <a:t>1 minute swap time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dirty="0">
                          <a:solidFill>
                            <a:schemeClr val="tx1"/>
                          </a:solidFill>
                        </a:rPr>
                        <a:t>Up to 20 hours</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0"/>
                        </a:spcAft>
                      </a:pPr>
                      <a:r>
                        <a:rPr lang="en-US" sz="1000" dirty="0">
                          <a:solidFill>
                            <a:schemeClr val="tx1"/>
                          </a:solidFill>
                        </a:rPr>
                        <a:t>Yes</a:t>
                      </a:r>
                    </a:p>
                    <a:p>
                      <a:pPr algn="ctr"/>
                      <a:r>
                        <a:rPr lang="en-US" sz="1000" dirty="0">
                          <a:solidFill>
                            <a:schemeClr val="tx1"/>
                          </a:solidFill>
                        </a:rPr>
                        <a:t>Bridge battery offers </a:t>
                      </a:r>
                      <a:br>
                        <a:rPr lang="en-US" sz="1000" dirty="0">
                          <a:solidFill>
                            <a:schemeClr val="tx1"/>
                          </a:solidFill>
                        </a:rPr>
                      </a:br>
                      <a:r>
                        <a:rPr lang="en-US" sz="1000" dirty="0">
                          <a:solidFill>
                            <a:schemeClr val="tx1"/>
                          </a:solidFill>
                        </a:rPr>
                        <a:t>1 minute swap time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126" rtl="0" eaLnBrk="1" fontAlgn="auto" latinLnBrk="0" hangingPunct="1">
                        <a:lnSpc>
                          <a:spcPct val="100000"/>
                        </a:lnSpc>
                        <a:spcBef>
                          <a:spcPts val="0"/>
                        </a:spcBef>
                        <a:spcAft>
                          <a:spcPts val="0"/>
                        </a:spcAft>
                        <a:buClrTx/>
                        <a:buSzTx/>
                        <a:buFontTx/>
                        <a:buNone/>
                        <a:tabLst/>
                        <a:defRPr/>
                      </a:pPr>
                      <a:r>
                        <a:rPr lang="en-US" sz="1000" kern="1200" baseline="0" dirty="0">
                          <a:solidFill>
                            <a:srgbClr val="000000"/>
                          </a:solidFill>
                          <a:latin typeface="+mn-lt"/>
                          <a:ea typeface="+mn-ea"/>
                          <a:cs typeface="+mn-cs"/>
                        </a:rPr>
                        <a:t>The ET51/ET56 is one of the few devices in this class to offer an auxiliary user-replaceable battery (via the expansion back) — so the tablet never needs to be taken out of service to charge. This optional auxiliary battery also trickle charges the main battery.</a:t>
                      </a:r>
                      <a:r>
                        <a:rPr lang="en-US" sz="1000" b="0" i="0" u="none" strike="noStrike" kern="1200" baseline="0" dirty="0">
                          <a:solidFill>
                            <a:srgbClr val="000000"/>
                          </a:solidFill>
                          <a:latin typeface="+mn-lt"/>
                          <a:ea typeface="+mn-ea"/>
                          <a:cs typeface="+mn-cs"/>
                        </a:rPr>
                        <a:t> W</a:t>
                      </a:r>
                      <a:r>
                        <a:rPr lang="en-US" sz="1000" kern="1200" baseline="0" dirty="0">
                          <a:solidFill>
                            <a:srgbClr val="000000"/>
                          </a:solidFill>
                          <a:latin typeface="+mn-lt"/>
                          <a:ea typeface="+mn-ea"/>
                          <a:cs typeface="+mn-cs"/>
                        </a:rPr>
                        <a:t>hen the internal main battery is depleted, it is replaceable right at your customer’s facility, extending tablet lifecycle and reducing ROI</a:t>
                      </a:r>
                      <a:r>
                        <a:rPr lang="en-US" sz="1000" baseline="0" dirty="0">
                          <a:solidFill>
                            <a:schemeClr val="tx1"/>
                          </a:solidFill>
                          <a:latin typeface="+mn-lt"/>
                        </a:rPr>
                        <a:t>.</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3"/>
                  </a:ext>
                </a:extLst>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1249" y="2160345"/>
            <a:ext cx="954251" cy="690277"/>
          </a:xfrm>
          <a:prstGeom prst="rect">
            <a:avLst/>
          </a:prstGeom>
        </p:spPr>
      </p:pic>
      <p:pic>
        <p:nvPicPr>
          <p:cNvPr id="15" name="Picture 14" descr="1-Apple iPad Pro.jpg"/>
          <p:cNvPicPr>
            <a:picLocks noChangeAspect="1"/>
          </p:cNvPicPr>
          <p:nvPr/>
        </p:nvPicPr>
        <p:blipFill>
          <a:blip r:embed="rId4"/>
          <a:stretch>
            <a:fillRect/>
          </a:stretch>
        </p:blipFill>
        <p:spPr>
          <a:xfrm>
            <a:off x="3156127" y="2188080"/>
            <a:ext cx="631402" cy="631402"/>
          </a:xfrm>
          <a:prstGeom prst="rect">
            <a:avLst/>
          </a:prstGeom>
        </p:spPr>
      </p:pic>
      <p:pic>
        <p:nvPicPr>
          <p:cNvPr id="16" name="Picture 15" descr="1-RT100 Bluebird Pidion.jpg"/>
          <p:cNvPicPr>
            <a:picLocks noChangeAspect="1"/>
          </p:cNvPicPr>
          <p:nvPr/>
        </p:nvPicPr>
        <p:blipFill>
          <a:blip r:embed="rId5"/>
          <a:stretch>
            <a:fillRect/>
          </a:stretch>
        </p:blipFill>
        <p:spPr>
          <a:xfrm>
            <a:off x="4258230" y="2208202"/>
            <a:ext cx="884299" cy="609183"/>
          </a:xfrm>
          <a:prstGeom prst="rect">
            <a:avLst/>
          </a:prstGeom>
        </p:spPr>
      </p:pic>
      <p:pic>
        <p:nvPicPr>
          <p:cNvPr id="17" name="Picture 16"/>
          <p:cNvPicPr>
            <a:picLocks noChangeAspect="1"/>
          </p:cNvPicPr>
          <p:nvPr/>
        </p:nvPicPr>
        <p:blipFill>
          <a:blip r:embed="rId6"/>
          <a:stretch>
            <a:fillRect/>
          </a:stretch>
        </p:blipFill>
        <p:spPr>
          <a:xfrm>
            <a:off x="5607137" y="2184958"/>
            <a:ext cx="850941" cy="627912"/>
          </a:xfrm>
          <a:prstGeom prst="rect">
            <a:avLst/>
          </a:prstGeom>
        </p:spPr>
      </p:pic>
      <p:pic>
        <p:nvPicPr>
          <p:cNvPr id="18" name="Picture 17"/>
          <p:cNvPicPr>
            <a:picLocks noChangeAspect="1"/>
          </p:cNvPicPr>
          <p:nvPr/>
        </p:nvPicPr>
        <p:blipFill>
          <a:blip r:embed="rId7"/>
          <a:stretch>
            <a:fillRect/>
          </a:stretch>
        </p:blipFill>
        <p:spPr>
          <a:xfrm>
            <a:off x="6636030" y="2190410"/>
            <a:ext cx="933772" cy="650238"/>
          </a:xfrm>
          <a:prstGeom prst="rect">
            <a:avLst/>
          </a:prstGeom>
        </p:spPr>
      </p:pic>
      <p:pic>
        <p:nvPicPr>
          <p:cNvPr id="19" name="Picture 18"/>
          <p:cNvPicPr>
            <a:picLocks noChangeAspect="1"/>
          </p:cNvPicPr>
          <p:nvPr/>
        </p:nvPicPr>
        <p:blipFill>
          <a:blip r:embed="rId8"/>
          <a:stretch>
            <a:fillRect/>
          </a:stretch>
        </p:blipFill>
        <p:spPr>
          <a:xfrm>
            <a:off x="8026966" y="2208202"/>
            <a:ext cx="837326" cy="611280"/>
          </a:xfrm>
          <a:prstGeom prst="rect">
            <a:avLst/>
          </a:prstGeom>
        </p:spPr>
      </p:pic>
      <p:sp>
        <p:nvSpPr>
          <p:cNvPr id="12" name="Rectangle 11">
            <a:extLst>
              <a:ext uri="{FF2B5EF4-FFF2-40B4-BE49-F238E27FC236}">
                <a16:creationId xmlns:a16="http://schemas.microsoft.com/office/drawing/2014/main" xmlns="" id="{66364B09-65F3-4B1E-BAA5-5D34F1A48C30}"/>
              </a:ext>
            </a:extLst>
          </p:cNvPr>
          <p:cNvSpPr/>
          <p:nvPr/>
        </p:nvSpPr>
        <p:spPr>
          <a:xfrm>
            <a:off x="457081" y="6476640"/>
            <a:ext cx="3480318" cy="307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88120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95181" y="395195"/>
            <a:ext cx="11225908" cy="365760"/>
          </a:xfrm>
        </p:spPr>
        <p:txBody>
          <a:bodyPr/>
          <a:lstStyle/>
          <a:p>
            <a:r>
              <a:rPr lang="en-US" sz="3200" dirty="0">
                <a:latin typeface=""/>
              </a:rPr>
              <a:t>Android Competitive </a:t>
            </a:r>
            <a:r>
              <a:rPr lang="en-US" sz="3200" dirty="0">
                <a:latin typeface=""/>
                <a:cs typeface=""/>
              </a:rPr>
              <a:t>Comparison: 10-inch tablets</a:t>
            </a:r>
          </a:p>
        </p:txBody>
      </p:sp>
      <p:sp>
        <p:nvSpPr>
          <p:cNvPr id="3" name="Slide Number Placeholder 2"/>
          <p:cNvSpPr>
            <a:spLocks noGrp="1"/>
          </p:cNvSpPr>
          <p:nvPr>
            <p:ph type="sldNum" sz="quarter" idx="4"/>
          </p:nvPr>
        </p:nvSpPr>
        <p:spPr/>
        <p:txBody>
          <a:bodyPr/>
          <a:lstStyle/>
          <a:p>
            <a:fld id="{79044E51-BF79-AF42-BAC5-B771B1D9D8E0}" type="slidenum">
              <a:rPr lang="en-US" smtClean="0"/>
              <a:pPr/>
              <a:t>44</a:t>
            </a:fld>
            <a:endParaRPr lang="en-US" dirty="0"/>
          </a:p>
        </p:txBody>
      </p:sp>
      <p:sp>
        <p:nvSpPr>
          <p:cNvPr id="2" name="TextBox 1"/>
          <p:cNvSpPr txBox="1"/>
          <p:nvPr/>
        </p:nvSpPr>
        <p:spPr>
          <a:xfrm>
            <a:off x="434339" y="943193"/>
            <a:ext cx="10899501" cy="523220"/>
          </a:xfrm>
          <a:prstGeom prst="rect">
            <a:avLst/>
          </a:prstGeom>
          <a:noFill/>
        </p:spPr>
        <p:txBody>
          <a:bodyPr wrap="square" rtlCol="0">
            <a:spAutoFit/>
          </a:bodyPr>
          <a:lstStyle/>
          <a:p>
            <a:r>
              <a:rPr lang="en-US" sz="1400" i="1" dirty="0">
                <a:latin typeface=""/>
                <a:cs typeface=""/>
              </a:rPr>
              <a:t>In the following chart, where appropriate, yellow shading indicates the best specification available for a feature. </a:t>
            </a:r>
            <a:br>
              <a:rPr lang="en-US" sz="1400" i="1" dirty="0">
                <a:latin typeface=""/>
                <a:cs typeface=""/>
              </a:rPr>
            </a:br>
            <a:r>
              <a:rPr lang="en-US" sz="1400" i="1" dirty="0">
                <a:latin typeface=""/>
                <a:cs typeface=""/>
              </a:rPr>
              <a:t>Competitive information is based on publicly available information.</a:t>
            </a:r>
            <a:endParaRPr lang="en-US" sz="1400" i="1" baseline="30000" dirty="0">
              <a:latin typeface=""/>
              <a:cs typeface=""/>
            </a:endParaRPr>
          </a:p>
        </p:txBody>
      </p:sp>
      <p:graphicFrame>
        <p:nvGraphicFramePr>
          <p:cNvPr id="7" name="Table 6"/>
          <p:cNvGraphicFramePr>
            <a:graphicFrameLocks noGrp="1"/>
          </p:cNvGraphicFramePr>
          <p:nvPr>
            <p:extLst>
              <p:ext uri="{D42A27DB-BD31-4B8C-83A1-F6EECF244321}">
                <p14:modId xmlns:p14="http://schemas.microsoft.com/office/powerpoint/2010/main" val="1370794781"/>
              </p:ext>
            </p:extLst>
          </p:nvPr>
        </p:nvGraphicFramePr>
        <p:xfrm>
          <a:off x="557483" y="1594825"/>
          <a:ext cx="11532761" cy="4615178"/>
        </p:xfrm>
        <a:graphic>
          <a:graphicData uri="http://schemas.openxmlformats.org/drawingml/2006/table">
            <a:tbl>
              <a:tblPr firstRow="1" bandRow="1">
                <a:tableStyleId>{073A0DAA-6AF3-43AB-8588-CEC1D06C72B9}</a:tableStyleId>
              </a:tblPr>
              <a:tblGrid>
                <a:gridCol w="962559">
                  <a:extLst>
                    <a:ext uri="{9D8B030D-6E8A-4147-A177-3AD203B41FA5}">
                      <a16:colId xmlns:a16="http://schemas.microsoft.com/office/drawing/2014/main" xmlns="" val="20000"/>
                    </a:ext>
                  </a:extLst>
                </a:gridCol>
                <a:gridCol w="1413163">
                  <a:extLst>
                    <a:ext uri="{9D8B030D-6E8A-4147-A177-3AD203B41FA5}">
                      <a16:colId xmlns:a16="http://schemas.microsoft.com/office/drawing/2014/main" xmlns="" val="20001"/>
                    </a:ext>
                  </a:extLst>
                </a:gridCol>
                <a:gridCol w="1093454">
                  <a:extLst>
                    <a:ext uri="{9D8B030D-6E8A-4147-A177-3AD203B41FA5}">
                      <a16:colId xmlns:a16="http://schemas.microsoft.com/office/drawing/2014/main" xmlns="" val="20002"/>
                    </a:ext>
                  </a:extLst>
                </a:gridCol>
                <a:gridCol w="1289858">
                  <a:extLst>
                    <a:ext uri="{9D8B030D-6E8A-4147-A177-3AD203B41FA5}">
                      <a16:colId xmlns:a16="http://schemas.microsoft.com/office/drawing/2014/main" xmlns="" val="20003"/>
                    </a:ext>
                  </a:extLst>
                </a:gridCol>
                <a:gridCol w="1267031">
                  <a:extLst>
                    <a:ext uri="{9D8B030D-6E8A-4147-A177-3AD203B41FA5}">
                      <a16:colId xmlns:a16="http://schemas.microsoft.com/office/drawing/2014/main" xmlns="" val="20004"/>
                    </a:ext>
                  </a:extLst>
                </a:gridCol>
                <a:gridCol w="1180275">
                  <a:extLst>
                    <a:ext uri="{9D8B030D-6E8A-4147-A177-3AD203B41FA5}">
                      <a16:colId xmlns:a16="http://schemas.microsoft.com/office/drawing/2014/main" xmlns="" val="20005"/>
                    </a:ext>
                  </a:extLst>
                </a:gridCol>
                <a:gridCol w="1416923">
                  <a:extLst>
                    <a:ext uri="{9D8B030D-6E8A-4147-A177-3AD203B41FA5}">
                      <a16:colId xmlns:a16="http://schemas.microsoft.com/office/drawing/2014/main" xmlns="" val="20006"/>
                    </a:ext>
                  </a:extLst>
                </a:gridCol>
                <a:gridCol w="2909498">
                  <a:extLst>
                    <a:ext uri="{9D8B030D-6E8A-4147-A177-3AD203B41FA5}">
                      <a16:colId xmlns:a16="http://schemas.microsoft.com/office/drawing/2014/main" xmlns="" val="20007"/>
                    </a:ext>
                  </a:extLst>
                </a:gridCol>
              </a:tblGrid>
              <a:tr h="0">
                <a:tc>
                  <a:txBody>
                    <a:bodyPr/>
                    <a:lstStyle/>
                    <a:p>
                      <a:pPr algn="l"/>
                      <a:r>
                        <a:rPr lang="en-US" sz="1100" cap="none" dirty="0"/>
                        <a:t>Feature</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100" cap="none" dirty="0"/>
                        <a:t>Zebra </a:t>
                      </a:r>
                      <a:br>
                        <a:rPr lang="en-US" sz="1100" cap="none" dirty="0"/>
                      </a:br>
                      <a:r>
                        <a:rPr lang="en-US" sz="1100" cap="none" dirty="0"/>
                        <a:t>ET51/ET56</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Apple iPad</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Bluebird Pidion RT100</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Data Limited DLI10</a:t>
                      </a: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Lenovo Tab 4 10 Business </a:t>
                      </a: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Panasonic </a:t>
                      </a:r>
                      <a:br>
                        <a:rPr lang="en-US" sz="1100" cap="none" dirty="0"/>
                      </a:br>
                      <a:r>
                        <a:rPr lang="en-US" sz="1100" cap="none" dirty="0"/>
                        <a:t>FZ-A2</a:t>
                      </a:r>
                      <a:endParaRPr lang="en-US" sz="1100" cap="none" dirty="0">
                        <a:solidFill>
                          <a:schemeClr val="bg1"/>
                        </a:solidFill>
                      </a:endParaRP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rowSpan="2">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400" cap="none" dirty="0">
                          <a:solidFill>
                            <a:srgbClr val="FFFFFF"/>
                          </a:solidFill>
                        </a:rPr>
                        <a:t>Why</a:t>
                      </a:r>
                      <a:r>
                        <a:rPr lang="en-US" sz="1400" cap="none" baseline="0" dirty="0">
                          <a:solidFill>
                            <a:srgbClr val="FFFFFF"/>
                          </a:solidFill>
                        </a:rPr>
                        <a:t> it matters</a:t>
                      </a:r>
                      <a:endParaRPr lang="en-US" sz="1400" cap="none" dirty="0">
                        <a:solidFill>
                          <a:srgbClr val="FFFFFF"/>
                        </a:solidFill>
                      </a:endParaRPr>
                    </a:p>
                  </a:txBody>
                  <a:tcPr marT="91440" marB="91440" anchor="ctr">
                    <a:lnL w="28575"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10000"/>
                  </a:ext>
                </a:extLst>
              </a:tr>
              <a:tr h="759458">
                <a:tc>
                  <a:txBody>
                    <a:bodyPr/>
                    <a:lstStyle/>
                    <a:p>
                      <a:pPr algn="l"/>
                      <a:endParaRPr lang="en-US" sz="1200" cap="none" dirty="0">
                        <a:solidFill>
                          <a:schemeClr val="bg1"/>
                        </a:solidFill>
                      </a:endParaRPr>
                    </a:p>
                  </a:txBody>
                  <a:tcPr marL="182880" marT="91440" marB="91440" anchor="ctr">
                    <a:lnL w="28575" cap="flat" cmpd="sng" algn="ctr">
                      <a:solidFill>
                        <a:srgbClr val="FFFFFF"/>
                      </a:solid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a:tc>
                <a:extLst>
                  <a:ext uri="{0D108BD9-81ED-4DB2-BD59-A6C34878D82A}">
                    <a16:rowId xmlns:a16="http://schemas.microsoft.com/office/drawing/2014/main" xmlns="" val="10001"/>
                  </a:ext>
                </a:extLst>
              </a:tr>
              <a:tr h="338480">
                <a:tc gridSpan="8">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Data Capture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2"/>
                  </a:ext>
                </a:extLst>
              </a:tr>
              <a:tr h="598504">
                <a:tc>
                  <a:txBody>
                    <a:bodyPr/>
                    <a:lstStyle/>
                    <a:p>
                      <a:pPr algn="l"/>
                      <a:r>
                        <a:rPr lang="en-US" sz="1100" b="1" dirty="0">
                          <a:solidFill>
                            <a:schemeClr val="tx1"/>
                          </a:solidFill>
                        </a:rPr>
                        <a:t>Barcode Scanning</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400"/>
                        </a:spcAft>
                        <a:buClrTx/>
                        <a:buSzTx/>
                        <a:buFontTx/>
                        <a:buNone/>
                        <a:tabLst/>
                        <a:defRPr/>
                      </a:pPr>
                      <a:r>
                        <a:rPr lang="en-US" sz="1000" kern="1200" baseline="0" dirty="0">
                          <a:solidFill>
                            <a:schemeClr val="dk1"/>
                          </a:solidFill>
                          <a:latin typeface="+mn-lt"/>
                          <a:ea typeface="+mn-ea"/>
                          <a:cs typeface="+mn-cs"/>
                        </a:rPr>
                        <a:t>Moderate to intensive scanning: SE4750 optional advanced imager via the expansion back accessory</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Occasional scanning: 13 MP high-resolution integrated camera</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latin typeface="+mn-lt"/>
                        </a:rPr>
                        <a:t>No (via </a:t>
                      </a:r>
                      <a:br>
                        <a:rPr lang="en-US" sz="1000" baseline="0" dirty="0">
                          <a:solidFill>
                            <a:schemeClr val="tx1"/>
                          </a:solidFill>
                          <a:latin typeface="+mn-lt"/>
                        </a:rPr>
                      </a:br>
                      <a:r>
                        <a:rPr lang="en-US" sz="1000" baseline="0" dirty="0">
                          <a:solidFill>
                            <a:schemeClr val="tx1"/>
                          </a:solidFill>
                          <a:latin typeface="+mn-lt"/>
                        </a:rPr>
                        <a:t>camera only)</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dirty="0">
                          <a:solidFill>
                            <a:schemeClr val="tx1"/>
                          </a:solidFill>
                          <a:latin typeface="+mn-lt"/>
                          <a:ea typeface="+mn-ea"/>
                          <a:cs typeface="+mn-cs"/>
                        </a:rPr>
                        <a:t>No</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i="0" u="none" strike="noStrike" kern="1200" dirty="0">
                          <a:solidFill>
                            <a:schemeClr val="dk1"/>
                          </a:solidFill>
                          <a:effectLst/>
                          <a:latin typeface="+mn-lt"/>
                          <a:ea typeface="+mn-ea"/>
                          <a:cs typeface="+mn-cs"/>
                        </a:rPr>
                        <a:t>1D/2D imager, </a:t>
                      </a:r>
                      <a:br>
                        <a:rPr lang="en-US" sz="1000" b="0" i="0" u="none" strike="noStrike" kern="1200" dirty="0">
                          <a:solidFill>
                            <a:schemeClr val="dk1"/>
                          </a:solidFill>
                          <a:effectLst/>
                          <a:latin typeface="+mn-lt"/>
                          <a:ea typeface="+mn-ea"/>
                          <a:cs typeface="+mn-cs"/>
                        </a:rPr>
                      </a:br>
                      <a:r>
                        <a:rPr lang="en-US" sz="1000" b="0" i="0" u="none" strike="noStrike" kern="1200" dirty="0">
                          <a:solidFill>
                            <a:schemeClr val="dk1"/>
                          </a:solidFill>
                          <a:effectLst/>
                          <a:latin typeface="+mn-lt"/>
                          <a:ea typeface="+mn-ea"/>
                          <a:cs typeface="+mn-cs"/>
                        </a:rPr>
                        <a:t>1D standard laser, </a:t>
                      </a:r>
                      <a:br>
                        <a:rPr lang="en-US" sz="1000" b="0" i="0" u="none" strike="noStrike" kern="1200" dirty="0">
                          <a:solidFill>
                            <a:schemeClr val="dk1"/>
                          </a:solidFill>
                          <a:effectLst/>
                          <a:latin typeface="+mn-lt"/>
                          <a:ea typeface="+mn-ea"/>
                          <a:cs typeface="+mn-cs"/>
                        </a:rPr>
                      </a:br>
                      <a:r>
                        <a:rPr lang="en-US" sz="1000" b="0" i="0" u="none" strike="noStrike" kern="1200" dirty="0">
                          <a:solidFill>
                            <a:schemeClr val="dk1"/>
                          </a:solidFill>
                          <a:effectLst/>
                          <a:latin typeface="+mn-lt"/>
                          <a:ea typeface="+mn-ea"/>
                          <a:cs typeface="+mn-cs"/>
                        </a:rPr>
                        <a:t>1D advanced long</a:t>
                      </a:r>
                      <a:r>
                        <a:rPr lang="en-US" sz="1000" dirty="0"/>
                        <a:t/>
                      </a:r>
                      <a:br>
                        <a:rPr lang="en-US" sz="1000" dirty="0"/>
                      </a:br>
                      <a:r>
                        <a:rPr lang="en-US" sz="1000" b="0" i="0" u="none" strike="noStrike" kern="1200" dirty="0">
                          <a:solidFill>
                            <a:schemeClr val="dk1"/>
                          </a:solidFill>
                          <a:effectLst/>
                          <a:latin typeface="+mn-lt"/>
                          <a:ea typeface="+mn-ea"/>
                          <a:cs typeface="+mn-cs"/>
                        </a:rPr>
                        <a:t>range laser</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latin typeface="+mn-lt"/>
                        </a:rPr>
                        <a:t>No </a:t>
                      </a:r>
                      <a:br>
                        <a:rPr lang="en-US" sz="1000" baseline="0" dirty="0">
                          <a:solidFill>
                            <a:schemeClr val="tx1"/>
                          </a:solidFill>
                          <a:latin typeface="+mn-lt"/>
                        </a:rPr>
                      </a:br>
                      <a:r>
                        <a:rPr lang="en-US" sz="1000" baseline="0" dirty="0">
                          <a:solidFill>
                            <a:schemeClr val="tx1"/>
                          </a:solidFill>
                          <a:latin typeface="+mn-lt"/>
                        </a:rPr>
                        <a:t>(via camera only)</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0" dirty="0">
                          <a:solidFill>
                            <a:schemeClr val="tx1"/>
                          </a:solidFill>
                        </a:rPr>
                        <a:t>Optional 1D/2D reader</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tx1"/>
                          </a:solidFill>
                          <a:latin typeface="+mn-lt"/>
                          <a:ea typeface="+mn-ea"/>
                          <a:cs typeface="+mn-cs"/>
                        </a:rPr>
                        <a:t>The ET51/ET56 offers one of Zebra’s industry leading scanning engines via the Expansion Back. The SE4750 delivers Zebra’s exclusive PRZM Intelligent Imaging technology for first-time, every time capture of virtually any 1D/2D barcode in any condition. </a:t>
                      </a:r>
                      <a:br>
                        <a:rPr lang="en-US" sz="1000" kern="1200" baseline="0" dirty="0">
                          <a:solidFill>
                            <a:schemeClr val="tx1"/>
                          </a:solidFill>
                          <a:latin typeface="+mn-lt"/>
                          <a:ea typeface="+mn-ea"/>
                          <a:cs typeface="+mn-cs"/>
                        </a:rPr>
                      </a:br>
                      <a:r>
                        <a:rPr lang="en-US" sz="1000" kern="1200" baseline="0" dirty="0">
                          <a:solidFill>
                            <a:schemeClr val="tx1"/>
                          </a:solidFill>
                          <a:latin typeface="+mn-lt"/>
                          <a:ea typeface="+mn-ea"/>
                          <a:cs typeface="+mn-cs"/>
                        </a:rPr>
                        <a:t>(For more information on the SE4750 and its scan engine performance, please visit www.zebra.com/se4750)</a:t>
                      </a:r>
                      <a:endParaRPr lang="en-US" sz="1000" baseline="0" dirty="0">
                        <a:solidFill>
                          <a:schemeClr val="tx1"/>
                        </a:solidFill>
                        <a:latin typeface="+mn-lt"/>
                      </a:endParaRPr>
                    </a:p>
                    <a:p>
                      <a:endParaRPr lang="en-US" sz="1000" baseline="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3"/>
                  </a:ext>
                </a:extLst>
              </a:tr>
              <a:tr h="624840">
                <a:tc>
                  <a:txBody>
                    <a:bodyPr/>
                    <a:lstStyle/>
                    <a:p>
                      <a:pPr algn="l"/>
                      <a:r>
                        <a:rPr lang="en-US" sz="1100" b="1" dirty="0">
                          <a:solidFill>
                            <a:schemeClr val="tx1"/>
                          </a:solidFill>
                        </a:rPr>
                        <a:t>Rear Camera</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13 MP</a:t>
                      </a:r>
                      <a:endParaRPr lang="en-US" sz="1000" dirty="0"/>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dirty="0">
                          <a:solidFill>
                            <a:schemeClr val="tx1"/>
                          </a:solidFill>
                          <a:latin typeface="+mn-lt"/>
                          <a:ea typeface="+mn-ea"/>
                          <a:cs typeface="+mn-cs"/>
                        </a:rPr>
                        <a:t>12 MP</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ctr" latinLnBrk="0" hangingPunct="1">
                        <a:lnSpc>
                          <a:spcPct val="100000"/>
                        </a:lnSpc>
                        <a:spcBef>
                          <a:spcPts val="0"/>
                        </a:spcBef>
                        <a:spcAft>
                          <a:spcPts val="0"/>
                        </a:spcAft>
                        <a:buClrTx/>
                        <a:buSzTx/>
                        <a:buFontTx/>
                        <a:buNone/>
                        <a:tabLst/>
                        <a:defRPr/>
                      </a:pPr>
                      <a:r>
                        <a:rPr lang="en-US" sz="1000" b="0" i="0" u="none" strike="noStrike" kern="1200" dirty="0">
                          <a:solidFill>
                            <a:schemeClr val="dk1"/>
                          </a:solidFill>
                          <a:effectLst/>
                          <a:latin typeface="+mn-lt"/>
                          <a:ea typeface="+mn-ea"/>
                          <a:cs typeface="+mn-cs"/>
                        </a:rPr>
                        <a:t>5 MP</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ctr" latinLnBrk="0" hangingPunct="1">
                        <a:lnSpc>
                          <a:spcPct val="100000"/>
                        </a:lnSpc>
                        <a:spcBef>
                          <a:spcPts val="0"/>
                        </a:spcBef>
                        <a:spcAft>
                          <a:spcPts val="0"/>
                        </a:spcAft>
                        <a:buClrTx/>
                        <a:buSzTx/>
                        <a:buFontTx/>
                        <a:buNone/>
                        <a:tabLst/>
                        <a:defRPr/>
                      </a:pPr>
                      <a:r>
                        <a:rPr lang="en-US" sz="1000" b="0" i="0" u="none" strike="noStrike" kern="1200" dirty="0">
                          <a:solidFill>
                            <a:schemeClr val="dk1"/>
                          </a:solidFill>
                          <a:effectLst/>
                          <a:latin typeface="+mn-lt"/>
                          <a:ea typeface="+mn-ea"/>
                          <a:cs typeface="+mn-cs"/>
                        </a:rPr>
                        <a:t>5 MP</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dirty="0">
                          <a:solidFill>
                            <a:schemeClr val="tx1"/>
                          </a:solidFill>
                          <a:latin typeface="+mn-lt"/>
                          <a:ea typeface="+mn-ea"/>
                          <a:cs typeface="+mn-cs"/>
                        </a:rPr>
                        <a:t>5 MP</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600"/>
                        </a:spcAft>
                        <a:buClrTx/>
                        <a:buSzTx/>
                        <a:buFontTx/>
                        <a:buNone/>
                        <a:tabLst/>
                        <a:defRPr/>
                      </a:pPr>
                      <a:r>
                        <a:rPr lang="en-US" sz="1000" b="0" i="0" u="none" strike="noStrike" kern="1200" baseline="0" dirty="0">
                          <a:solidFill>
                            <a:schemeClr val="tx1"/>
                          </a:solidFill>
                          <a:latin typeface="+mn-lt"/>
                          <a:ea typeface="+mn-ea"/>
                          <a:cs typeface="+mn-cs"/>
                        </a:rPr>
                        <a:t>8 MP</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000" kern="1200" baseline="0" dirty="0">
                          <a:solidFill>
                            <a:srgbClr val="000000"/>
                          </a:solidFill>
                          <a:latin typeface="+mn-lt"/>
                          <a:ea typeface="+mn-ea"/>
                          <a:cs typeface="+mn-cs"/>
                        </a:rPr>
                        <a:t>The ET51/ET56’s rear camera is best-in-class, providing high resolution images that are ideal for proof of condition and more.</a:t>
                      </a:r>
                      <a:endParaRPr lang="en-US" sz="1000" baseline="0" dirty="0">
                        <a:solidFill>
                          <a:srgbClr val="000000"/>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4"/>
                  </a:ext>
                </a:extLst>
              </a:tr>
              <a:tr h="624840">
                <a:tc>
                  <a:txBody>
                    <a:bodyPr/>
                    <a:lstStyle/>
                    <a:p>
                      <a:pPr algn="l"/>
                      <a:r>
                        <a:rPr lang="en-US" sz="1100" b="1" dirty="0">
                          <a:solidFill>
                            <a:schemeClr val="tx1"/>
                          </a:solidFill>
                        </a:rPr>
                        <a:t>Front Camera</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5 MP</a:t>
                      </a:r>
                      <a:endParaRPr lang="en-US" sz="1000" dirty="0"/>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dirty="0">
                          <a:solidFill>
                            <a:schemeClr val="tx1"/>
                          </a:solidFill>
                          <a:latin typeface="+mn-lt"/>
                          <a:ea typeface="+mn-ea"/>
                          <a:cs typeface="+mn-cs"/>
                        </a:rPr>
                        <a:t>7 MP</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126" rtl="0" eaLnBrk="1" fontAlgn="ctr" latinLnBrk="0" hangingPunct="1">
                        <a:lnSpc>
                          <a:spcPct val="100000"/>
                        </a:lnSpc>
                        <a:spcBef>
                          <a:spcPts val="0"/>
                        </a:spcBef>
                        <a:spcAft>
                          <a:spcPts val="0"/>
                        </a:spcAft>
                        <a:buClrTx/>
                        <a:buSzTx/>
                        <a:buFontTx/>
                        <a:buNone/>
                        <a:tabLst/>
                        <a:defRPr/>
                      </a:pPr>
                      <a:r>
                        <a:rPr lang="en-US" sz="1000" b="0" i="0" u="none" strike="noStrike" kern="1200" dirty="0">
                          <a:solidFill>
                            <a:schemeClr val="dk1"/>
                          </a:solidFill>
                          <a:effectLst/>
                          <a:latin typeface="+mn-lt"/>
                          <a:ea typeface="+mn-ea"/>
                          <a:cs typeface="+mn-cs"/>
                        </a:rPr>
                        <a:t>2 MP</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ctr" latinLnBrk="0" hangingPunct="1">
                        <a:lnSpc>
                          <a:spcPct val="100000"/>
                        </a:lnSpc>
                        <a:spcBef>
                          <a:spcPts val="0"/>
                        </a:spcBef>
                        <a:spcAft>
                          <a:spcPts val="0"/>
                        </a:spcAft>
                        <a:buClrTx/>
                        <a:buSzTx/>
                        <a:buFontTx/>
                        <a:buNone/>
                        <a:tabLst/>
                        <a:defRPr/>
                      </a:pPr>
                      <a:r>
                        <a:rPr lang="en-US" sz="1000" b="0" i="0" u="none" strike="noStrike" kern="1200" dirty="0">
                          <a:solidFill>
                            <a:schemeClr val="dk1"/>
                          </a:solidFill>
                          <a:effectLst/>
                          <a:latin typeface="+mn-lt"/>
                          <a:ea typeface="+mn-ea"/>
                          <a:cs typeface="+mn-cs"/>
                        </a:rPr>
                        <a:t>2 MP</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i="0" u="none" strike="noStrike" kern="1200" baseline="0" dirty="0">
                          <a:solidFill>
                            <a:schemeClr val="tx1"/>
                          </a:solidFill>
                          <a:latin typeface="+mn-lt"/>
                          <a:ea typeface="+mn-ea"/>
                          <a:cs typeface="+mn-cs"/>
                        </a:rPr>
                        <a:t>2 MP</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ctr" latinLnBrk="0" hangingPunct="1">
                        <a:lnSpc>
                          <a:spcPct val="100000"/>
                        </a:lnSpc>
                        <a:spcBef>
                          <a:spcPts val="0"/>
                        </a:spcBef>
                        <a:spcAft>
                          <a:spcPts val="0"/>
                        </a:spcAft>
                        <a:buClrTx/>
                        <a:buSzTx/>
                        <a:buFontTx/>
                        <a:buNone/>
                        <a:tabLst/>
                        <a:defRPr/>
                      </a:pPr>
                      <a:r>
                        <a:rPr lang="en-US" sz="1000" b="0" i="0" u="none" strike="noStrike" kern="1200" dirty="0">
                          <a:solidFill>
                            <a:schemeClr val="dk1"/>
                          </a:solidFill>
                          <a:effectLst/>
                          <a:latin typeface="+mn-lt"/>
                          <a:ea typeface="+mn-ea"/>
                          <a:cs typeface="+mn-cs"/>
                        </a:rPr>
                        <a:t>2 MP</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000" kern="1200" baseline="0" dirty="0">
                          <a:solidFill>
                            <a:srgbClr val="000000"/>
                          </a:solidFill>
                          <a:latin typeface="+mn-lt"/>
                          <a:ea typeface="+mn-ea"/>
                          <a:cs typeface="+mn-cs"/>
                        </a:rPr>
                        <a:t>The ET51/ET56 offers the highest resolution  front camera for video calls that enable on-the-spot help and collaboration.</a:t>
                      </a:r>
                      <a:endParaRPr lang="en-US" sz="1000" baseline="0" dirty="0">
                        <a:solidFill>
                          <a:srgbClr val="000000"/>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5"/>
                  </a:ext>
                </a:extLst>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1249" y="2160345"/>
            <a:ext cx="954251" cy="690277"/>
          </a:xfrm>
          <a:prstGeom prst="rect">
            <a:avLst/>
          </a:prstGeom>
        </p:spPr>
      </p:pic>
      <p:pic>
        <p:nvPicPr>
          <p:cNvPr id="15" name="Picture 14" descr="1-Apple iPad Pro.jpg"/>
          <p:cNvPicPr>
            <a:picLocks noChangeAspect="1"/>
          </p:cNvPicPr>
          <p:nvPr/>
        </p:nvPicPr>
        <p:blipFill>
          <a:blip r:embed="rId4"/>
          <a:stretch>
            <a:fillRect/>
          </a:stretch>
        </p:blipFill>
        <p:spPr>
          <a:xfrm>
            <a:off x="3156127" y="2188080"/>
            <a:ext cx="631402" cy="631402"/>
          </a:xfrm>
          <a:prstGeom prst="rect">
            <a:avLst/>
          </a:prstGeom>
        </p:spPr>
      </p:pic>
      <p:pic>
        <p:nvPicPr>
          <p:cNvPr id="16" name="Picture 15" descr="1-RT100 Bluebird Pidion.jpg"/>
          <p:cNvPicPr>
            <a:picLocks noChangeAspect="1"/>
          </p:cNvPicPr>
          <p:nvPr/>
        </p:nvPicPr>
        <p:blipFill>
          <a:blip r:embed="rId5"/>
          <a:stretch>
            <a:fillRect/>
          </a:stretch>
        </p:blipFill>
        <p:spPr>
          <a:xfrm>
            <a:off x="4258230" y="2208202"/>
            <a:ext cx="884299" cy="609183"/>
          </a:xfrm>
          <a:prstGeom prst="rect">
            <a:avLst/>
          </a:prstGeom>
        </p:spPr>
      </p:pic>
      <p:pic>
        <p:nvPicPr>
          <p:cNvPr id="17" name="Picture 16"/>
          <p:cNvPicPr>
            <a:picLocks noChangeAspect="1"/>
          </p:cNvPicPr>
          <p:nvPr/>
        </p:nvPicPr>
        <p:blipFill>
          <a:blip r:embed="rId6"/>
          <a:stretch>
            <a:fillRect/>
          </a:stretch>
        </p:blipFill>
        <p:spPr>
          <a:xfrm>
            <a:off x="5607137" y="2184958"/>
            <a:ext cx="850941" cy="627912"/>
          </a:xfrm>
          <a:prstGeom prst="rect">
            <a:avLst/>
          </a:prstGeom>
        </p:spPr>
      </p:pic>
      <p:pic>
        <p:nvPicPr>
          <p:cNvPr id="18" name="Picture 17"/>
          <p:cNvPicPr>
            <a:picLocks noChangeAspect="1"/>
          </p:cNvPicPr>
          <p:nvPr/>
        </p:nvPicPr>
        <p:blipFill>
          <a:blip r:embed="rId7"/>
          <a:stretch>
            <a:fillRect/>
          </a:stretch>
        </p:blipFill>
        <p:spPr>
          <a:xfrm>
            <a:off x="6636030" y="2190410"/>
            <a:ext cx="933772" cy="650238"/>
          </a:xfrm>
          <a:prstGeom prst="rect">
            <a:avLst/>
          </a:prstGeom>
        </p:spPr>
      </p:pic>
      <p:pic>
        <p:nvPicPr>
          <p:cNvPr id="19" name="Picture 18"/>
          <p:cNvPicPr>
            <a:picLocks noChangeAspect="1"/>
          </p:cNvPicPr>
          <p:nvPr/>
        </p:nvPicPr>
        <p:blipFill>
          <a:blip r:embed="rId8"/>
          <a:stretch>
            <a:fillRect/>
          </a:stretch>
        </p:blipFill>
        <p:spPr>
          <a:xfrm>
            <a:off x="8026966" y="2208202"/>
            <a:ext cx="837326" cy="611280"/>
          </a:xfrm>
          <a:prstGeom prst="rect">
            <a:avLst/>
          </a:prstGeom>
        </p:spPr>
      </p:pic>
      <p:sp>
        <p:nvSpPr>
          <p:cNvPr id="12" name="Rectangle 11">
            <a:extLst>
              <a:ext uri="{FF2B5EF4-FFF2-40B4-BE49-F238E27FC236}">
                <a16:creationId xmlns:a16="http://schemas.microsoft.com/office/drawing/2014/main" xmlns="" id="{00B919AE-C457-4A9C-8725-6ECCF5CBC311}"/>
              </a:ext>
            </a:extLst>
          </p:cNvPr>
          <p:cNvSpPr/>
          <p:nvPr/>
        </p:nvSpPr>
        <p:spPr>
          <a:xfrm>
            <a:off x="457081" y="6476640"/>
            <a:ext cx="3480318" cy="307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12929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95181" y="395195"/>
            <a:ext cx="11225908" cy="365760"/>
          </a:xfrm>
        </p:spPr>
        <p:txBody>
          <a:bodyPr/>
          <a:lstStyle/>
          <a:p>
            <a:r>
              <a:rPr lang="en-US" sz="3200" dirty="0">
                <a:latin typeface=""/>
              </a:rPr>
              <a:t>Android Competitive </a:t>
            </a:r>
            <a:r>
              <a:rPr lang="en-US" sz="3200" dirty="0">
                <a:latin typeface=""/>
                <a:cs typeface=""/>
              </a:rPr>
              <a:t>Comparison: 10-inch tablets</a:t>
            </a:r>
          </a:p>
        </p:txBody>
      </p:sp>
      <p:sp>
        <p:nvSpPr>
          <p:cNvPr id="3" name="Slide Number Placeholder 2"/>
          <p:cNvSpPr>
            <a:spLocks noGrp="1"/>
          </p:cNvSpPr>
          <p:nvPr>
            <p:ph type="sldNum" sz="quarter" idx="4"/>
          </p:nvPr>
        </p:nvSpPr>
        <p:spPr/>
        <p:txBody>
          <a:bodyPr/>
          <a:lstStyle/>
          <a:p>
            <a:fld id="{79044E51-BF79-AF42-BAC5-B771B1D9D8E0}" type="slidenum">
              <a:rPr lang="en-US" smtClean="0"/>
              <a:pPr/>
              <a:t>45</a:t>
            </a:fld>
            <a:endParaRPr lang="en-US" dirty="0"/>
          </a:p>
        </p:txBody>
      </p:sp>
      <p:sp>
        <p:nvSpPr>
          <p:cNvPr id="2" name="TextBox 1"/>
          <p:cNvSpPr txBox="1"/>
          <p:nvPr/>
        </p:nvSpPr>
        <p:spPr>
          <a:xfrm>
            <a:off x="434339" y="943193"/>
            <a:ext cx="10899501" cy="523220"/>
          </a:xfrm>
          <a:prstGeom prst="rect">
            <a:avLst/>
          </a:prstGeom>
          <a:noFill/>
        </p:spPr>
        <p:txBody>
          <a:bodyPr wrap="square" rtlCol="0">
            <a:spAutoFit/>
          </a:bodyPr>
          <a:lstStyle/>
          <a:p>
            <a:r>
              <a:rPr lang="en-US" sz="1400" i="1" dirty="0">
                <a:latin typeface=""/>
                <a:cs typeface=""/>
              </a:rPr>
              <a:t>In the following chart, where appropriate, yellow shading indicates the best specification available for a feature. </a:t>
            </a:r>
            <a:br>
              <a:rPr lang="en-US" sz="1400" i="1" dirty="0">
                <a:latin typeface=""/>
                <a:cs typeface=""/>
              </a:rPr>
            </a:br>
            <a:r>
              <a:rPr lang="en-US" sz="1400" i="1" dirty="0">
                <a:latin typeface=""/>
                <a:cs typeface=""/>
              </a:rPr>
              <a:t>Competitive information is based on publicly available information.</a:t>
            </a:r>
            <a:endParaRPr lang="en-US" sz="1400" i="1" baseline="30000" dirty="0">
              <a:latin typeface=""/>
              <a:cs typeface=""/>
            </a:endParaRPr>
          </a:p>
        </p:txBody>
      </p:sp>
      <p:graphicFrame>
        <p:nvGraphicFramePr>
          <p:cNvPr id="7" name="Table 6"/>
          <p:cNvGraphicFramePr>
            <a:graphicFrameLocks noGrp="1"/>
          </p:cNvGraphicFramePr>
          <p:nvPr>
            <p:extLst>
              <p:ext uri="{D42A27DB-BD31-4B8C-83A1-F6EECF244321}">
                <p14:modId xmlns:p14="http://schemas.microsoft.com/office/powerpoint/2010/main" val="2071136803"/>
              </p:ext>
            </p:extLst>
          </p:nvPr>
        </p:nvGraphicFramePr>
        <p:xfrm>
          <a:off x="557483" y="1594825"/>
          <a:ext cx="11532761" cy="4389390"/>
        </p:xfrm>
        <a:graphic>
          <a:graphicData uri="http://schemas.openxmlformats.org/drawingml/2006/table">
            <a:tbl>
              <a:tblPr firstRow="1" bandRow="1">
                <a:tableStyleId>{073A0DAA-6AF3-43AB-8588-CEC1D06C72B9}</a:tableStyleId>
              </a:tblPr>
              <a:tblGrid>
                <a:gridCol w="962559">
                  <a:extLst>
                    <a:ext uri="{9D8B030D-6E8A-4147-A177-3AD203B41FA5}">
                      <a16:colId xmlns:a16="http://schemas.microsoft.com/office/drawing/2014/main" xmlns="" val="20000"/>
                    </a:ext>
                  </a:extLst>
                </a:gridCol>
                <a:gridCol w="1413163">
                  <a:extLst>
                    <a:ext uri="{9D8B030D-6E8A-4147-A177-3AD203B41FA5}">
                      <a16:colId xmlns:a16="http://schemas.microsoft.com/office/drawing/2014/main" xmlns="" val="20001"/>
                    </a:ext>
                  </a:extLst>
                </a:gridCol>
                <a:gridCol w="1093454">
                  <a:extLst>
                    <a:ext uri="{9D8B030D-6E8A-4147-A177-3AD203B41FA5}">
                      <a16:colId xmlns:a16="http://schemas.microsoft.com/office/drawing/2014/main" xmlns="" val="20002"/>
                    </a:ext>
                  </a:extLst>
                </a:gridCol>
                <a:gridCol w="1289858">
                  <a:extLst>
                    <a:ext uri="{9D8B030D-6E8A-4147-A177-3AD203B41FA5}">
                      <a16:colId xmlns:a16="http://schemas.microsoft.com/office/drawing/2014/main" xmlns="" val="20003"/>
                    </a:ext>
                  </a:extLst>
                </a:gridCol>
                <a:gridCol w="1267031">
                  <a:extLst>
                    <a:ext uri="{9D8B030D-6E8A-4147-A177-3AD203B41FA5}">
                      <a16:colId xmlns:a16="http://schemas.microsoft.com/office/drawing/2014/main" xmlns="" val="20004"/>
                    </a:ext>
                  </a:extLst>
                </a:gridCol>
                <a:gridCol w="1180275">
                  <a:extLst>
                    <a:ext uri="{9D8B030D-6E8A-4147-A177-3AD203B41FA5}">
                      <a16:colId xmlns:a16="http://schemas.microsoft.com/office/drawing/2014/main" xmlns="" val="20005"/>
                    </a:ext>
                  </a:extLst>
                </a:gridCol>
                <a:gridCol w="1416923">
                  <a:extLst>
                    <a:ext uri="{9D8B030D-6E8A-4147-A177-3AD203B41FA5}">
                      <a16:colId xmlns:a16="http://schemas.microsoft.com/office/drawing/2014/main" xmlns="" val="20006"/>
                    </a:ext>
                  </a:extLst>
                </a:gridCol>
                <a:gridCol w="2909498">
                  <a:extLst>
                    <a:ext uri="{9D8B030D-6E8A-4147-A177-3AD203B41FA5}">
                      <a16:colId xmlns:a16="http://schemas.microsoft.com/office/drawing/2014/main" xmlns="" val="20007"/>
                    </a:ext>
                  </a:extLst>
                </a:gridCol>
              </a:tblGrid>
              <a:tr h="0">
                <a:tc>
                  <a:txBody>
                    <a:bodyPr/>
                    <a:lstStyle/>
                    <a:p>
                      <a:pPr algn="l"/>
                      <a:r>
                        <a:rPr lang="en-US" sz="1100" cap="none" dirty="0"/>
                        <a:t>Feature</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100" cap="none" dirty="0"/>
                        <a:t>Zebra </a:t>
                      </a:r>
                      <a:br>
                        <a:rPr lang="en-US" sz="1100" cap="none" dirty="0"/>
                      </a:br>
                      <a:r>
                        <a:rPr lang="en-US" sz="1100" cap="none" dirty="0"/>
                        <a:t>ET51/ET56</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Apple iPad</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Bluebird Pidion RT100</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Data Limited DLI10</a:t>
                      </a: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Lenovo Tab 4 10 Business </a:t>
                      </a: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Panasonic </a:t>
                      </a:r>
                      <a:br>
                        <a:rPr lang="en-US" sz="1100" cap="none" dirty="0"/>
                      </a:br>
                      <a:r>
                        <a:rPr lang="en-US" sz="1100" cap="none" dirty="0"/>
                        <a:t>FZ-A2</a:t>
                      </a:r>
                      <a:endParaRPr lang="en-US" sz="1100" cap="none" dirty="0">
                        <a:solidFill>
                          <a:schemeClr val="bg1"/>
                        </a:solidFill>
                      </a:endParaRP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rowSpan="2">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400" cap="none" dirty="0">
                          <a:solidFill>
                            <a:srgbClr val="FFFFFF"/>
                          </a:solidFill>
                        </a:rPr>
                        <a:t>Why</a:t>
                      </a:r>
                      <a:r>
                        <a:rPr lang="en-US" sz="1400" cap="none" baseline="0" dirty="0">
                          <a:solidFill>
                            <a:srgbClr val="FFFFFF"/>
                          </a:solidFill>
                        </a:rPr>
                        <a:t> it matters</a:t>
                      </a:r>
                      <a:endParaRPr lang="en-US" sz="1400" cap="none" dirty="0">
                        <a:solidFill>
                          <a:srgbClr val="FFFFFF"/>
                        </a:solidFill>
                      </a:endParaRPr>
                    </a:p>
                  </a:txBody>
                  <a:tcPr marT="91440" marB="91440" anchor="ctr">
                    <a:lnL w="28575"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10000"/>
                  </a:ext>
                </a:extLst>
              </a:tr>
              <a:tr h="759458">
                <a:tc>
                  <a:txBody>
                    <a:bodyPr/>
                    <a:lstStyle/>
                    <a:p>
                      <a:pPr algn="l"/>
                      <a:endParaRPr lang="en-US" sz="1200" cap="none" dirty="0">
                        <a:solidFill>
                          <a:schemeClr val="bg1"/>
                        </a:solidFill>
                      </a:endParaRPr>
                    </a:p>
                  </a:txBody>
                  <a:tcPr marL="182880" marT="91440" marB="91440" anchor="ctr">
                    <a:lnL w="28575" cap="flat" cmpd="sng" algn="ctr">
                      <a:solidFill>
                        <a:srgbClr val="FFFFFF"/>
                      </a:solid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a:tc>
                <a:extLst>
                  <a:ext uri="{0D108BD9-81ED-4DB2-BD59-A6C34878D82A}">
                    <a16:rowId xmlns:a16="http://schemas.microsoft.com/office/drawing/2014/main" xmlns="" val="10001"/>
                  </a:ext>
                </a:extLst>
              </a:tr>
              <a:tr h="338480">
                <a:tc gridSpan="8">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Environmental</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2"/>
                  </a:ext>
                </a:extLst>
              </a:tr>
              <a:tr h="1226374">
                <a:tc>
                  <a:txBody>
                    <a:bodyPr/>
                    <a:lstStyle/>
                    <a:p>
                      <a:pPr algn="l"/>
                      <a:r>
                        <a:rPr lang="en-US" sz="1100" b="1" dirty="0">
                          <a:solidFill>
                            <a:schemeClr val="tx1"/>
                          </a:solidFill>
                        </a:rPr>
                        <a:t>Drop Spec</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400"/>
                        </a:spcAft>
                        <a:buClrTx/>
                        <a:buSzTx/>
                        <a:buFontTx/>
                        <a:buNone/>
                        <a:tabLst/>
                        <a:defRPr/>
                      </a:pPr>
                      <a:r>
                        <a:rPr lang="en-US" sz="1000" kern="1200" baseline="0" dirty="0">
                          <a:solidFill>
                            <a:schemeClr val="dk1"/>
                          </a:solidFill>
                          <a:latin typeface="+mn-lt"/>
                          <a:ea typeface="+mn-ea"/>
                          <a:cs typeface="+mn-cs"/>
                        </a:rPr>
                        <a:t>3.3 ft./1 m to concrete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per MIL-STD-810G</a:t>
                      </a:r>
                    </a:p>
                    <a:p>
                      <a:pPr marL="0" marR="0" indent="0" algn="ctr" defTabSz="914126" rtl="0" eaLnBrk="1" fontAlgn="auto" latinLnBrk="0" hangingPunct="1">
                        <a:lnSpc>
                          <a:spcPct val="100000"/>
                        </a:lnSpc>
                        <a:spcBef>
                          <a:spcPts val="0"/>
                        </a:spcBef>
                        <a:spcAft>
                          <a:spcPts val="400"/>
                        </a:spcAft>
                        <a:buClrTx/>
                        <a:buSzTx/>
                        <a:buFontTx/>
                        <a:buNone/>
                        <a:tabLst/>
                        <a:defRPr/>
                      </a:pPr>
                      <a:r>
                        <a:rPr lang="en-US" sz="1000" kern="1200" baseline="0" dirty="0">
                          <a:solidFill>
                            <a:schemeClr val="dk1"/>
                          </a:solidFill>
                          <a:latin typeface="+mn-lt"/>
                          <a:ea typeface="+mn-ea"/>
                          <a:cs typeface="+mn-cs"/>
                        </a:rPr>
                        <a:t>With optional rugged frame: 5.9 ft./1.8 m to concrete per MIL-STD-810G</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aseline="0" dirty="0">
                          <a:solidFill>
                            <a:schemeClr val="tx1"/>
                          </a:solidFill>
                          <a:latin typeface="+mn-lt"/>
                        </a:rPr>
                        <a:t>No</a:t>
                      </a:r>
                      <a:endParaRPr lang="en-US" sz="1000" baseline="0" dirty="0">
                        <a:solidFill>
                          <a:srgbClr val="FF0000"/>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0"/>
                        </a:spcAft>
                      </a:pPr>
                      <a:r>
                        <a:rPr lang="en-US" sz="1000" b="0" i="0" u="none" strike="noStrike" kern="1200" dirty="0">
                          <a:solidFill>
                            <a:schemeClr val="dk1"/>
                          </a:solidFill>
                          <a:effectLst/>
                          <a:latin typeface="+mn-lt"/>
                          <a:ea typeface="+mn-ea"/>
                          <a:cs typeface="+mn-cs"/>
                        </a:rPr>
                        <a:t>4 ft./1.2 m</a:t>
                      </a:r>
                    </a:p>
                    <a:p>
                      <a:pPr algn="ctr"/>
                      <a:r>
                        <a:rPr lang="en-US" sz="1000" b="0" i="0" u="none" strike="noStrike" kern="1200" dirty="0">
                          <a:solidFill>
                            <a:schemeClr val="dk1"/>
                          </a:solidFill>
                          <a:effectLst/>
                          <a:latin typeface="+mn-lt"/>
                          <a:ea typeface="+mn-ea"/>
                          <a:cs typeface="+mn-cs"/>
                        </a:rPr>
                        <a:t>5 ft./1.5 m with rugged plug</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4 ft./1.2 m to concrete</a:t>
                      </a:r>
                      <a:endParaRPr lang="en-US" sz="1000" b="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aseline="0" dirty="0">
                          <a:solidFill>
                            <a:schemeClr val="tx1"/>
                          </a:solidFill>
                          <a:latin typeface="+mn-lt"/>
                        </a:rPr>
                        <a:t>No</a:t>
                      </a:r>
                      <a:endParaRPr lang="en-US" sz="1000" baseline="0" dirty="0">
                        <a:solidFill>
                          <a:srgbClr val="FF0000"/>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0" dirty="0">
                          <a:solidFill>
                            <a:schemeClr val="tx1"/>
                          </a:solidFill>
                        </a:rPr>
                        <a:t>5 ft./1.5</a:t>
                      </a:r>
                      <a:r>
                        <a:rPr lang="en-US" sz="1000" b="0" baseline="0" dirty="0">
                          <a:solidFill>
                            <a:schemeClr val="tx1"/>
                          </a:solidFill>
                        </a:rPr>
                        <a:t> m</a:t>
                      </a:r>
                      <a:r>
                        <a:rPr lang="en-US" sz="1000" b="0" dirty="0">
                          <a:solidFill>
                            <a:schemeClr val="tx1"/>
                          </a:solidFill>
                        </a:rPr>
                        <a:t> drop;</a:t>
                      </a:r>
                      <a:br>
                        <a:rPr lang="en-US" sz="1000" b="0" dirty="0">
                          <a:solidFill>
                            <a:schemeClr val="tx1"/>
                          </a:solidFill>
                        </a:rPr>
                      </a:br>
                      <a:r>
                        <a:rPr lang="en-US" sz="1000" b="0" dirty="0">
                          <a:solidFill>
                            <a:schemeClr val="tx1"/>
                          </a:solidFill>
                        </a:rPr>
                        <a:t>MIL-STD-810G</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r>
                        <a:rPr lang="en-US" sz="1000" kern="1200" baseline="0" dirty="0">
                          <a:solidFill>
                            <a:srgbClr val="000000"/>
                          </a:solidFill>
                          <a:latin typeface="+mn-lt"/>
                          <a:ea typeface="+mn-ea"/>
                          <a:cs typeface="+mn-cs"/>
                        </a:rPr>
                        <a:t>The optional rugged frame doubles the ET51/ET56’s concrete drop specification, providing the maximum drop specification in this product class.</a:t>
                      </a:r>
                      <a:endParaRPr lang="en-US" sz="1000" baseline="0" dirty="0">
                        <a:solidFill>
                          <a:srgbClr val="000000"/>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3"/>
                  </a:ext>
                </a:extLst>
              </a:tr>
              <a:tr h="769669">
                <a:tc>
                  <a:txBody>
                    <a:bodyPr/>
                    <a:lstStyle/>
                    <a:p>
                      <a:pPr algn="l"/>
                      <a:r>
                        <a:rPr lang="en-US" sz="1100" b="1" dirty="0">
                          <a:solidFill>
                            <a:schemeClr val="tx1"/>
                          </a:solidFill>
                        </a:rPr>
                        <a:t>Sealing</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IP65</a:t>
                      </a:r>
                      <a:endParaRPr lang="en-US" sz="1000" dirty="0"/>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1000" baseline="0" dirty="0">
                          <a:solidFill>
                            <a:schemeClr val="tx1"/>
                          </a:solidFill>
                          <a:latin typeface="+mn-lt"/>
                        </a:rPr>
                        <a:t>No</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IP65</a:t>
                      </a:r>
                      <a:endParaRPr lang="en-US" sz="1000" dirty="0"/>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rPr>
                        <a:t>IP54</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rPr>
                        <a:t>No</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IP65</a:t>
                      </a:r>
                      <a:endParaRPr lang="en-US" sz="1000" dirty="0"/>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126"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latin typeface="+mn-lt"/>
                        </a:rPr>
                        <a:t>The ET51/ET56, like other rugged tablets in this class, offers IP65 sealing to protect against dust, spilled liquids and spraying water. </a:t>
                      </a:r>
                      <a:endParaRPr lang="en-US" sz="100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4"/>
                  </a:ext>
                </a:extLst>
              </a:tr>
              <a:tr h="765209">
                <a:tc>
                  <a:txBody>
                    <a:bodyPr/>
                    <a:lstStyle/>
                    <a:p>
                      <a:pPr algn="l"/>
                      <a:r>
                        <a:rPr lang="en-US" sz="1100" b="1" spc="-50" baseline="0" dirty="0">
                          <a:solidFill>
                            <a:schemeClr val="tx1"/>
                          </a:solidFill>
                        </a:rPr>
                        <a:t>Operating Temperature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-4° F to 122° F/</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-20° C to 50° C</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126" rtl="0" eaLnBrk="1" fontAlgn="ctr" latinLnBrk="0" hangingPunct="1">
                        <a:lnSpc>
                          <a:spcPct val="100000"/>
                        </a:lnSpc>
                        <a:spcBef>
                          <a:spcPts val="0"/>
                        </a:spcBef>
                        <a:spcAft>
                          <a:spcPts val="0"/>
                        </a:spcAft>
                        <a:buClrTx/>
                        <a:buSzTx/>
                        <a:buFontTx/>
                        <a:buNone/>
                        <a:tabLst/>
                        <a:defRPr/>
                      </a:pPr>
                      <a:r>
                        <a:rPr lang="en-US" sz="1000" b="0" i="0" u="none" strike="noStrike" kern="1200" baseline="0" dirty="0">
                          <a:solidFill>
                            <a:schemeClr val="dk1"/>
                          </a:solidFill>
                          <a:effectLst/>
                          <a:latin typeface="+mn-lt"/>
                          <a:ea typeface="+mn-ea"/>
                          <a:cs typeface="+mn-cs"/>
                        </a:rPr>
                        <a:t>32° to 95° F </a:t>
                      </a:r>
                      <a:br>
                        <a:rPr lang="en-US" sz="1000" b="0" i="0" u="none" strike="noStrike" kern="1200" baseline="0" dirty="0">
                          <a:solidFill>
                            <a:schemeClr val="dk1"/>
                          </a:solidFill>
                          <a:effectLst/>
                          <a:latin typeface="+mn-lt"/>
                          <a:ea typeface="+mn-ea"/>
                          <a:cs typeface="+mn-cs"/>
                        </a:rPr>
                      </a:br>
                      <a:r>
                        <a:rPr lang="en-US" sz="1000" b="0" i="0" u="none" strike="noStrike" kern="1200" baseline="0" dirty="0">
                          <a:solidFill>
                            <a:schemeClr val="dk1"/>
                          </a:solidFill>
                          <a:effectLst/>
                          <a:latin typeface="+mn-lt"/>
                          <a:ea typeface="+mn-ea"/>
                          <a:cs typeface="+mn-cs"/>
                        </a:rPr>
                        <a:t>0° to 35° C</a:t>
                      </a:r>
                      <a:endParaRPr lang="en-US" sz="1000" baseline="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ctr" latinLnBrk="0" hangingPunct="1">
                        <a:lnSpc>
                          <a:spcPct val="100000"/>
                        </a:lnSpc>
                        <a:spcBef>
                          <a:spcPts val="0"/>
                        </a:spcBef>
                        <a:spcAft>
                          <a:spcPts val="0"/>
                        </a:spcAft>
                        <a:buClrTx/>
                        <a:buSzTx/>
                        <a:buFontTx/>
                        <a:buNone/>
                        <a:tabLst/>
                        <a:defRPr/>
                      </a:pPr>
                      <a:r>
                        <a:rPr lang="en-US" sz="1000" b="0" i="0" u="none" strike="noStrike" kern="1200" baseline="0" dirty="0">
                          <a:solidFill>
                            <a:schemeClr val="dk1"/>
                          </a:solidFill>
                          <a:effectLst/>
                          <a:latin typeface="+mn-lt"/>
                          <a:ea typeface="+mn-ea"/>
                          <a:cs typeface="+mn-cs"/>
                        </a:rPr>
                        <a:t>14° to 140° F </a:t>
                      </a:r>
                      <a:br>
                        <a:rPr lang="en-US" sz="1000" b="0" i="0" u="none" strike="noStrike" kern="1200" baseline="0" dirty="0">
                          <a:solidFill>
                            <a:schemeClr val="dk1"/>
                          </a:solidFill>
                          <a:effectLst/>
                          <a:latin typeface="+mn-lt"/>
                          <a:ea typeface="+mn-ea"/>
                          <a:cs typeface="+mn-cs"/>
                        </a:rPr>
                      </a:br>
                      <a:r>
                        <a:rPr lang="en-US" sz="1000" b="0" i="0" u="none" strike="noStrike" kern="1200" baseline="0" dirty="0">
                          <a:solidFill>
                            <a:schemeClr val="dk1"/>
                          </a:solidFill>
                          <a:effectLst/>
                          <a:latin typeface="+mn-lt"/>
                          <a:ea typeface="+mn-ea"/>
                          <a:cs typeface="+mn-cs"/>
                        </a:rPr>
                        <a:t>-10° to 60° C</a:t>
                      </a:r>
                      <a:endParaRPr lang="en-US" sz="1000" baseline="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i="0" u="none" strike="noStrike" kern="1200" dirty="0">
                          <a:solidFill>
                            <a:schemeClr val="dk1"/>
                          </a:solidFill>
                          <a:effectLst/>
                          <a:latin typeface="+mn-lt"/>
                          <a:ea typeface="+mn-ea"/>
                          <a:cs typeface="+mn-cs"/>
                        </a:rPr>
                        <a:t>14°F to 122°F </a:t>
                      </a:r>
                      <a:br>
                        <a:rPr lang="en-US" sz="1000" b="0" i="0" u="none" strike="noStrike" kern="1200" dirty="0">
                          <a:solidFill>
                            <a:schemeClr val="dk1"/>
                          </a:solidFill>
                          <a:effectLst/>
                          <a:latin typeface="+mn-lt"/>
                          <a:ea typeface="+mn-ea"/>
                          <a:cs typeface="+mn-cs"/>
                        </a:rPr>
                      </a:br>
                      <a:r>
                        <a:rPr lang="en-US" sz="1000" b="0" i="0" u="none" strike="noStrike" kern="1200" dirty="0">
                          <a:solidFill>
                            <a:schemeClr val="dk1"/>
                          </a:solidFill>
                          <a:effectLst/>
                          <a:latin typeface="+mn-lt"/>
                          <a:ea typeface="+mn-ea"/>
                          <a:cs typeface="+mn-cs"/>
                        </a:rPr>
                        <a:t>-10°C to 50°C</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ctr" latinLnBrk="0" hangingPunct="1">
                        <a:lnSpc>
                          <a:spcPct val="100000"/>
                        </a:lnSpc>
                        <a:spcBef>
                          <a:spcPts val="0"/>
                        </a:spcBef>
                        <a:spcAft>
                          <a:spcPts val="0"/>
                        </a:spcAft>
                        <a:buClrTx/>
                        <a:buSzTx/>
                        <a:buFontTx/>
                        <a:buNone/>
                        <a:tabLst/>
                        <a:defRPr/>
                      </a:pPr>
                      <a:r>
                        <a:rPr lang="en-US" sz="1000" b="0" i="0" u="none" strike="noStrike" kern="1200" baseline="0" dirty="0">
                          <a:solidFill>
                            <a:schemeClr val="dk1"/>
                          </a:solidFill>
                          <a:effectLst/>
                          <a:latin typeface="+mn-lt"/>
                          <a:ea typeface="+mn-ea"/>
                          <a:cs typeface="+mn-cs"/>
                        </a:rPr>
                        <a:t>32° to 104° F </a:t>
                      </a:r>
                      <a:br>
                        <a:rPr lang="en-US" sz="1000" b="0" i="0" u="none" strike="noStrike" kern="1200" baseline="0" dirty="0">
                          <a:solidFill>
                            <a:schemeClr val="dk1"/>
                          </a:solidFill>
                          <a:effectLst/>
                          <a:latin typeface="+mn-lt"/>
                          <a:ea typeface="+mn-ea"/>
                          <a:cs typeface="+mn-cs"/>
                        </a:rPr>
                      </a:br>
                      <a:r>
                        <a:rPr lang="en-US" sz="1000" b="0" i="0" u="none" strike="noStrike" kern="1200" baseline="0" dirty="0">
                          <a:solidFill>
                            <a:schemeClr val="dk1"/>
                          </a:solidFill>
                          <a:effectLst/>
                          <a:latin typeface="+mn-lt"/>
                          <a:ea typeface="+mn-ea"/>
                          <a:cs typeface="+mn-cs"/>
                        </a:rPr>
                        <a:t>0° to 40° C</a:t>
                      </a:r>
                      <a:endParaRPr lang="en-US" sz="1000" baseline="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i="0" u="none" strike="noStrike" kern="1200" dirty="0">
                          <a:solidFill>
                            <a:schemeClr val="dk1"/>
                          </a:solidFill>
                          <a:effectLst/>
                          <a:latin typeface="+mn-lt"/>
                          <a:ea typeface="+mn-ea"/>
                          <a:cs typeface="+mn-cs"/>
                        </a:rPr>
                        <a:t>14°F to 122°F </a:t>
                      </a:r>
                      <a:br>
                        <a:rPr lang="en-US" sz="1000" b="0" i="0" u="none" strike="noStrike" kern="1200" dirty="0">
                          <a:solidFill>
                            <a:schemeClr val="dk1"/>
                          </a:solidFill>
                          <a:effectLst/>
                          <a:latin typeface="+mn-lt"/>
                          <a:ea typeface="+mn-ea"/>
                          <a:cs typeface="+mn-cs"/>
                        </a:rPr>
                      </a:br>
                      <a:r>
                        <a:rPr lang="en-US" sz="1000" b="0" i="0" u="none" strike="noStrike" kern="1200" dirty="0">
                          <a:solidFill>
                            <a:schemeClr val="dk1"/>
                          </a:solidFill>
                          <a:effectLst/>
                          <a:latin typeface="+mn-lt"/>
                          <a:ea typeface="+mn-ea"/>
                          <a:cs typeface="+mn-cs"/>
                        </a:rPr>
                        <a:t>-10°C to 50°C</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126" rtl="0" eaLnBrk="1" fontAlgn="ctr" latinLnBrk="0" hangingPunct="1">
                        <a:lnSpc>
                          <a:spcPct val="100000"/>
                        </a:lnSpc>
                        <a:spcBef>
                          <a:spcPts val="0"/>
                        </a:spcBef>
                        <a:spcAft>
                          <a:spcPts val="0"/>
                        </a:spcAft>
                        <a:buClrTx/>
                        <a:buSzTx/>
                        <a:buFontTx/>
                        <a:buNone/>
                        <a:tabLst/>
                        <a:defRPr/>
                      </a:pPr>
                      <a:r>
                        <a:rPr lang="en-US" sz="1000" b="0" i="0" u="none" strike="noStrike" baseline="0" dirty="0">
                          <a:solidFill>
                            <a:srgbClr val="000000"/>
                          </a:solidFill>
                          <a:effectLst/>
                          <a:latin typeface="+mn-lt"/>
                        </a:rPr>
                        <a:t>With the widest temperature range in this class, the ET51/ET56 is built to handle subzero temperatures and extreme heat. </a:t>
                      </a:r>
                      <a:endParaRPr lang="en-US" sz="1000" b="0" i="0" u="none" strike="noStrike" kern="1200" baseline="0" dirty="0">
                        <a:solidFill>
                          <a:schemeClr val="dk1"/>
                        </a:solidFill>
                        <a:latin typeface="+mn-lt"/>
                        <a:ea typeface="+mn-ea"/>
                        <a:cs typeface="+mn-cs"/>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5"/>
                  </a:ext>
                </a:extLst>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5000" y="2160345"/>
            <a:ext cx="954251" cy="690277"/>
          </a:xfrm>
          <a:prstGeom prst="rect">
            <a:avLst/>
          </a:prstGeom>
        </p:spPr>
      </p:pic>
      <p:pic>
        <p:nvPicPr>
          <p:cNvPr id="15" name="Picture 14" descr="1-Apple iPad Pro.jpg"/>
          <p:cNvPicPr>
            <a:picLocks noChangeAspect="1"/>
          </p:cNvPicPr>
          <p:nvPr/>
        </p:nvPicPr>
        <p:blipFill>
          <a:blip r:embed="rId4"/>
          <a:stretch>
            <a:fillRect/>
          </a:stretch>
        </p:blipFill>
        <p:spPr>
          <a:xfrm>
            <a:off x="3156127" y="2188080"/>
            <a:ext cx="631402" cy="631402"/>
          </a:xfrm>
          <a:prstGeom prst="rect">
            <a:avLst/>
          </a:prstGeom>
        </p:spPr>
      </p:pic>
      <p:pic>
        <p:nvPicPr>
          <p:cNvPr id="16" name="Picture 15" descr="1-RT100 Bluebird Pidion.jpg"/>
          <p:cNvPicPr>
            <a:picLocks noChangeAspect="1"/>
          </p:cNvPicPr>
          <p:nvPr/>
        </p:nvPicPr>
        <p:blipFill>
          <a:blip r:embed="rId5"/>
          <a:stretch>
            <a:fillRect/>
          </a:stretch>
        </p:blipFill>
        <p:spPr>
          <a:xfrm>
            <a:off x="4258230" y="2208202"/>
            <a:ext cx="884299" cy="609183"/>
          </a:xfrm>
          <a:prstGeom prst="rect">
            <a:avLst/>
          </a:prstGeom>
        </p:spPr>
      </p:pic>
      <p:pic>
        <p:nvPicPr>
          <p:cNvPr id="17" name="Picture 16"/>
          <p:cNvPicPr>
            <a:picLocks noChangeAspect="1"/>
          </p:cNvPicPr>
          <p:nvPr/>
        </p:nvPicPr>
        <p:blipFill>
          <a:blip r:embed="rId6"/>
          <a:stretch>
            <a:fillRect/>
          </a:stretch>
        </p:blipFill>
        <p:spPr>
          <a:xfrm>
            <a:off x="5607137" y="2184958"/>
            <a:ext cx="850941" cy="627912"/>
          </a:xfrm>
          <a:prstGeom prst="rect">
            <a:avLst/>
          </a:prstGeom>
        </p:spPr>
      </p:pic>
      <p:pic>
        <p:nvPicPr>
          <p:cNvPr id="18" name="Picture 17"/>
          <p:cNvPicPr>
            <a:picLocks noChangeAspect="1"/>
          </p:cNvPicPr>
          <p:nvPr/>
        </p:nvPicPr>
        <p:blipFill>
          <a:blip r:embed="rId7"/>
          <a:stretch>
            <a:fillRect/>
          </a:stretch>
        </p:blipFill>
        <p:spPr>
          <a:xfrm>
            <a:off x="6636030" y="2190410"/>
            <a:ext cx="933772" cy="650238"/>
          </a:xfrm>
          <a:prstGeom prst="rect">
            <a:avLst/>
          </a:prstGeom>
        </p:spPr>
      </p:pic>
      <p:pic>
        <p:nvPicPr>
          <p:cNvPr id="19" name="Picture 18"/>
          <p:cNvPicPr>
            <a:picLocks noChangeAspect="1"/>
          </p:cNvPicPr>
          <p:nvPr/>
        </p:nvPicPr>
        <p:blipFill>
          <a:blip r:embed="rId8"/>
          <a:stretch>
            <a:fillRect/>
          </a:stretch>
        </p:blipFill>
        <p:spPr>
          <a:xfrm>
            <a:off x="8026966" y="2208202"/>
            <a:ext cx="837326" cy="611280"/>
          </a:xfrm>
          <a:prstGeom prst="rect">
            <a:avLst/>
          </a:prstGeom>
        </p:spPr>
      </p:pic>
      <p:sp>
        <p:nvSpPr>
          <p:cNvPr id="12" name="Rectangle 11">
            <a:extLst>
              <a:ext uri="{FF2B5EF4-FFF2-40B4-BE49-F238E27FC236}">
                <a16:creationId xmlns:a16="http://schemas.microsoft.com/office/drawing/2014/main" xmlns="" id="{D6738983-9DE2-455B-B120-DA49E745F63D}"/>
              </a:ext>
            </a:extLst>
          </p:cNvPr>
          <p:cNvSpPr/>
          <p:nvPr/>
        </p:nvSpPr>
        <p:spPr>
          <a:xfrm>
            <a:off x="457081" y="6476640"/>
            <a:ext cx="3480318" cy="307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37972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95181" y="395195"/>
            <a:ext cx="11225908" cy="365760"/>
          </a:xfrm>
        </p:spPr>
        <p:txBody>
          <a:bodyPr/>
          <a:lstStyle/>
          <a:p>
            <a:r>
              <a:rPr lang="en-US" sz="3200" dirty="0">
                <a:latin typeface=""/>
              </a:rPr>
              <a:t>Android Competitive Comparison: 10-inch tablets</a:t>
            </a:r>
            <a:endParaRPr lang="en-US" sz="3200" dirty="0">
              <a:latin typeface=""/>
              <a:cs typeface=""/>
            </a:endParaRPr>
          </a:p>
        </p:txBody>
      </p:sp>
      <p:sp>
        <p:nvSpPr>
          <p:cNvPr id="3" name="Slide Number Placeholder 2"/>
          <p:cNvSpPr>
            <a:spLocks noGrp="1"/>
          </p:cNvSpPr>
          <p:nvPr>
            <p:ph type="sldNum" sz="quarter" idx="4"/>
          </p:nvPr>
        </p:nvSpPr>
        <p:spPr/>
        <p:txBody>
          <a:bodyPr/>
          <a:lstStyle/>
          <a:p>
            <a:fld id="{79044E51-BF79-AF42-BAC5-B771B1D9D8E0}" type="slidenum">
              <a:rPr lang="en-US" smtClean="0"/>
              <a:pPr/>
              <a:t>46</a:t>
            </a:fld>
            <a:endParaRPr lang="en-US" dirty="0"/>
          </a:p>
        </p:txBody>
      </p:sp>
      <p:sp>
        <p:nvSpPr>
          <p:cNvPr id="2" name="TextBox 1"/>
          <p:cNvSpPr txBox="1"/>
          <p:nvPr/>
        </p:nvSpPr>
        <p:spPr>
          <a:xfrm>
            <a:off x="434339" y="943193"/>
            <a:ext cx="10899501" cy="523220"/>
          </a:xfrm>
          <a:prstGeom prst="rect">
            <a:avLst/>
          </a:prstGeom>
          <a:noFill/>
        </p:spPr>
        <p:txBody>
          <a:bodyPr wrap="square" rtlCol="0">
            <a:spAutoFit/>
          </a:bodyPr>
          <a:lstStyle/>
          <a:p>
            <a:r>
              <a:rPr lang="en-US" sz="1400" i="1" dirty="0">
                <a:latin typeface=""/>
                <a:cs typeface=""/>
              </a:rPr>
              <a:t>In the following chart, where appropriate, yellow shading indicates the best specification available for a feature. </a:t>
            </a:r>
            <a:br>
              <a:rPr lang="en-US" sz="1400" i="1" dirty="0">
                <a:latin typeface=""/>
                <a:cs typeface=""/>
              </a:rPr>
            </a:br>
            <a:r>
              <a:rPr lang="en-US" sz="1400" i="1" dirty="0">
                <a:latin typeface=""/>
                <a:cs typeface=""/>
              </a:rPr>
              <a:t>Competitive information is based on publicly available information.</a:t>
            </a:r>
            <a:endParaRPr lang="en-US" sz="1400" i="1" baseline="30000" dirty="0">
              <a:latin typeface=""/>
              <a:cs typeface=""/>
            </a:endParaRPr>
          </a:p>
        </p:txBody>
      </p:sp>
      <p:graphicFrame>
        <p:nvGraphicFramePr>
          <p:cNvPr id="7" name="Table 6"/>
          <p:cNvGraphicFramePr>
            <a:graphicFrameLocks noGrp="1"/>
          </p:cNvGraphicFramePr>
          <p:nvPr>
            <p:extLst>
              <p:ext uri="{D42A27DB-BD31-4B8C-83A1-F6EECF244321}">
                <p14:modId xmlns:p14="http://schemas.microsoft.com/office/powerpoint/2010/main" val="442267162"/>
              </p:ext>
            </p:extLst>
          </p:nvPr>
        </p:nvGraphicFramePr>
        <p:xfrm>
          <a:off x="557483" y="1594825"/>
          <a:ext cx="11532761" cy="4843778"/>
        </p:xfrm>
        <a:graphic>
          <a:graphicData uri="http://schemas.openxmlformats.org/drawingml/2006/table">
            <a:tbl>
              <a:tblPr firstRow="1" bandRow="1">
                <a:tableStyleId>{073A0DAA-6AF3-43AB-8588-CEC1D06C72B9}</a:tableStyleId>
              </a:tblPr>
              <a:tblGrid>
                <a:gridCol w="962559">
                  <a:extLst>
                    <a:ext uri="{9D8B030D-6E8A-4147-A177-3AD203B41FA5}">
                      <a16:colId xmlns:a16="http://schemas.microsoft.com/office/drawing/2014/main" xmlns="" val="20000"/>
                    </a:ext>
                  </a:extLst>
                </a:gridCol>
                <a:gridCol w="1413163">
                  <a:extLst>
                    <a:ext uri="{9D8B030D-6E8A-4147-A177-3AD203B41FA5}">
                      <a16:colId xmlns:a16="http://schemas.microsoft.com/office/drawing/2014/main" xmlns="" val="20001"/>
                    </a:ext>
                  </a:extLst>
                </a:gridCol>
                <a:gridCol w="1093454">
                  <a:extLst>
                    <a:ext uri="{9D8B030D-6E8A-4147-A177-3AD203B41FA5}">
                      <a16:colId xmlns:a16="http://schemas.microsoft.com/office/drawing/2014/main" xmlns="" val="20002"/>
                    </a:ext>
                  </a:extLst>
                </a:gridCol>
                <a:gridCol w="1289858">
                  <a:extLst>
                    <a:ext uri="{9D8B030D-6E8A-4147-A177-3AD203B41FA5}">
                      <a16:colId xmlns:a16="http://schemas.microsoft.com/office/drawing/2014/main" xmlns="" val="20003"/>
                    </a:ext>
                  </a:extLst>
                </a:gridCol>
                <a:gridCol w="1267031">
                  <a:extLst>
                    <a:ext uri="{9D8B030D-6E8A-4147-A177-3AD203B41FA5}">
                      <a16:colId xmlns:a16="http://schemas.microsoft.com/office/drawing/2014/main" xmlns="" val="20004"/>
                    </a:ext>
                  </a:extLst>
                </a:gridCol>
                <a:gridCol w="1180275">
                  <a:extLst>
                    <a:ext uri="{9D8B030D-6E8A-4147-A177-3AD203B41FA5}">
                      <a16:colId xmlns:a16="http://schemas.microsoft.com/office/drawing/2014/main" xmlns="" val="20005"/>
                    </a:ext>
                  </a:extLst>
                </a:gridCol>
                <a:gridCol w="1416923">
                  <a:extLst>
                    <a:ext uri="{9D8B030D-6E8A-4147-A177-3AD203B41FA5}">
                      <a16:colId xmlns:a16="http://schemas.microsoft.com/office/drawing/2014/main" xmlns="" val="20006"/>
                    </a:ext>
                  </a:extLst>
                </a:gridCol>
                <a:gridCol w="2909498">
                  <a:extLst>
                    <a:ext uri="{9D8B030D-6E8A-4147-A177-3AD203B41FA5}">
                      <a16:colId xmlns:a16="http://schemas.microsoft.com/office/drawing/2014/main" xmlns="" val="20007"/>
                    </a:ext>
                  </a:extLst>
                </a:gridCol>
              </a:tblGrid>
              <a:tr h="0">
                <a:tc>
                  <a:txBody>
                    <a:bodyPr/>
                    <a:lstStyle/>
                    <a:p>
                      <a:pPr algn="l"/>
                      <a:r>
                        <a:rPr lang="en-US" sz="1100" cap="none" dirty="0"/>
                        <a:t>Feature</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100" cap="none" dirty="0"/>
                        <a:t>Zebra </a:t>
                      </a:r>
                      <a:br>
                        <a:rPr lang="en-US" sz="1100" cap="none" dirty="0"/>
                      </a:br>
                      <a:r>
                        <a:rPr lang="en-US" sz="1100" cap="none" dirty="0"/>
                        <a:t>ET51/ET56</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Apple iPad</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Bluebird Pidion RT100</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Data Limited DLI10</a:t>
                      </a: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Lenovo Tab 4 10 Business </a:t>
                      </a: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Panasonic </a:t>
                      </a:r>
                      <a:br>
                        <a:rPr lang="en-US" sz="1100" cap="none" dirty="0"/>
                      </a:br>
                      <a:r>
                        <a:rPr lang="en-US" sz="1100" cap="none" dirty="0"/>
                        <a:t>FZ-A2</a:t>
                      </a:r>
                      <a:endParaRPr lang="en-US" sz="1100" cap="none" dirty="0">
                        <a:solidFill>
                          <a:schemeClr val="bg1"/>
                        </a:solidFill>
                      </a:endParaRP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rowSpan="2">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400" cap="none" dirty="0">
                          <a:solidFill>
                            <a:srgbClr val="FFFFFF"/>
                          </a:solidFill>
                        </a:rPr>
                        <a:t>Why</a:t>
                      </a:r>
                      <a:r>
                        <a:rPr lang="en-US" sz="1400" cap="none" baseline="0" dirty="0">
                          <a:solidFill>
                            <a:srgbClr val="FFFFFF"/>
                          </a:solidFill>
                        </a:rPr>
                        <a:t> it matters</a:t>
                      </a:r>
                      <a:endParaRPr lang="en-US" sz="1400" cap="none" dirty="0">
                        <a:solidFill>
                          <a:srgbClr val="FFFFFF"/>
                        </a:solidFill>
                      </a:endParaRPr>
                    </a:p>
                  </a:txBody>
                  <a:tcPr marT="91440" marB="91440" anchor="ctr">
                    <a:lnL w="28575"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10000"/>
                  </a:ext>
                </a:extLst>
              </a:tr>
              <a:tr h="759458">
                <a:tc>
                  <a:txBody>
                    <a:bodyPr/>
                    <a:lstStyle/>
                    <a:p>
                      <a:pPr algn="l"/>
                      <a:endParaRPr lang="en-US" sz="1200" cap="none" dirty="0">
                        <a:solidFill>
                          <a:schemeClr val="bg1"/>
                        </a:solidFill>
                      </a:endParaRPr>
                    </a:p>
                  </a:txBody>
                  <a:tcPr marL="182880" marT="91440" marB="91440" anchor="ctr">
                    <a:lnL w="28575" cap="flat" cmpd="sng" algn="ctr">
                      <a:solidFill>
                        <a:srgbClr val="FFFFFF"/>
                      </a:solid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a:tc>
                <a:extLst>
                  <a:ext uri="{0D108BD9-81ED-4DB2-BD59-A6C34878D82A}">
                    <a16:rowId xmlns:a16="http://schemas.microsoft.com/office/drawing/2014/main" xmlns="" val="10001"/>
                  </a:ext>
                </a:extLst>
              </a:tr>
              <a:tr h="338480">
                <a:tc gridSpan="8">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Display</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2"/>
                  </a:ext>
                </a:extLst>
              </a:tr>
              <a:tr h="598504">
                <a:tc>
                  <a:txBody>
                    <a:bodyPr/>
                    <a:lstStyle/>
                    <a:p>
                      <a:pPr algn="l"/>
                      <a:r>
                        <a:rPr lang="en-US" sz="1100" b="1" dirty="0">
                          <a:solidFill>
                            <a:schemeClr val="tx1"/>
                          </a:solidFill>
                        </a:rPr>
                        <a:t>Display Size/</a:t>
                      </a:r>
                      <a:br>
                        <a:rPr lang="en-US" sz="1100" b="1" dirty="0">
                          <a:solidFill>
                            <a:schemeClr val="tx1"/>
                          </a:solidFill>
                        </a:rPr>
                      </a:br>
                      <a:r>
                        <a:rPr lang="en-US" sz="1100" b="1" dirty="0">
                          <a:solidFill>
                            <a:schemeClr val="tx1"/>
                          </a:solidFill>
                        </a:rPr>
                        <a:t>Resolution</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10.1 in.</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2650x1600</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540 nit</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1000" baseline="0" dirty="0">
                          <a:solidFill>
                            <a:schemeClr val="tx1"/>
                          </a:solidFill>
                          <a:latin typeface="+mn-lt"/>
                        </a:rPr>
                        <a:t>9.7 in. </a:t>
                      </a:r>
                    </a:p>
                    <a:p>
                      <a:pPr algn="ctr"/>
                      <a:r>
                        <a:rPr lang="en-US" sz="1000" kern="1200" baseline="0" dirty="0">
                          <a:solidFill>
                            <a:schemeClr val="dk1"/>
                          </a:solidFill>
                          <a:latin typeface="+mn-lt"/>
                          <a:ea typeface="+mn-ea"/>
                          <a:cs typeface="+mn-cs"/>
                        </a:rPr>
                        <a:t>2388x1668</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600 nit</a:t>
                      </a:r>
                      <a:endParaRPr lang="en-US" sz="1000" baseline="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dirty="0">
                          <a:solidFill>
                            <a:schemeClr val="tx1"/>
                          </a:solidFill>
                        </a:rPr>
                        <a:t>10.1 in. </a:t>
                      </a:r>
                    </a:p>
                    <a:p>
                      <a:pPr algn="ctr"/>
                      <a:r>
                        <a:rPr lang="en-US" sz="1000" b="0" i="0" u="none" strike="noStrike" kern="1200" dirty="0">
                          <a:solidFill>
                            <a:schemeClr val="dk1"/>
                          </a:solidFill>
                          <a:effectLst/>
                          <a:latin typeface="+mn-lt"/>
                          <a:ea typeface="+mn-ea"/>
                          <a:cs typeface="+mn-cs"/>
                        </a:rPr>
                        <a:t>1280 x 800</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dirty="0">
                          <a:solidFill>
                            <a:schemeClr val="tx1"/>
                          </a:solidFill>
                        </a:rPr>
                        <a:t>9.7 in. </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i="0" u="none" strike="noStrike" kern="1200" dirty="0">
                          <a:solidFill>
                            <a:schemeClr val="dk1"/>
                          </a:solidFill>
                          <a:effectLst/>
                          <a:latin typeface="+mn-lt"/>
                          <a:ea typeface="+mn-ea"/>
                          <a:cs typeface="+mn-cs"/>
                        </a:rPr>
                        <a:t>1024×768</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dirty="0">
                          <a:solidFill>
                            <a:schemeClr val="tx1"/>
                          </a:solidFill>
                        </a:rPr>
                        <a:t>350 nit</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10.1 in. </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1280x800</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i="0" u="none" strike="noStrike" kern="1200" baseline="0" dirty="0">
                          <a:solidFill>
                            <a:schemeClr val="dk1"/>
                          </a:solidFill>
                          <a:effectLst/>
                          <a:latin typeface="+mn-lt"/>
                          <a:ea typeface="+mn-ea"/>
                          <a:cs typeface="+mn-cs"/>
                        </a:rPr>
                        <a:t>350 nit</a:t>
                      </a:r>
                      <a:endParaRPr lang="en-US" sz="1000" b="0" i="0" u="none" strike="noStrike" kern="1200" dirty="0">
                        <a:solidFill>
                          <a:schemeClr val="dk1"/>
                        </a:solidFill>
                        <a:effectLst/>
                        <a:latin typeface="+mn-lt"/>
                        <a:ea typeface="+mn-ea"/>
                        <a:cs typeface="+mn-cs"/>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0" dirty="0">
                          <a:solidFill>
                            <a:schemeClr val="tx1"/>
                          </a:solidFill>
                        </a:rPr>
                        <a:t>10.1 in. IPS</a:t>
                      </a:r>
                      <a:br>
                        <a:rPr lang="en-US" sz="1000" b="0" dirty="0">
                          <a:solidFill>
                            <a:schemeClr val="tx1"/>
                          </a:solidFill>
                        </a:rPr>
                      </a:br>
                      <a:r>
                        <a:rPr lang="en-US" sz="1000" b="0" dirty="0">
                          <a:solidFill>
                            <a:schemeClr val="tx1"/>
                          </a:solidFill>
                        </a:rPr>
                        <a:t>1920x1200</a:t>
                      </a:r>
                    </a:p>
                    <a:p>
                      <a:pPr algn="ctr"/>
                      <a:r>
                        <a:rPr lang="en-US" sz="1000" b="0" dirty="0">
                          <a:solidFill>
                            <a:schemeClr val="tx1"/>
                          </a:solidFill>
                        </a:rPr>
                        <a:t>800 nit</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000" kern="1200" baseline="0" dirty="0">
                          <a:solidFill>
                            <a:srgbClr val="000000"/>
                          </a:solidFill>
                          <a:latin typeface="+mn-lt"/>
                          <a:ea typeface="+mn-ea"/>
                          <a:cs typeface="+mn-cs"/>
                        </a:rPr>
                        <a:t>The ET51/ET56 offers the highest resolution display in this class.</a:t>
                      </a:r>
                      <a:endParaRPr lang="en-US" sz="1000" baseline="0" dirty="0">
                        <a:solidFill>
                          <a:srgbClr val="000000"/>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3"/>
                  </a:ext>
                </a:extLst>
              </a:tr>
              <a:tr h="624840">
                <a:tc>
                  <a:txBody>
                    <a:bodyPr/>
                    <a:lstStyle/>
                    <a:p>
                      <a:pPr algn="l"/>
                      <a:r>
                        <a:rPr lang="en-US" sz="1100" b="1" dirty="0">
                          <a:solidFill>
                            <a:schemeClr val="tx1"/>
                          </a:solidFill>
                        </a:rPr>
                        <a:t>Touch</a:t>
                      </a:r>
                      <a:r>
                        <a:rPr lang="en-US" sz="1100" b="1" baseline="0" dirty="0">
                          <a:solidFill>
                            <a:schemeClr val="tx1"/>
                          </a:solidFill>
                        </a:rPr>
                        <a:t> Screen Mode Options</a:t>
                      </a:r>
                      <a:endParaRPr lang="en-US" sz="1100" b="1"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Capacitive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10 point multi-touch; automatic support for gloves/wet display</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LED-backlit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multi-touch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display with</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IPS technology</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0" dirty="0">
                          <a:solidFill>
                            <a:schemeClr val="tx1"/>
                          </a:solidFill>
                        </a:rPr>
                        <a:t>10 point multi-touch</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rPr>
                        <a:t>Touch and stylus</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Capacitive 10-point multi-touch</a:t>
                      </a:r>
                      <a:endParaRPr lang="en-US" sz="1000" b="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Capacitive 10 point multi-touch</a:t>
                      </a:r>
                      <a:r>
                        <a:rPr lang="en-US" sz="1000" b="0" kern="1200" baseline="0" dirty="0">
                          <a:solidFill>
                            <a:schemeClr val="tx1"/>
                          </a:solidFill>
                          <a:latin typeface="+mn-lt"/>
                          <a:ea typeface="+mn-ea"/>
                          <a:cs typeface="+mn-cs"/>
                        </a:rPr>
                        <a:t>;</a:t>
                      </a:r>
                      <a:r>
                        <a:rPr lang="en-US" sz="1000" dirty="0">
                          <a:solidFill>
                            <a:schemeClr val="tx1"/>
                          </a:solidFill>
                        </a:rPr>
                        <a:t> waterproof stylus; glove mode and wet-touch mode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126" rtl="0" eaLnBrk="1" fontAlgn="auto" latinLnBrk="0" hangingPunct="1">
                        <a:lnSpc>
                          <a:spcPct val="100000"/>
                        </a:lnSpc>
                        <a:spcBef>
                          <a:spcPts val="0"/>
                        </a:spcBef>
                        <a:spcAft>
                          <a:spcPts val="0"/>
                        </a:spcAft>
                        <a:buClrTx/>
                        <a:buSzTx/>
                        <a:buFontTx/>
                        <a:buNone/>
                        <a:tabLst/>
                        <a:defRPr/>
                      </a:pPr>
                      <a:r>
                        <a:rPr lang="en-US" sz="1000" kern="1200" baseline="0" dirty="0">
                          <a:solidFill>
                            <a:srgbClr val="000000"/>
                          </a:solidFill>
                          <a:latin typeface="+mn-lt"/>
                          <a:ea typeface="+mn-ea"/>
                          <a:cs typeface="+mn-cs"/>
                        </a:rPr>
                        <a:t>With the advanced touch screen technology in the ET51/ET56, every input mode works, even if the display is wet. And unlike competitive devices that offer a glove and rain mode, preferred entry styles that optimize entry performance are available for all modes of entry.</a:t>
                      </a:r>
                      <a:endParaRPr lang="en-US" sz="1000" dirty="0">
                        <a:solidFill>
                          <a:srgbClr val="000000"/>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4"/>
                  </a:ext>
                </a:extLst>
              </a:tr>
              <a:tr h="624840">
                <a:tc>
                  <a:txBody>
                    <a:bodyPr/>
                    <a:lstStyle/>
                    <a:p>
                      <a:pPr algn="l"/>
                      <a:r>
                        <a:rPr lang="en-US" sz="1100" b="1" dirty="0">
                          <a:solidFill>
                            <a:schemeClr val="tx1"/>
                          </a:solidFill>
                        </a:rPr>
                        <a:t>Durability</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Corning Gorilla Glass</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dirty="0">
                          <a:solidFill>
                            <a:schemeClr val="tx1"/>
                          </a:solidFill>
                          <a:latin typeface="+mn-lt"/>
                          <a:ea typeface="+mn-ea"/>
                          <a:cs typeface="+mn-cs"/>
                        </a:rPr>
                        <a:t>Not published</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Direct Bonding; Corning Gorilla Glass</a:t>
                      </a:r>
                      <a:endParaRPr lang="en-US" sz="1000" baseline="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dirty="0">
                          <a:solidFill>
                            <a:schemeClr val="tx1"/>
                          </a:solidFill>
                        </a:rPr>
                        <a:t>None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dirty="0">
                          <a:solidFill>
                            <a:schemeClr val="tx1"/>
                          </a:solidFill>
                        </a:rPr>
                        <a:t>None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0" dirty="0">
                          <a:solidFill>
                            <a:schemeClr val="tx1"/>
                          </a:solidFill>
                        </a:rPr>
                        <a:t>Pre-installed replaceable </a:t>
                      </a:r>
                      <a:br>
                        <a:rPr lang="en-US" sz="1000" b="0" dirty="0">
                          <a:solidFill>
                            <a:schemeClr val="tx1"/>
                          </a:solidFill>
                        </a:rPr>
                      </a:br>
                      <a:r>
                        <a:rPr lang="en-US" sz="1000" b="0" dirty="0">
                          <a:solidFill>
                            <a:schemeClr val="tx1"/>
                          </a:solidFill>
                        </a:rPr>
                        <a:t>screen film for protection</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000" kern="1200" baseline="0" dirty="0">
                          <a:solidFill>
                            <a:srgbClr val="000000"/>
                          </a:solidFill>
                          <a:latin typeface="+mn-lt"/>
                          <a:ea typeface="+mn-ea"/>
                          <a:cs typeface="+mn-cs"/>
                        </a:rPr>
                        <a:t>Corning Gorilla Glass protects the most vulnerable aspect of any tablet — the display — with shatter and scratch resistance.</a:t>
                      </a:r>
                      <a:endParaRPr lang="en-US" sz="1000" b="0" i="0" u="none" strike="noStrike" kern="1200" baseline="0" dirty="0">
                        <a:solidFill>
                          <a:srgbClr val="000000"/>
                        </a:solidFill>
                        <a:latin typeface="+mn-lt"/>
                        <a:ea typeface="+mn-ea"/>
                        <a:cs typeface="+mn-cs"/>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5"/>
                  </a:ext>
                </a:extLst>
              </a:tr>
              <a:tr h="624840">
                <a:tc>
                  <a:txBody>
                    <a:bodyPr/>
                    <a:lstStyle/>
                    <a:p>
                      <a:pPr algn="l"/>
                      <a:r>
                        <a:rPr lang="en-US" sz="1100" b="1" dirty="0">
                          <a:solidFill>
                            <a:schemeClr val="tx1"/>
                          </a:solidFill>
                        </a:rPr>
                        <a:t>Readability</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Daylight viewable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rtl="0" fontAlgn="ctr">
                        <a:lnSpc>
                          <a:spcPct val="100000"/>
                        </a:lnSpc>
                      </a:pPr>
                      <a:r>
                        <a:rPr lang="en-US" sz="1000" b="0" i="0" u="none" strike="noStrike" kern="1200" dirty="0">
                          <a:solidFill>
                            <a:schemeClr val="dk1"/>
                          </a:solidFill>
                          <a:effectLst/>
                          <a:latin typeface="+mn-lt"/>
                          <a:ea typeface="+mn-ea"/>
                          <a:cs typeface="+mn-cs"/>
                        </a:rPr>
                        <a:t>Anti-reflective coating</a:t>
                      </a:r>
                      <a:endParaRPr lang="en-US" sz="1000" b="0" i="0" u="none" strike="noStrike" dirty="0">
                        <a:solidFill>
                          <a:schemeClr val="tx1"/>
                        </a:solidFill>
                        <a:effectLst/>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dirty="0">
                          <a:solidFill>
                            <a:schemeClr val="tx1"/>
                          </a:solidFill>
                          <a:latin typeface="+mn-lt"/>
                          <a:ea typeface="+mn-ea"/>
                          <a:cs typeface="+mn-cs"/>
                        </a:rPr>
                        <a:t>Not published</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aseline="0" dirty="0"/>
                        <a:t>LED backlit </a:t>
                      </a:r>
                      <a:br>
                        <a:rPr lang="en-US" sz="1000" baseline="0" dirty="0"/>
                      </a:br>
                      <a:r>
                        <a:rPr lang="en-US" sz="1000" baseline="0" dirty="0"/>
                        <a:t>indoor/outdoor </a:t>
                      </a:r>
                      <a:br>
                        <a:rPr lang="en-US" sz="1000" baseline="0" dirty="0"/>
                      </a:br>
                      <a:r>
                        <a:rPr lang="en-US" sz="1000" baseline="0" dirty="0"/>
                        <a:t>readable</a:t>
                      </a:r>
                      <a:endParaRPr lang="en-US" sz="1000" b="0" i="0" u="none" strike="noStrike" kern="1200" baseline="0" dirty="0">
                        <a:solidFill>
                          <a:schemeClr val="dk1"/>
                        </a:solidFill>
                        <a:latin typeface="+mn-lt"/>
                        <a:ea typeface="Arial" charset="0"/>
                        <a:cs typeface="Arial" charset="0"/>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Not daylight viewable (no features listed)</a:t>
                      </a:r>
                      <a:endParaRPr lang="en-US" sz="1000" baseline="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pl-PL" sz="1000" b="0" i="0" u="none" strike="noStrike" kern="1200" baseline="0" dirty="0">
                          <a:solidFill>
                            <a:schemeClr val="dk1"/>
                          </a:solidFill>
                          <a:latin typeface="+mn-lt"/>
                          <a:ea typeface="+mn-ea"/>
                          <a:cs typeface="+mn-cs"/>
                        </a:rPr>
                        <a:t> </a:t>
                      </a:r>
                      <a:r>
                        <a:rPr lang="en-US" sz="1000" kern="1200" baseline="0" dirty="0">
                          <a:solidFill>
                            <a:schemeClr val="dk1"/>
                          </a:solidFill>
                          <a:latin typeface="+mn-lt"/>
                          <a:ea typeface="+mn-ea"/>
                          <a:cs typeface="+mn-cs"/>
                        </a:rPr>
                        <a:t>Daylight viewable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l" rtl="0" fontAlgn="ctr"/>
                      <a:r>
                        <a:rPr lang="en-US" sz="1000" b="0" i="0" u="none" strike="noStrike" dirty="0">
                          <a:solidFill>
                            <a:srgbClr val="000000"/>
                          </a:solidFill>
                          <a:effectLst/>
                          <a:latin typeface="+mn-lt"/>
                        </a:rPr>
                        <a:t>The ET51/ET56 offers the brightness required for easy reading in bright sunlight.  </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6"/>
                  </a:ext>
                </a:extLst>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3124" y="2160345"/>
            <a:ext cx="954251" cy="690277"/>
          </a:xfrm>
          <a:prstGeom prst="rect">
            <a:avLst/>
          </a:prstGeom>
        </p:spPr>
      </p:pic>
      <p:pic>
        <p:nvPicPr>
          <p:cNvPr id="15" name="Picture 14" descr="1-Apple iPad Pro.jpg"/>
          <p:cNvPicPr>
            <a:picLocks noChangeAspect="1"/>
          </p:cNvPicPr>
          <p:nvPr/>
        </p:nvPicPr>
        <p:blipFill>
          <a:blip r:embed="rId4"/>
          <a:stretch>
            <a:fillRect/>
          </a:stretch>
        </p:blipFill>
        <p:spPr>
          <a:xfrm>
            <a:off x="3156127" y="2188080"/>
            <a:ext cx="631402" cy="631402"/>
          </a:xfrm>
          <a:prstGeom prst="rect">
            <a:avLst/>
          </a:prstGeom>
        </p:spPr>
      </p:pic>
      <p:pic>
        <p:nvPicPr>
          <p:cNvPr id="16" name="Picture 15" descr="1-RT100 Bluebird Pidion.jpg"/>
          <p:cNvPicPr>
            <a:picLocks noChangeAspect="1"/>
          </p:cNvPicPr>
          <p:nvPr/>
        </p:nvPicPr>
        <p:blipFill>
          <a:blip r:embed="rId5"/>
          <a:stretch>
            <a:fillRect/>
          </a:stretch>
        </p:blipFill>
        <p:spPr>
          <a:xfrm>
            <a:off x="4258230" y="2208202"/>
            <a:ext cx="884299" cy="609183"/>
          </a:xfrm>
          <a:prstGeom prst="rect">
            <a:avLst/>
          </a:prstGeom>
        </p:spPr>
      </p:pic>
      <p:pic>
        <p:nvPicPr>
          <p:cNvPr id="17" name="Picture 16"/>
          <p:cNvPicPr>
            <a:picLocks noChangeAspect="1"/>
          </p:cNvPicPr>
          <p:nvPr/>
        </p:nvPicPr>
        <p:blipFill>
          <a:blip r:embed="rId6"/>
          <a:stretch>
            <a:fillRect/>
          </a:stretch>
        </p:blipFill>
        <p:spPr>
          <a:xfrm>
            <a:off x="5607137" y="2184958"/>
            <a:ext cx="850941" cy="627912"/>
          </a:xfrm>
          <a:prstGeom prst="rect">
            <a:avLst/>
          </a:prstGeom>
        </p:spPr>
      </p:pic>
      <p:pic>
        <p:nvPicPr>
          <p:cNvPr id="18" name="Picture 17"/>
          <p:cNvPicPr>
            <a:picLocks noChangeAspect="1"/>
          </p:cNvPicPr>
          <p:nvPr/>
        </p:nvPicPr>
        <p:blipFill>
          <a:blip r:embed="rId7"/>
          <a:stretch>
            <a:fillRect/>
          </a:stretch>
        </p:blipFill>
        <p:spPr>
          <a:xfrm>
            <a:off x="6636030" y="2190410"/>
            <a:ext cx="933772" cy="650238"/>
          </a:xfrm>
          <a:prstGeom prst="rect">
            <a:avLst/>
          </a:prstGeom>
        </p:spPr>
      </p:pic>
      <p:pic>
        <p:nvPicPr>
          <p:cNvPr id="19" name="Picture 18"/>
          <p:cNvPicPr>
            <a:picLocks noChangeAspect="1"/>
          </p:cNvPicPr>
          <p:nvPr/>
        </p:nvPicPr>
        <p:blipFill>
          <a:blip r:embed="rId8"/>
          <a:stretch>
            <a:fillRect/>
          </a:stretch>
        </p:blipFill>
        <p:spPr>
          <a:xfrm>
            <a:off x="8026966" y="2208202"/>
            <a:ext cx="837326" cy="611280"/>
          </a:xfrm>
          <a:prstGeom prst="rect">
            <a:avLst/>
          </a:prstGeom>
        </p:spPr>
      </p:pic>
      <p:sp>
        <p:nvSpPr>
          <p:cNvPr id="12" name="Rectangle 11">
            <a:extLst>
              <a:ext uri="{FF2B5EF4-FFF2-40B4-BE49-F238E27FC236}">
                <a16:creationId xmlns:a16="http://schemas.microsoft.com/office/drawing/2014/main" xmlns="" id="{66498F84-24C8-4AAD-89FD-4051DB30D23B}"/>
              </a:ext>
            </a:extLst>
          </p:cNvPr>
          <p:cNvSpPr/>
          <p:nvPr/>
        </p:nvSpPr>
        <p:spPr>
          <a:xfrm>
            <a:off x="457081" y="6476640"/>
            <a:ext cx="3480318" cy="307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19728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95181" y="395195"/>
            <a:ext cx="11225908" cy="365760"/>
          </a:xfrm>
        </p:spPr>
        <p:txBody>
          <a:bodyPr/>
          <a:lstStyle/>
          <a:p>
            <a:r>
              <a:rPr lang="en-US" sz="3200" dirty="0">
                <a:latin typeface=""/>
              </a:rPr>
              <a:t>Android Competitive </a:t>
            </a:r>
            <a:r>
              <a:rPr lang="en-US" sz="3200" dirty="0">
                <a:latin typeface=""/>
                <a:cs typeface=""/>
              </a:rPr>
              <a:t>Comparison: 10-inch tablets</a:t>
            </a:r>
          </a:p>
        </p:txBody>
      </p:sp>
      <p:sp>
        <p:nvSpPr>
          <p:cNvPr id="3" name="Slide Number Placeholder 2"/>
          <p:cNvSpPr>
            <a:spLocks noGrp="1"/>
          </p:cNvSpPr>
          <p:nvPr>
            <p:ph type="sldNum" sz="quarter" idx="4"/>
          </p:nvPr>
        </p:nvSpPr>
        <p:spPr/>
        <p:txBody>
          <a:bodyPr/>
          <a:lstStyle/>
          <a:p>
            <a:fld id="{79044E51-BF79-AF42-BAC5-B771B1D9D8E0}" type="slidenum">
              <a:rPr lang="en-US" smtClean="0"/>
              <a:pPr/>
              <a:t>47</a:t>
            </a:fld>
            <a:endParaRPr lang="en-US" dirty="0"/>
          </a:p>
        </p:txBody>
      </p:sp>
      <p:sp>
        <p:nvSpPr>
          <p:cNvPr id="2" name="TextBox 1"/>
          <p:cNvSpPr txBox="1"/>
          <p:nvPr/>
        </p:nvSpPr>
        <p:spPr>
          <a:xfrm>
            <a:off x="434339" y="943193"/>
            <a:ext cx="10899501" cy="523220"/>
          </a:xfrm>
          <a:prstGeom prst="rect">
            <a:avLst/>
          </a:prstGeom>
          <a:noFill/>
        </p:spPr>
        <p:txBody>
          <a:bodyPr wrap="square" rtlCol="0">
            <a:spAutoFit/>
          </a:bodyPr>
          <a:lstStyle/>
          <a:p>
            <a:r>
              <a:rPr lang="en-US" sz="1400" i="1" dirty="0">
                <a:latin typeface=""/>
                <a:cs typeface=""/>
              </a:rPr>
              <a:t>In the following chart, where appropriate, yellow shading indicates the best specification available for a feature. </a:t>
            </a:r>
            <a:br>
              <a:rPr lang="en-US" sz="1400" i="1" dirty="0">
                <a:latin typeface=""/>
                <a:cs typeface=""/>
              </a:rPr>
            </a:br>
            <a:r>
              <a:rPr lang="en-US" sz="1400" i="1" dirty="0">
                <a:latin typeface=""/>
                <a:cs typeface=""/>
              </a:rPr>
              <a:t>Competitive information is based on publicly available information.</a:t>
            </a:r>
            <a:endParaRPr lang="en-US" sz="1400" i="1" baseline="30000" dirty="0">
              <a:latin typeface=""/>
              <a:cs typeface=""/>
            </a:endParaRPr>
          </a:p>
        </p:txBody>
      </p:sp>
      <p:graphicFrame>
        <p:nvGraphicFramePr>
          <p:cNvPr id="7" name="Table 6"/>
          <p:cNvGraphicFramePr>
            <a:graphicFrameLocks noGrp="1"/>
          </p:cNvGraphicFramePr>
          <p:nvPr>
            <p:extLst>
              <p:ext uri="{D42A27DB-BD31-4B8C-83A1-F6EECF244321}">
                <p14:modId xmlns:p14="http://schemas.microsoft.com/office/powerpoint/2010/main" val="1351690560"/>
              </p:ext>
            </p:extLst>
          </p:nvPr>
        </p:nvGraphicFramePr>
        <p:xfrm>
          <a:off x="557483" y="1594825"/>
          <a:ext cx="11584923" cy="4859018"/>
        </p:xfrm>
        <a:graphic>
          <a:graphicData uri="http://schemas.openxmlformats.org/drawingml/2006/table">
            <a:tbl>
              <a:tblPr firstRow="1" bandRow="1">
                <a:tableStyleId>{073A0DAA-6AF3-43AB-8588-CEC1D06C72B9}</a:tableStyleId>
              </a:tblPr>
              <a:tblGrid>
                <a:gridCol w="962559">
                  <a:extLst>
                    <a:ext uri="{9D8B030D-6E8A-4147-A177-3AD203B41FA5}">
                      <a16:colId xmlns:a16="http://schemas.microsoft.com/office/drawing/2014/main" xmlns="" val="20000"/>
                    </a:ext>
                  </a:extLst>
                </a:gridCol>
                <a:gridCol w="1591458">
                  <a:extLst>
                    <a:ext uri="{9D8B030D-6E8A-4147-A177-3AD203B41FA5}">
                      <a16:colId xmlns:a16="http://schemas.microsoft.com/office/drawing/2014/main" xmlns="" val="20001"/>
                    </a:ext>
                  </a:extLst>
                </a:gridCol>
                <a:gridCol w="915159">
                  <a:extLst>
                    <a:ext uri="{9D8B030D-6E8A-4147-A177-3AD203B41FA5}">
                      <a16:colId xmlns:a16="http://schemas.microsoft.com/office/drawing/2014/main" xmlns="" val="20002"/>
                    </a:ext>
                  </a:extLst>
                </a:gridCol>
                <a:gridCol w="1102902">
                  <a:extLst>
                    <a:ext uri="{9D8B030D-6E8A-4147-A177-3AD203B41FA5}">
                      <a16:colId xmlns:a16="http://schemas.microsoft.com/office/drawing/2014/main" xmlns="" val="20003"/>
                    </a:ext>
                  </a:extLst>
                </a:gridCol>
                <a:gridCol w="1249468">
                  <a:extLst>
                    <a:ext uri="{9D8B030D-6E8A-4147-A177-3AD203B41FA5}">
                      <a16:colId xmlns:a16="http://schemas.microsoft.com/office/drawing/2014/main" xmlns="" val="20004"/>
                    </a:ext>
                  </a:extLst>
                </a:gridCol>
                <a:gridCol w="1643742">
                  <a:extLst>
                    <a:ext uri="{9D8B030D-6E8A-4147-A177-3AD203B41FA5}">
                      <a16:colId xmlns:a16="http://schemas.microsoft.com/office/drawing/2014/main" xmlns="" val="20005"/>
                    </a:ext>
                  </a:extLst>
                </a:gridCol>
                <a:gridCol w="1210137">
                  <a:extLst>
                    <a:ext uri="{9D8B030D-6E8A-4147-A177-3AD203B41FA5}">
                      <a16:colId xmlns:a16="http://schemas.microsoft.com/office/drawing/2014/main" xmlns="" val="20006"/>
                    </a:ext>
                  </a:extLst>
                </a:gridCol>
                <a:gridCol w="2909498">
                  <a:extLst>
                    <a:ext uri="{9D8B030D-6E8A-4147-A177-3AD203B41FA5}">
                      <a16:colId xmlns:a16="http://schemas.microsoft.com/office/drawing/2014/main" xmlns="" val="20007"/>
                    </a:ext>
                  </a:extLst>
                </a:gridCol>
              </a:tblGrid>
              <a:tr h="0">
                <a:tc>
                  <a:txBody>
                    <a:bodyPr/>
                    <a:lstStyle/>
                    <a:p>
                      <a:pPr algn="l"/>
                      <a:r>
                        <a:rPr lang="en-US" sz="1100" cap="none" dirty="0"/>
                        <a:t>Feature</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100" cap="none" dirty="0"/>
                        <a:t>Zebra </a:t>
                      </a:r>
                      <a:br>
                        <a:rPr lang="en-US" sz="1100" cap="none" dirty="0"/>
                      </a:br>
                      <a:r>
                        <a:rPr lang="en-US" sz="1100" cap="none" dirty="0"/>
                        <a:t>ET51/ET56</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Apple iPad</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Bluebird Pidion RT100</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Data Limited DLI10</a:t>
                      </a: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Lenovo Tab 4 10 Business </a:t>
                      </a: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Panasonic </a:t>
                      </a:r>
                      <a:br>
                        <a:rPr lang="en-US" sz="1100" cap="none" dirty="0"/>
                      </a:br>
                      <a:r>
                        <a:rPr lang="en-US" sz="1100" cap="none" dirty="0"/>
                        <a:t>FZ-A2</a:t>
                      </a:r>
                      <a:endParaRPr lang="en-US" sz="1100" cap="none" dirty="0">
                        <a:solidFill>
                          <a:schemeClr val="bg1"/>
                        </a:solidFill>
                      </a:endParaRP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rowSpan="2">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400" cap="none" dirty="0">
                          <a:solidFill>
                            <a:srgbClr val="FFFFFF"/>
                          </a:solidFill>
                        </a:rPr>
                        <a:t>Why</a:t>
                      </a:r>
                      <a:r>
                        <a:rPr lang="en-US" sz="1400" cap="none" baseline="0" dirty="0">
                          <a:solidFill>
                            <a:srgbClr val="FFFFFF"/>
                          </a:solidFill>
                        </a:rPr>
                        <a:t> it matters</a:t>
                      </a:r>
                      <a:endParaRPr lang="en-US" sz="1400" cap="none" dirty="0">
                        <a:solidFill>
                          <a:srgbClr val="FFFFFF"/>
                        </a:solidFill>
                      </a:endParaRPr>
                    </a:p>
                  </a:txBody>
                  <a:tcPr marT="91440" marB="91440" anchor="ctr">
                    <a:lnL w="28575"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10000"/>
                  </a:ext>
                </a:extLst>
              </a:tr>
              <a:tr h="759458">
                <a:tc>
                  <a:txBody>
                    <a:bodyPr/>
                    <a:lstStyle/>
                    <a:p>
                      <a:pPr algn="l"/>
                      <a:endParaRPr lang="en-US" sz="1200" cap="none" dirty="0">
                        <a:solidFill>
                          <a:schemeClr val="bg1"/>
                        </a:solidFill>
                      </a:endParaRPr>
                    </a:p>
                  </a:txBody>
                  <a:tcPr marL="182880" marT="91440" marB="91440" anchor="ctr">
                    <a:lnL w="28575" cap="flat" cmpd="sng" algn="ctr">
                      <a:solidFill>
                        <a:srgbClr val="FFFFFF"/>
                      </a:solid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a:tc>
                <a:extLst>
                  <a:ext uri="{0D108BD9-81ED-4DB2-BD59-A6C34878D82A}">
                    <a16:rowId xmlns:a16="http://schemas.microsoft.com/office/drawing/2014/main" xmlns="" val="10001"/>
                  </a:ext>
                </a:extLst>
              </a:tr>
              <a:tr h="338480">
                <a:tc gridSpan="8">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Software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2"/>
                  </a:ext>
                </a:extLst>
              </a:tr>
              <a:tr h="598504">
                <a:tc>
                  <a:txBody>
                    <a:bodyPr/>
                    <a:lstStyle/>
                    <a:p>
                      <a:pPr algn="l"/>
                      <a:r>
                        <a:rPr lang="en-US" sz="1100" b="1" spc="-50" baseline="0" dirty="0">
                          <a:solidFill>
                            <a:schemeClr val="tx1"/>
                          </a:solidFill>
                        </a:rPr>
                        <a:t>Value-add Software Tools</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b="1" kern="1200" baseline="0" dirty="0">
                          <a:solidFill>
                            <a:schemeClr val="dk1"/>
                          </a:solidFill>
                          <a:latin typeface="+mn-lt"/>
                          <a:ea typeface="+mn-ea"/>
                          <a:cs typeface="+mn-cs"/>
                        </a:rPr>
                        <a:t>Mobility DNA:</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b="0" u="sng" kern="1200" baseline="0" dirty="0">
                          <a:solidFill>
                            <a:schemeClr val="dk1"/>
                          </a:solidFill>
                          <a:latin typeface="+mn-lt"/>
                          <a:ea typeface="+mn-ea"/>
                          <a:cs typeface="+mn-cs"/>
                        </a:rPr>
                        <a:t>Management Tools:</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b="0" kern="1200" baseline="0" dirty="0">
                          <a:solidFill>
                            <a:schemeClr val="dk1"/>
                          </a:solidFill>
                          <a:latin typeface="+mn-lt"/>
                          <a:ea typeface="+mn-ea"/>
                          <a:cs typeface="+mn-cs"/>
                        </a:rPr>
                        <a:t>Enterprise Home Screen</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b="0" kern="1200" baseline="0" dirty="0">
                          <a:solidFill>
                            <a:schemeClr val="dk1"/>
                          </a:solidFill>
                          <a:latin typeface="+mn-lt"/>
                          <a:ea typeface="+mn-ea"/>
                          <a:cs typeface="+mn-cs"/>
                        </a:rPr>
                        <a:t>LifeGuard</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b="0" kern="1200" baseline="0" dirty="0">
                          <a:solidFill>
                            <a:schemeClr val="dk1"/>
                          </a:solidFill>
                          <a:latin typeface="+mn-lt"/>
                          <a:ea typeface="+mn-ea"/>
                          <a:cs typeface="+mn-cs"/>
                        </a:rPr>
                        <a:t>StageNow</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b="0" kern="1200" baseline="0" dirty="0">
                          <a:solidFill>
                            <a:schemeClr val="dk1"/>
                          </a:solidFill>
                          <a:latin typeface="+mn-lt"/>
                          <a:ea typeface="+mn-ea"/>
                          <a:cs typeface="+mn-cs"/>
                        </a:rPr>
                        <a:t>PowerPrecision Console</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b="0" kern="1200" baseline="0" dirty="0">
                          <a:solidFill>
                            <a:schemeClr val="dk1"/>
                          </a:solidFill>
                          <a:latin typeface="+mn-lt"/>
                          <a:ea typeface="+mn-ea"/>
                          <a:cs typeface="+mn-cs"/>
                        </a:rPr>
                        <a:t>WorryFree WiFi</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b="0" kern="1200" baseline="0" dirty="0">
                          <a:solidFill>
                            <a:schemeClr val="dk1"/>
                          </a:solidFill>
                          <a:latin typeface="+mn-lt"/>
                          <a:ea typeface="+mn-ea"/>
                          <a:cs typeface="+mn-cs"/>
                        </a:rPr>
                        <a:t>Device Tracker</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b="0" kern="1200" baseline="0" dirty="0">
                          <a:solidFill>
                            <a:schemeClr val="dk1"/>
                          </a:solidFill>
                          <a:latin typeface="+mn-lt"/>
                          <a:ea typeface="+mn-ea"/>
                          <a:cs typeface="+mn-cs"/>
                        </a:rPr>
                        <a:t>Enterprise Mobility Management Toolkit</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b="0" u="sng" kern="1200" baseline="0" dirty="0">
                          <a:solidFill>
                            <a:schemeClr val="dk1"/>
                          </a:solidFill>
                          <a:latin typeface="+mn-lt"/>
                          <a:ea typeface="+mn-ea"/>
                          <a:cs typeface="+mn-cs"/>
                        </a:rPr>
                        <a:t>Productivity Tools:</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b="0" kern="1200" baseline="0" dirty="0">
                          <a:solidFill>
                            <a:schemeClr val="dk1"/>
                          </a:solidFill>
                          <a:latin typeface="+mn-lt"/>
                          <a:ea typeface="+mn-ea"/>
                          <a:cs typeface="+mn-cs"/>
                        </a:rPr>
                        <a:t>DataWedge</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b="0" kern="1200" baseline="0" dirty="0">
                          <a:solidFill>
                            <a:schemeClr val="dk1"/>
                          </a:solidFill>
                          <a:latin typeface="+mn-lt"/>
                          <a:ea typeface="+mn-ea"/>
                          <a:cs typeface="+mn-cs"/>
                        </a:rPr>
                        <a:t>Enterprise Keyboard</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b="0" kern="1200" baseline="0" dirty="0">
                          <a:solidFill>
                            <a:schemeClr val="dk1"/>
                          </a:solidFill>
                          <a:latin typeface="+mn-lt"/>
                          <a:ea typeface="+mn-ea"/>
                          <a:cs typeface="+mn-cs"/>
                        </a:rPr>
                        <a:t>Device Diagnostics</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b="0" kern="1200" baseline="0" dirty="0">
                          <a:solidFill>
                            <a:schemeClr val="dk1"/>
                          </a:solidFill>
                          <a:latin typeface="+mn-lt"/>
                          <a:ea typeface="+mn-ea"/>
                          <a:cs typeface="+mn-cs"/>
                        </a:rPr>
                        <a:t>PowerPrecision+</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b="0" kern="1200" baseline="0" dirty="0">
                          <a:solidFill>
                            <a:schemeClr val="dk1"/>
                          </a:solidFill>
                          <a:latin typeface="+mn-lt"/>
                          <a:ea typeface="+mn-ea"/>
                          <a:cs typeface="+mn-cs"/>
                        </a:rPr>
                        <a:t>Swipe Assist</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b="0" u="sng" kern="1200" baseline="0" dirty="0">
                          <a:solidFill>
                            <a:schemeClr val="dk1"/>
                          </a:solidFill>
                          <a:latin typeface="+mn-lt"/>
                          <a:ea typeface="+mn-ea"/>
                          <a:cs typeface="+mn-cs"/>
                        </a:rPr>
                        <a:t>Development Tools:</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b="0" kern="1200" baseline="0" dirty="0">
                          <a:solidFill>
                            <a:schemeClr val="dk1"/>
                          </a:solidFill>
                          <a:latin typeface="+mn-lt"/>
                          <a:ea typeface="+mn-ea"/>
                          <a:cs typeface="+mn-cs"/>
                        </a:rPr>
                        <a:t>Mobility Extensions (Mx)</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b="0" kern="1200" baseline="0" dirty="0">
                          <a:solidFill>
                            <a:schemeClr val="dk1"/>
                          </a:solidFill>
                          <a:latin typeface="+mn-lt"/>
                          <a:ea typeface="+mn-ea"/>
                          <a:cs typeface="+mn-cs"/>
                        </a:rPr>
                        <a:t>EMDK for Android</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b="0" kern="1200" baseline="0" dirty="0">
                          <a:solidFill>
                            <a:schemeClr val="dk1"/>
                          </a:solidFill>
                          <a:latin typeface="+mn-lt"/>
                          <a:ea typeface="+mn-ea"/>
                          <a:cs typeface="+mn-cs"/>
                        </a:rPr>
                        <a:t>Enterprise Browser</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1000" baseline="0" dirty="0">
                          <a:solidFill>
                            <a:schemeClr val="tx1"/>
                          </a:solidFill>
                          <a:latin typeface="+mn-lt"/>
                        </a:rPr>
                        <a:t>None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0"/>
                        </a:spcAft>
                      </a:pPr>
                      <a:r>
                        <a:rPr lang="en-US" sz="1000" baseline="0" dirty="0">
                          <a:solidFill>
                            <a:schemeClr val="tx1"/>
                          </a:solidFill>
                          <a:latin typeface="+mn-lt"/>
                        </a:rPr>
                        <a:t>No software data available at this time</a:t>
                      </a:r>
                    </a:p>
                    <a:p>
                      <a:pPr algn="ctr">
                        <a:spcAft>
                          <a:spcPts val="0"/>
                        </a:spcAft>
                      </a:pP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0"/>
                        </a:spcAft>
                      </a:pPr>
                      <a:r>
                        <a:rPr lang="en-US" sz="1000" baseline="0" dirty="0">
                          <a:solidFill>
                            <a:schemeClr val="tx1"/>
                          </a:solidFill>
                          <a:latin typeface="+mn-lt"/>
                        </a:rPr>
                        <a:t>No software data available at this time</a:t>
                      </a:r>
                    </a:p>
                    <a:p>
                      <a:pPr algn="ctr">
                        <a:spcAft>
                          <a:spcPts val="0"/>
                        </a:spcAft>
                      </a:pP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0"/>
                        </a:spcAft>
                      </a:pPr>
                      <a:r>
                        <a:rPr lang="en-US" sz="1000" baseline="0" dirty="0">
                          <a:solidFill>
                            <a:schemeClr val="tx1"/>
                          </a:solidFill>
                          <a:latin typeface="+mn-lt"/>
                        </a:rPr>
                        <a:t>No software data </a:t>
                      </a:r>
                      <a:br>
                        <a:rPr lang="en-US" sz="1000" baseline="0" dirty="0">
                          <a:solidFill>
                            <a:schemeClr val="tx1"/>
                          </a:solidFill>
                          <a:latin typeface="+mn-lt"/>
                        </a:rPr>
                      </a:br>
                      <a:r>
                        <a:rPr lang="en-US" sz="1000" baseline="0" dirty="0">
                          <a:solidFill>
                            <a:schemeClr val="tx1"/>
                          </a:solidFill>
                          <a:latin typeface="+mn-lt"/>
                        </a:rPr>
                        <a:t>available at this time</a:t>
                      </a:r>
                    </a:p>
                    <a:p>
                      <a:pPr algn="ctr">
                        <a:spcAft>
                          <a:spcPts val="0"/>
                        </a:spcAft>
                      </a:pP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0"/>
                        </a:spcAft>
                      </a:pPr>
                      <a:r>
                        <a:rPr lang="en-US" sz="1000" baseline="0" dirty="0">
                          <a:solidFill>
                            <a:schemeClr val="tx1"/>
                          </a:solidFill>
                          <a:latin typeface="+mn-lt"/>
                        </a:rPr>
                        <a:t>No software data available at this time</a:t>
                      </a:r>
                      <a:endParaRPr lang="en-US" sz="1000" dirty="0">
                        <a:solidFill>
                          <a:schemeClr val="tx1"/>
                        </a:solidFill>
                      </a:endParaRPr>
                    </a:p>
                    <a:p>
                      <a:pPr marL="0" marR="0" indent="0" algn="ctr" defTabSz="914126" rtl="0" eaLnBrk="1" fontAlgn="auto" latinLnBrk="0" hangingPunct="1">
                        <a:lnSpc>
                          <a:spcPct val="100000"/>
                        </a:lnSpc>
                        <a:spcBef>
                          <a:spcPts val="0"/>
                        </a:spcBef>
                        <a:spcAft>
                          <a:spcPts val="800"/>
                        </a:spcAft>
                        <a:buClrTx/>
                        <a:buSzTx/>
                        <a:buFontTx/>
                        <a:buNone/>
                        <a:tabLst/>
                        <a:defRPr/>
                      </a:pP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000" baseline="0" dirty="0">
                          <a:solidFill>
                            <a:srgbClr val="000000"/>
                          </a:solidFill>
                          <a:latin typeface="+mn-lt"/>
                        </a:rPr>
                        <a:t>While some competitive devices have some software offerings, only Zebra has a comprehensive portfolio of tools that provide your customers with value they just can’t get in a competitive device. </a:t>
                      </a:r>
                    </a:p>
                    <a:p>
                      <a:endParaRPr lang="en-US" sz="1000" baseline="0" dirty="0">
                        <a:solidFill>
                          <a:srgbClr val="000000"/>
                        </a:solidFill>
                        <a:latin typeface="+mn-lt"/>
                      </a:endParaRPr>
                    </a:p>
                    <a:p>
                      <a:r>
                        <a:rPr lang="en-US" sz="1000" baseline="0" dirty="0">
                          <a:solidFill>
                            <a:srgbClr val="000000"/>
                          </a:solidFill>
                          <a:latin typeface="+mn-lt"/>
                        </a:rPr>
                        <a:t>There are 15 tools and counting for the ET51/ET56 – and new Mobility DNA tools are always in the making.</a:t>
                      </a:r>
                    </a:p>
                    <a:p>
                      <a:endParaRPr lang="en-US" sz="1000" baseline="0" dirty="0">
                        <a:solidFill>
                          <a:srgbClr val="000000"/>
                        </a:solidFill>
                        <a:latin typeface="+mn-lt"/>
                      </a:endParaRPr>
                    </a:p>
                    <a:p>
                      <a:r>
                        <a:rPr lang="en-US" sz="1000" baseline="0" dirty="0">
                          <a:solidFill>
                            <a:srgbClr val="000000"/>
                          </a:solidFill>
                          <a:latin typeface="+mn-lt"/>
                        </a:rPr>
                        <a:t>Of the 15 tools available today:</a:t>
                      </a:r>
                    </a:p>
                    <a:p>
                      <a:pPr marL="171450" indent="-171450">
                        <a:buFontTx/>
                        <a:buChar char="-"/>
                      </a:pPr>
                      <a:r>
                        <a:rPr lang="en-US" sz="1000" baseline="0" dirty="0">
                          <a:solidFill>
                            <a:srgbClr val="000000"/>
                          </a:solidFill>
                          <a:latin typeface="+mn-lt"/>
                        </a:rPr>
                        <a:t>6 are free and pre-loaded, ready to use on the ET56/ET56</a:t>
                      </a:r>
                    </a:p>
                    <a:p>
                      <a:pPr marL="171450" indent="-171450">
                        <a:buFontTx/>
                        <a:buChar char="-"/>
                      </a:pPr>
                      <a:endParaRPr lang="en-US" sz="1000" baseline="0" dirty="0">
                        <a:solidFill>
                          <a:srgbClr val="000000"/>
                        </a:solidFill>
                        <a:latin typeface="+mn-lt"/>
                      </a:endParaRPr>
                    </a:p>
                    <a:p>
                      <a:pPr marL="171450" indent="-171450">
                        <a:buFontTx/>
                        <a:buChar char="-"/>
                      </a:pPr>
                      <a:r>
                        <a:rPr lang="en-US" sz="1000" baseline="0" dirty="0">
                          <a:solidFill>
                            <a:srgbClr val="000000"/>
                          </a:solidFill>
                          <a:latin typeface="+mn-lt"/>
                        </a:rPr>
                        <a:t>6 are free but your customers will need to download the software</a:t>
                      </a:r>
                    </a:p>
                    <a:p>
                      <a:pPr marL="171450" indent="-171450">
                        <a:buFontTx/>
                        <a:buChar char="-"/>
                      </a:pPr>
                      <a:endParaRPr lang="en-US" sz="1000" baseline="0" dirty="0">
                        <a:solidFill>
                          <a:srgbClr val="000000"/>
                        </a:solidFill>
                        <a:latin typeface="+mn-lt"/>
                      </a:endParaRPr>
                    </a:p>
                    <a:p>
                      <a:pPr marL="171450" indent="-171450">
                        <a:buFontTx/>
                        <a:buChar char="-"/>
                      </a:pPr>
                      <a:r>
                        <a:rPr lang="en-US" sz="1000" baseline="0" dirty="0">
                          <a:solidFill>
                            <a:srgbClr val="000000"/>
                          </a:solidFill>
                          <a:latin typeface="+mn-lt"/>
                        </a:rPr>
                        <a:t>3 are fee-based and downloadable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3"/>
                  </a:ext>
                </a:extLst>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1201" y="2160345"/>
            <a:ext cx="954251" cy="690277"/>
          </a:xfrm>
          <a:prstGeom prst="rect">
            <a:avLst/>
          </a:prstGeom>
        </p:spPr>
      </p:pic>
      <p:pic>
        <p:nvPicPr>
          <p:cNvPr id="15" name="Picture 14" descr="1-Apple iPad Pro.jpg"/>
          <p:cNvPicPr>
            <a:picLocks noChangeAspect="1"/>
          </p:cNvPicPr>
          <p:nvPr/>
        </p:nvPicPr>
        <p:blipFill>
          <a:blip r:embed="rId4"/>
          <a:stretch>
            <a:fillRect/>
          </a:stretch>
        </p:blipFill>
        <p:spPr>
          <a:xfrm>
            <a:off x="3270427" y="2188080"/>
            <a:ext cx="631402" cy="631402"/>
          </a:xfrm>
          <a:prstGeom prst="rect">
            <a:avLst/>
          </a:prstGeom>
        </p:spPr>
      </p:pic>
      <p:pic>
        <p:nvPicPr>
          <p:cNvPr id="16" name="Picture 15" descr="1-RT100 Bluebird Pidion.jpg"/>
          <p:cNvPicPr>
            <a:picLocks noChangeAspect="1"/>
          </p:cNvPicPr>
          <p:nvPr/>
        </p:nvPicPr>
        <p:blipFill>
          <a:blip r:embed="rId5"/>
          <a:stretch>
            <a:fillRect/>
          </a:stretch>
        </p:blipFill>
        <p:spPr>
          <a:xfrm>
            <a:off x="4146720" y="2208202"/>
            <a:ext cx="884299" cy="609183"/>
          </a:xfrm>
          <a:prstGeom prst="rect">
            <a:avLst/>
          </a:prstGeom>
        </p:spPr>
      </p:pic>
      <p:pic>
        <p:nvPicPr>
          <p:cNvPr id="17" name="Picture 16"/>
          <p:cNvPicPr>
            <a:picLocks noChangeAspect="1"/>
          </p:cNvPicPr>
          <p:nvPr/>
        </p:nvPicPr>
        <p:blipFill>
          <a:blip r:embed="rId6"/>
          <a:stretch>
            <a:fillRect/>
          </a:stretch>
        </p:blipFill>
        <p:spPr>
          <a:xfrm>
            <a:off x="5272601" y="2184958"/>
            <a:ext cx="850941" cy="627912"/>
          </a:xfrm>
          <a:prstGeom prst="rect">
            <a:avLst/>
          </a:prstGeom>
        </p:spPr>
      </p:pic>
      <p:pic>
        <p:nvPicPr>
          <p:cNvPr id="18" name="Picture 17"/>
          <p:cNvPicPr>
            <a:picLocks noChangeAspect="1"/>
          </p:cNvPicPr>
          <p:nvPr/>
        </p:nvPicPr>
        <p:blipFill>
          <a:blip r:embed="rId7"/>
          <a:stretch>
            <a:fillRect/>
          </a:stretch>
        </p:blipFill>
        <p:spPr>
          <a:xfrm>
            <a:off x="6780202" y="2190410"/>
            <a:ext cx="933772" cy="650238"/>
          </a:xfrm>
          <a:prstGeom prst="rect">
            <a:avLst/>
          </a:prstGeom>
        </p:spPr>
      </p:pic>
      <p:pic>
        <p:nvPicPr>
          <p:cNvPr id="19" name="Picture 18"/>
          <p:cNvPicPr>
            <a:picLocks noChangeAspect="1"/>
          </p:cNvPicPr>
          <p:nvPr/>
        </p:nvPicPr>
        <p:blipFill>
          <a:blip r:embed="rId8"/>
          <a:stretch>
            <a:fillRect/>
          </a:stretch>
        </p:blipFill>
        <p:spPr>
          <a:xfrm>
            <a:off x="8250792" y="2208202"/>
            <a:ext cx="837326" cy="611280"/>
          </a:xfrm>
          <a:prstGeom prst="rect">
            <a:avLst/>
          </a:prstGeom>
        </p:spPr>
      </p:pic>
      <p:sp>
        <p:nvSpPr>
          <p:cNvPr id="12" name="Rectangle 11">
            <a:extLst>
              <a:ext uri="{FF2B5EF4-FFF2-40B4-BE49-F238E27FC236}">
                <a16:creationId xmlns:a16="http://schemas.microsoft.com/office/drawing/2014/main" xmlns="" id="{23CDD4ED-4A03-4B4B-87BB-D1EA457A1D61}"/>
              </a:ext>
            </a:extLst>
          </p:cNvPr>
          <p:cNvSpPr/>
          <p:nvPr/>
        </p:nvSpPr>
        <p:spPr>
          <a:xfrm>
            <a:off x="457081" y="6476640"/>
            <a:ext cx="3480318" cy="307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52278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95181" y="395195"/>
            <a:ext cx="11225908" cy="365760"/>
          </a:xfrm>
        </p:spPr>
        <p:txBody>
          <a:bodyPr/>
          <a:lstStyle/>
          <a:p>
            <a:r>
              <a:rPr lang="en-US" sz="3200" dirty="0">
                <a:latin typeface=""/>
              </a:rPr>
              <a:t>Android Competitive </a:t>
            </a:r>
            <a:r>
              <a:rPr lang="en-US" sz="3200" dirty="0">
                <a:latin typeface=""/>
                <a:cs typeface=""/>
              </a:rPr>
              <a:t>Comparison: 10-inch tablets</a:t>
            </a:r>
          </a:p>
        </p:txBody>
      </p:sp>
      <p:sp>
        <p:nvSpPr>
          <p:cNvPr id="3" name="Slide Number Placeholder 2"/>
          <p:cNvSpPr>
            <a:spLocks noGrp="1"/>
          </p:cNvSpPr>
          <p:nvPr>
            <p:ph type="sldNum" sz="quarter" idx="4"/>
          </p:nvPr>
        </p:nvSpPr>
        <p:spPr/>
        <p:txBody>
          <a:bodyPr/>
          <a:lstStyle/>
          <a:p>
            <a:fld id="{79044E51-BF79-AF42-BAC5-B771B1D9D8E0}" type="slidenum">
              <a:rPr lang="en-US" smtClean="0"/>
              <a:pPr/>
              <a:t>48</a:t>
            </a:fld>
            <a:endParaRPr lang="en-US" dirty="0"/>
          </a:p>
        </p:txBody>
      </p:sp>
      <p:sp>
        <p:nvSpPr>
          <p:cNvPr id="2" name="TextBox 1"/>
          <p:cNvSpPr txBox="1"/>
          <p:nvPr/>
        </p:nvSpPr>
        <p:spPr>
          <a:xfrm>
            <a:off x="434339" y="943193"/>
            <a:ext cx="10899501" cy="523220"/>
          </a:xfrm>
          <a:prstGeom prst="rect">
            <a:avLst/>
          </a:prstGeom>
          <a:noFill/>
        </p:spPr>
        <p:txBody>
          <a:bodyPr wrap="square" rtlCol="0">
            <a:spAutoFit/>
          </a:bodyPr>
          <a:lstStyle/>
          <a:p>
            <a:r>
              <a:rPr lang="en-US" sz="1400" i="1" dirty="0">
                <a:latin typeface=""/>
                <a:cs typeface=""/>
              </a:rPr>
              <a:t>In the following chart, where appropriate, yellow shading indicates the best specification available for a feature. </a:t>
            </a:r>
            <a:br>
              <a:rPr lang="en-US" sz="1400" i="1" dirty="0">
                <a:latin typeface=""/>
                <a:cs typeface=""/>
              </a:rPr>
            </a:br>
            <a:r>
              <a:rPr lang="en-US" sz="1400" i="1" dirty="0">
                <a:latin typeface=""/>
                <a:cs typeface=""/>
              </a:rPr>
              <a:t>Competitive information is based on publicly available information.</a:t>
            </a:r>
            <a:endParaRPr lang="en-US" sz="1400" i="1" baseline="30000" dirty="0">
              <a:latin typeface=""/>
              <a:cs typeface=""/>
            </a:endParaRPr>
          </a:p>
        </p:txBody>
      </p:sp>
      <p:graphicFrame>
        <p:nvGraphicFramePr>
          <p:cNvPr id="7" name="Table 6"/>
          <p:cNvGraphicFramePr>
            <a:graphicFrameLocks noGrp="1"/>
          </p:cNvGraphicFramePr>
          <p:nvPr>
            <p:extLst>
              <p:ext uri="{D42A27DB-BD31-4B8C-83A1-F6EECF244321}">
                <p14:modId xmlns:p14="http://schemas.microsoft.com/office/powerpoint/2010/main" val="804930784"/>
              </p:ext>
            </p:extLst>
          </p:nvPr>
        </p:nvGraphicFramePr>
        <p:xfrm>
          <a:off x="557483" y="1594825"/>
          <a:ext cx="11532761" cy="4859018"/>
        </p:xfrm>
        <a:graphic>
          <a:graphicData uri="http://schemas.openxmlformats.org/drawingml/2006/table">
            <a:tbl>
              <a:tblPr firstRow="1" bandRow="1">
                <a:tableStyleId>{073A0DAA-6AF3-43AB-8588-CEC1D06C72B9}</a:tableStyleId>
              </a:tblPr>
              <a:tblGrid>
                <a:gridCol w="962559">
                  <a:extLst>
                    <a:ext uri="{9D8B030D-6E8A-4147-A177-3AD203B41FA5}">
                      <a16:colId xmlns:a16="http://schemas.microsoft.com/office/drawing/2014/main" xmlns="" val="20000"/>
                    </a:ext>
                  </a:extLst>
                </a:gridCol>
                <a:gridCol w="1413163">
                  <a:extLst>
                    <a:ext uri="{9D8B030D-6E8A-4147-A177-3AD203B41FA5}">
                      <a16:colId xmlns:a16="http://schemas.microsoft.com/office/drawing/2014/main" xmlns="" val="20001"/>
                    </a:ext>
                  </a:extLst>
                </a:gridCol>
                <a:gridCol w="1093454">
                  <a:extLst>
                    <a:ext uri="{9D8B030D-6E8A-4147-A177-3AD203B41FA5}">
                      <a16:colId xmlns:a16="http://schemas.microsoft.com/office/drawing/2014/main" xmlns="" val="20002"/>
                    </a:ext>
                  </a:extLst>
                </a:gridCol>
                <a:gridCol w="1289858">
                  <a:extLst>
                    <a:ext uri="{9D8B030D-6E8A-4147-A177-3AD203B41FA5}">
                      <a16:colId xmlns:a16="http://schemas.microsoft.com/office/drawing/2014/main" xmlns="" val="20003"/>
                    </a:ext>
                  </a:extLst>
                </a:gridCol>
                <a:gridCol w="1267031">
                  <a:extLst>
                    <a:ext uri="{9D8B030D-6E8A-4147-A177-3AD203B41FA5}">
                      <a16:colId xmlns:a16="http://schemas.microsoft.com/office/drawing/2014/main" xmlns="" val="20004"/>
                    </a:ext>
                  </a:extLst>
                </a:gridCol>
                <a:gridCol w="1180275">
                  <a:extLst>
                    <a:ext uri="{9D8B030D-6E8A-4147-A177-3AD203B41FA5}">
                      <a16:colId xmlns:a16="http://schemas.microsoft.com/office/drawing/2014/main" xmlns="" val="20005"/>
                    </a:ext>
                  </a:extLst>
                </a:gridCol>
                <a:gridCol w="1416923">
                  <a:extLst>
                    <a:ext uri="{9D8B030D-6E8A-4147-A177-3AD203B41FA5}">
                      <a16:colId xmlns:a16="http://schemas.microsoft.com/office/drawing/2014/main" xmlns="" val="20006"/>
                    </a:ext>
                  </a:extLst>
                </a:gridCol>
                <a:gridCol w="2909498">
                  <a:extLst>
                    <a:ext uri="{9D8B030D-6E8A-4147-A177-3AD203B41FA5}">
                      <a16:colId xmlns:a16="http://schemas.microsoft.com/office/drawing/2014/main" xmlns="" val="20007"/>
                    </a:ext>
                  </a:extLst>
                </a:gridCol>
              </a:tblGrid>
              <a:tr h="0">
                <a:tc>
                  <a:txBody>
                    <a:bodyPr/>
                    <a:lstStyle/>
                    <a:p>
                      <a:pPr algn="l"/>
                      <a:r>
                        <a:rPr lang="en-US" sz="1100" cap="none" dirty="0"/>
                        <a:t>Feature</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100" cap="none" dirty="0"/>
                        <a:t>Zebra </a:t>
                      </a:r>
                      <a:br>
                        <a:rPr lang="en-US" sz="1100" cap="none" dirty="0"/>
                      </a:br>
                      <a:r>
                        <a:rPr lang="en-US" sz="1100" cap="none" dirty="0"/>
                        <a:t>ET51/ET56</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Apple iPad</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Bluebird Pidion RT100</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Data Limited DLI10</a:t>
                      </a: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Lenovo Tab 4 10 Business </a:t>
                      </a: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Panasonic </a:t>
                      </a:r>
                      <a:br>
                        <a:rPr lang="en-US" sz="1100" cap="none" dirty="0"/>
                      </a:br>
                      <a:r>
                        <a:rPr lang="en-US" sz="1100" cap="none" dirty="0"/>
                        <a:t>FZ-A2</a:t>
                      </a:r>
                      <a:endParaRPr lang="en-US" sz="1100" cap="none" dirty="0">
                        <a:solidFill>
                          <a:schemeClr val="bg1"/>
                        </a:solidFill>
                      </a:endParaRPr>
                    </a:p>
                  </a:txBody>
                  <a:tcPr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rowSpan="2">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400" cap="none" dirty="0">
                          <a:solidFill>
                            <a:srgbClr val="FFFFFF"/>
                          </a:solidFill>
                        </a:rPr>
                        <a:t>Why</a:t>
                      </a:r>
                      <a:r>
                        <a:rPr lang="en-US" sz="1400" cap="none" baseline="0" dirty="0">
                          <a:solidFill>
                            <a:srgbClr val="FFFFFF"/>
                          </a:solidFill>
                        </a:rPr>
                        <a:t> it matters</a:t>
                      </a:r>
                      <a:endParaRPr lang="en-US" sz="1400" cap="none" dirty="0">
                        <a:solidFill>
                          <a:srgbClr val="FFFFFF"/>
                        </a:solidFill>
                      </a:endParaRPr>
                    </a:p>
                  </a:txBody>
                  <a:tcPr marT="91440" marB="91440" anchor="ctr">
                    <a:lnL w="28575"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10000"/>
                  </a:ext>
                </a:extLst>
              </a:tr>
              <a:tr h="759458">
                <a:tc>
                  <a:txBody>
                    <a:bodyPr/>
                    <a:lstStyle/>
                    <a:p>
                      <a:pPr algn="l"/>
                      <a:endParaRPr lang="en-US" sz="1200" cap="none" dirty="0">
                        <a:solidFill>
                          <a:schemeClr val="bg1"/>
                        </a:solidFill>
                      </a:endParaRPr>
                    </a:p>
                  </a:txBody>
                  <a:tcPr marL="182880" marT="91440" marB="91440" anchor="ctr">
                    <a:lnL w="28575" cap="flat" cmpd="sng" algn="ctr">
                      <a:solidFill>
                        <a:srgbClr val="FFFFFF"/>
                      </a:solid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28575"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a:p>
                  </a:txBody>
                  <a:tcPr/>
                </a:tc>
                <a:extLst>
                  <a:ext uri="{0D108BD9-81ED-4DB2-BD59-A6C34878D82A}">
                    <a16:rowId xmlns:a16="http://schemas.microsoft.com/office/drawing/2014/main" xmlns="" val="10001"/>
                  </a:ext>
                </a:extLst>
              </a:tr>
              <a:tr h="338480">
                <a:tc gridSpan="8">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Accessories</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0002"/>
                  </a:ext>
                </a:extLst>
              </a:tr>
              <a:tr h="598504">
                <a:tc>
                  <a:txBody>
                    <a:bodyPr/>
                    <a:lstStyle/>
                    <a:p>
                      <a:pPr algn="l"/>
                      <a:r>
                        <a:rPr lang="en-US" sz="1100" b="1" spc="-50" baseline="0" dirty="0">
                          <a:solidFill>
                            <a:schemeClr val="tx1"/>
                          </a:solidFill>
                        </a:rPr>
                        <a:t>Accessories</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b="0" kern="1200" dirty="0">
                          <a:solidFill>
                            <a:schemeClr val="dk1"/>
                          </a:solidFill>
                          <a:effectLst/>
                          <a:latin typeface="+mn-lt"/>
                          <a:ea typeface="+mn-ea"/>
                          <a:cs typeface="+mn-cs"/>
                        </a:rPr>
                        <a:t>ShareCradles (4-slot); docking stations; vehicle mount cradle (third party); single slot charge cradle; 4-slot optional battery charger; rugged frames; expansion back to easily add accessories (scanner/hand strap and optional battery bay or hand strap); passive stylus; holster; shoulder strap; charging cables and more</a:t>
                      </a:r>
                    </a:p>
                    <a:p>
                      <a:pPr algn="ctr"/>
                      <a:endParaRPr lang="en-US" sz="1000" kern="1200" baseline="0" dirty="0">
                        <a:solidFill>
                          <a:schemeClr val="dk1"/>
                        </a:solidFill>
                        <a:latin typeface="+mn-lt"/>
                        <a:ea typeface="+mn-ea"/>
                        <a:cs typeface="+mn-cs"/>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latin typeface="+mn-lt"/>
                        </a:rPr>
                        <a:t>No enterprise-class accessories</a:t>
                      </a:r>
                    </a:p>
                    <a:p>
                      <a:pPr algn="ctr"/>
                      <a:endParaRPr lang="en-US" sz="1000" baseline="0" dirty="0">
                        <a:solidFill>
                          <a:srgbClr val="FF0000"/>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0"/>
                        </a:spcAft>
                      </a:pPr>
                      <a:r>
                        <a:rPr lang="en-US" sz="1000" dirty="0">
                          <a:solidFill>
                            <a:schemeClr val="tx1"/>
                          </a:solidFill>
                        </a:rPr>
                        <a:t>Smart Plug Barcode/IC Card Reader/Spin handle; </a:t>
                      </a:r>
                      <a:r>
                        <a:rPr lang="en-US" sz="1000" baseline="0" dirty="0">
                          <a:solidFill>
                            <a:schemeClr val="tx1"/>
                          </a:solidFill>
                        </a:rPr>
                        <a:t>landscape </a:t>
                      </a:r>
                      <a:r>
                        <a:rPr lang="en-US" sz="1000" dirty="0">
                          <a:solidFill>
                            <a:schemeClr val="tx1"/>
                          </a:solidFill>
                        </a:rPr>
                        <a:t>square</a:t>
                      </a:r>
                      <a:r>
                        <a:rPr lang="en-US" sz="1000" baseline="0" dirty="0">
                          <a:solidFill>
                            <a:schemeClr val="tx1"/>
                          </a:solidFill>
                        </a:rPr>
                        <a:t> handle; portrait square handle; shoulder strap; rugged plug; </a:t>
                      </a:r>
                      <a:r>
                        <a:rPr lang="en-US" sz="1000" dirty="0">
                          <a:solidFill>
                            <a:schemeClr val="tx1"/>
                          </a:solidFill>
                        </a:rPr>
                        <a:t>one slot charge</a:t>
                      </a:r>
                      <a:r>
                        <a:rPr lang="en-US" sz="1000" baseline="0" dirty="0">
                          <a:solidFill>
                            <a:schemeClr val="tx1"/>
                          </a:solidFill>
                        </a:rPr>
                        <a:t> cradle, one slot Ethernet cradle with 3 USB ports/printer charging port (not available with Smart Plug), vehicle chargers and mounts; screen guards and more.</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Desktop and vehicle cradles; 7-slot charging cradle,</a:t>
                      </a:r>
                      <a:r>
                        <a:rPr lang="en-US" sz="1000" b="0" baseline="0" dirty="0">
                          <a:solidFill>
                            <a:schemeClr val="tx1"/>
                          </a:solidFill>
                        </a:rPr>
                        <a:t> single bay battery charger; keyboard; scale</a:t>
                      </a:r>
                      <a:endParaRPr lang="en-US" sz="1000" b="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aseline="0" dirty="0">
                          <a:solidFill>
                            <a:schemeClr val="tx1"/>
                          </a:solidFill>
                          <a:latin typeface="+mn-lt"/>
                        </a:rPr>
                        <a:t>Rugged case, sealed case, Bluetooth keyboard; charging cables</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0" dirty="0">
                          <a:solidFill>
                            <a:schemeClr val="tx1"/>
                          </a:solidFill>
                        </a:rPr>
                        <a:t>Single</a:t>
                      </a:r>
                      <a:r>
                        <a:rPr lang="en-US" sz="1000" b="0" baseline="0" dirty="0">
                          <a:solidFill>
                            <a:schemeClr val="tx1"/>
                          </a:solidFill>
                        </a:rPr>
                        <a:t> slot desktop cradle; standard, slim and extended vehicle docks; extended vehicle cradle; hand strap; rotating hand strap; stylus; 4 slot battery charger, standard battery</a:t>
                      </a:r>
                      <a:endParaRPr lang="en-US" sz="1000" b="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000" baseline="0" dirty="0">
                          <a:solidFill>
                            <a:srgbClr val="000000"/>
                          </a:solidFill>
                          <a:latin typeface="+mn-lt"/>
                        </a:rPr>
                        <a:t>The ET51/ET56 tablets offer the most accessories in this class for the most flexibility, with accessories that improve ruggedness, expand use cases (for example, in forklifts or as desktop replacements), increase carrying options, and more.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3"/>
                  </a:ext>
                </a:extLst>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4999" y="2160345"/>
            <a:ext cx="954251" cy="690277"/>
          </a:xfrm>
          <a:prstGeom prst="rect">
            <a:avLst/>
          </a:prstGeom>
        </p:spPr>
      </p:pic>
      <p:pic>
        <p:nvPicPr>
          <p:cNvPr id="15" name="Picture 14" descr="1-Apple iPad Pro.jpg"/>
          <p:cNvPicPr>
            <a:picLocks noChangeAspect="1"/>
          </p:cNvPicPr>
          <p:nvPr/>
        </p:nvPicPr>
        <p:blipFill>
          <a:blip r:embed="rId4"/>
          <a:stretch>
            <a:fillRect/>
          </a:stretch>
        </p:blipFill>
        <p:spPr>
          <a:xfrm>
            <a:off x="3156127" y="2188080"/>
            <a:ext cx="631402" cy="631402"/>
          </a:xfrm>
          <a:prstGeom prst="rect">
            <a:avLst/>
          </a:prstGeom>
        </p:spPr>
      </p:pic>
      <p:pic>
        <p:nvPicPr>
          <p:cNvPr id="16" name="Picture 15" descr="1-RT100 Bluebird Pidion.jpg"/>
          <p:cNvPicPr>
            <a:picLocks noChangeAspect="1"/>
          </p:cNvPicPr>
          <p:nvPr/>
        </p:nvPicPr>
        <p:blipFill>
          <a:blip r:embed="rId5"/>
          <a:stretch>
            <a:fillRect/>
          </a:stretch>
        </p:blipFill>
        <p:spPr>
          <a:xfrm>
            <a:off x="4258230" y="2208202"/>
            <a:ext cx="884299" cy="609183"/>
          </a:xfrm>
          <a:prstGeom prst="rect">
            <a:avLst/>
          </a:prstGeom>
        </p:spPr>
      </p:pic>
      <p:pic>
        <p:nvPicPr>
          <p:cNvPr id="17" name="Picture 16"/>
          <p:cNvPicPr>
            <a:picLocks noChangeAspect="1"/>
          </p:cNvPicPr>
          <p:nvPr/>
        </p:nvPicPr>
        <p:blipFill>
          <a:blip r:embed="rId6"/>
          <a:stretch>
            <a:fillRect/>
          </a:stretch>
        </p:blipFill>
        <p:spPr>
          <a:xfrm>
            <a:off x="5607137" y="2184958"/>
            <a:ext cx="850941" cy="627912"/>
          </a:xfrm>
          <a:prstGeom prst="rect">
            <a:avLst/>
          </a:prstGeom>
        </p:spPr>
      </p:pic>
      <p:pic>
        <p:nvPicPr>
          <p:cNvPr id="18" name="Picture 17"/>
          <p:cNvPicPr>
            <a:picLocks noChangeAspect="1"/>
          </p:cNvPicPr>
          <p:nvPr/>
        </p:nvPicPr>
        <p:blipFill>
          <a:blip r:embed="rId7"/>
          <a:stretch>
            <a:fillRect/>
          </a:stretch>
        </p:blipFill>
        <p:spPr>
          <a:xfrm>
            <a:off x="6636030" y="2190410"/>
            <a:ext cx="933772" cy="650238"/>
          </a:xfrm>
          <a:prstGeom prst="rect">
            <a:avLst/>
          </a:prstGeom>
        </p:spPr>
      </p:pic>
      <p:pic>
        <p:nvPicPr>
          <p:cNvPr id="19" name="Picture 18"/>
          <p:cNvPicPr>
            <a:picLocks noChangeAspect="1"/>
          </p:cNvPicPr>
          <p:nvPr/>
        </p:nvPicPr>
        <p:blipFill>
          <a:blip r:embed="rId8"/>
          <a:stretch>
            <a:fillRect/>
          </a:stretch>
        </p:blipFill>
        <p:spPr>
          <a:xfrm>
            <a:off x="8026966" y="2208202"/>
            <a:ext cx="837326" cy="611280"/>
          </a:xfrm>
          <a:prstGeom prst="rect">
            <a:avLst/>
          </a:prstGeom>
        </p:spPr>
      </p:pic>
      <p:sp>
        <p:nvSpPr>
          <p:cNvPr id="12" name="Rectangle 11">
            <a:extLst>
              <a:ext uri="{FF2B5EF4-FFF2-40B4-BE49-F238E27FC236}">
                <a16:creationId xmlns:a16="http://schemas.microsoft.com/office/drawing/2014/main" xmlns="" id="{EEF3CE11-63D6-42B9-86B0-A129932D907A}"/>
              </a:ext>
            </a:extLst>
          </p:cNvPr>
          <p:cNvSpPr/>
          <p:nvPr/>
        </p:nvSpPr>
        <p:spPr>
          <a:xfrm>
            <a:off x="457081" y="6476640"/>
            <a:ext cx="3480318" cy="307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32234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ET51-agendaslide.jpg"/>
          <p:cNvPicPr>
            <a:picLocks noChangeAspect="1"/>
          </p:cNvPicPr>
          <p:nvPr/>
        </p:nvPicPr>
        <p:blipFill>
          <a:blip r:embed="rId2"/>
          <a:stretch>
            <a:fillRect/>
          </a:stretch>
        </p:blipFill>
        <p:spPr>
          <a:xfrm>
            <a:off x="-24435" y="-17924"/>
            <a:ext cx="12237694" cy="6867721"/>
          </a:xfrm>
          <a:prstGeom prst="rect">
            <a:avLst/>
          </a:prstGeom>
        </p:spPr>
      </p:pic>
      <p:sp>
        <p:nvSpPr>
          <p:cNvPr id="9" name="Content Placeholder 2"/>
          <p:cNvSpPr txBox="1">
            <a:spLocks/>
          </p:cNvSpPr>
          <p:nvPr/>
        </p:nvSpPr>
        <p:spPr>
          <a:xfrm>
            <a:off x="4750" y="-12396"/>
            <a:ext cx="12206950" cy="6883045"/>
          </a:xfrm>
          <a:prstGeom prst="rect">
            <a:avLst/>
          </a:prstGeom>
          <a:gradFill flip="none" rotWithShape="1">
            <a:gsLst>
              <a:gs pos="38000">
                <a:srgbClr val="808080">
                  <a:alpha val="47000"/>
                </a:srgbClr>
              </a:gs>
              <a:gs pos="73000">
                <a:schemeClr val="tx1">
                  <a:lumMod val="75000"/>
                </a:schemeClr>
              </a:gs>
              <a:gs pos="19000">
                <a:schemeClr val="bg1">
                  <a:alpha val="21000"/>
                </a:schemeClr>
              </a:gs>
            </a:gsLst>
            <a:lin ang="5400000" scaled="1"/>
            <a:tileRect/>
          </a:gradFill>
          <a:ln>
            <a:noFill/>
          </a:ln>
        </p:spPr>
        <p:txBody>
          <a:bodyPr vert="horz" lIns="182832" tIns="182832" rIns="182832" bIns="228540" rtlCol="0" anchor="ctr">
            <a:noAutofit/>
          </a:bodyPr>
          <a:lstStyle/>
          <a:p>
            <a:pPr algn="r" defTabSz="913852" fontAlgn="auto">
              <a:spcBef>
                <a:spcPts val="1000"/>
              </a:spcBef>
              <a:spcAft>
                <a:spcPts val="0"/>
              </a:spcAft>
              <a:buClr>
                <a:schemeClr val="accent1"/>
              </a:buClr>
              <a:defRPr/>
            </a:pPr>
            <a:endParaRPr lang="en-US" sz="3600" b="1" dirty="0"/>
          </a:p>
        </p:txBody>
      </p:sp>
      <p:sp>
        <p:nvSpPr>
          <p:cNvPr id="17" name="Slide Number Placeholder 4"/>
          <p:cNvSpPr txBox="1">
            <a:spLocks/>
          </p:cNvSpPr>
          <p:nvPr/>
        </p:nvSpPr>
        <p:spPr bwMode="auto">
          <a:xfrm>
            <a:off x="11836801" y="6484138"/>
            <a:ext cx="352149" cy="36484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8" tIns="45684" rIns="91368" bIns="45684"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35F1284F-6711-D24C-AC12-BABAB00C24CE}" type="slidenum">
              <a:rPr lang="en-US" altLang="en-US" sz="800">
                <a:solidFill>
                  <a:schemeClr val="bg1">
                    <a:lumMod val="50000"/>
                  </a:schemeClr>
                </a:solidFill>
                <a:ea typeface="Avenir Roman" charset="0"/>
                <a:cs typeface="Avenir Roman" charset="0"/>
              </a:rPr>
              <a:pPr algn="ctr" eaLnBrk="1" hangingPunct="1"/>
              <a:t>49</a:t>
            </a:fld>
            <a:endParaRPr lang="en-US" altLang="en-US" sz="800" dirty="0">
              <a:solidFill>
                <a:schemeClr val="bg1">
                  <a:lumMod val="50000"/>
                </a:schemeClr>
              </a:solidFill>
              <a:ea typeface="Avenir Roman" charset="0"/>
              <a:cs typeface="Avenir Roman" charset="0"/>
            </a:endParaRPr>
          </a:p>
        </p:txBody>
      </p:sp>
      <p:sp>
        <p:nvSpPr>
          <p:cNvPr id="10" name="Content Placeholder 2"/>
          <p:cNvSpPr txBox="1">
            <a:spLocks/>
          </p:cNvSpPr>
          <p:nvPr/>
        </p:nvSpPr>
        <p:spPr>
          <a:xfrm>
            <a:off x="3153828" y="4521007"/>
            <a:ext cx="8518287" cy="1765621"/>
          </a:xfrm>
          <a:prstGeom prst="rect">
            <a:avLst/>
          </a:prstGeom>
          <a:noFill/>
          <a:ln>
            <a:noFill/>
          </a:ln>
        </p:spPr>
        <p:txBody>
          <a:bodyPr vert="horz" lIns="182832" tIns="182832" rIns="182832" bIns="228540" rtlCol="0" anchor="ctr">
            <a:noAutofit/>
          </a:bodyPr>
          <a:lstStyle/>
          <a:p>
            <a:pPr algn="r" defTabSz="913852" fontAlgn="auto">
              <a:spcBef>
                <a:spcPts val="1000"/>
              </a:spcBef>
              <a:spcAft>
                <a:spcPts val="0"/>
              </a:spcAft>
              <a:buClr>
                <a:schemeClr val="accent1"/>
              </a:buClr>
              <a:defRPr/>
            </a:pPr>
            <a:r>
              <a:rPr lang="en-US" sz="3600" dirty="0">
                <a:solidFill>
                  <a:schemeClr val="bg1"/>
                </a:solidFill>
              </a:rPr>
              <a:t>Individual Fight Sheets: </a:t>
            </a:r>
            <a:br>
              <a:rPr lang="en-US" sz="3600" dirty="0">
                <a:solidFill>
                  <a:schemeClr val="bg1"/>
                </a:solidFill>
              </a:rPr>
            </a:br>
            <a:r>
              <a:rPr lang="en-US" sz="3600" b="1" dirty="0">
                <a:solidFill>
                  <a:schemeClr val="bg1"/>
                </a:solidFill>
              </a:rPr>
              <a:t>8-inch Windows Competitors</a:t>
            </a:r>
          </a:p>
        </p:txBody>
      </p:sp>
      <p:sp>
        <p:nvSpPr>
          <p:cNvPr id="16" name="AutoShape 4">
            <a:extLst>
              <a:ext uri="{FF2B5EF4-FFF2-40B4-BE49-F238E27FC236}">
                <a16:creationId xmlns:a16="http://schemas.microsoft.com/office/drawing/2014/main" xmlns="" id="{AAAFA79D-0CD4-4ED4-841D-71409F0CB991}"/>
              </a:ext>
            </a:extLst>
          </p:cNvPr>
          <p:cNvSpPr>
            <a:spLocks noChangeAspect="1" noChangeArrowheads="1"/>
          </p:cNvSpPr>
          <p:nvPr/>
        </p:nvSpPr>
        <p:spPr bwMode="auto">
          <a:xfrm rot="10800000" flipH="1">
            <a:off x="-42561" y="-11793"/>
            <a:ext cx="5253178" cy="3042798"/>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46" tIns="36546" rIns="36546" bIns="36546" numCol="1" anchor="t" anchorCtr="0" compatLnSpc="1">
            <a:prstTxWarp prst="textNoShape">
              <a:avLst/>
            </a:prstTxWarp>
          </a:bodyPr>
          <a:lstStyle/>
          <a:p>
            <a:pPr defTabSz="913852">
              <a:defRPr/>
            </a:pPr>
            <a:endParaRPr lang="en-US" sz="1798" kern="0" dirty="0">
              <a:solidFill>
                <a:srgbClr val="000000"/>
              </a:solidFill>
            </a:endParaRPr>
          </a:p>
        </p:txBody>
      </p:sp>
      <p:sp>
        <p:nvSpPr>
          <p:cNvPr id="18" name="AutoShape 4">
            <a:extLst>
              <a:ext uri="{FF2B5EF4-FFF2-40B4-BE49-F238E27FC236}">
                <a16:creationId xmlns:a16="http://schemas.microsoft.com/office/drawing/2014/main" xmlns="" id="{941616A7-DF3C-4E5E-AFE3-77BE4E404B8A}"/>
              </a:ext>
            </a:extLst>
          </p:cNvPr>
          <p:cNvSpPr>
            <a:spLocks noChangeAspect="1" noChangeArrowheads="1"/>
          </p:cNvSpPr>
          <p:nvPr/>
        </p:nvSpPr>
        <p:spPr bwMode="auto">
          <a:xfrm rot="10800000">
            <a:off x="9422055" y="-24664"/>
            <a:ext cx="2840602" cy="1645028"/>
          </a:xfrm>
          <a:prstGeom prst="rtTriangle">
            <a:avLst/>
          </a:prstGeom>
          <a:solidFill>
            <a:schemeClr val="bg1"/>
          </a:solidFill>
          <a:ln>
            <a:noFill/>
          </a:ln>
          <a:effectLst/>
        </p:spPr>
        <p:txBody>
          <a:bodyPr vert="horz" wrap="square" lIns="36546" tIns="36546" rIns="36546" bIns="36546" numCol="1" anchor="t" anchorCtr="0" compatLnSpc="1">
            <a:prstTxWarp prst="textNoShape">
              <a:avLst/>
            </a:prstTxWarp>
          </a:bodyPr>
          <a:lstStyle/>
          <a:p>
            <a:pPr defTabSz="913852">
              <a:defRPr/>
            </a:pPr>
            <a:endParaRPr lang="en-US" sz="1798" kern="0" dirty="0">
              <a:solidFill>
                <a:srgbClr val="000000"/>
              </a:solidFill>
            </a:endParaRPr>
          </a:p>
        </p:txBody>
      </p:sp>
    </p:spTree>
    <p:extLst>
      <p:ext uri="{BB962C8B-B14F-4D97-AF65-F5344CB8AC3E}">
        <p14:creationId xmlns:p14="http://schemas.microsoft.com/office/powerpoint/2010/main" val="2085392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utoShape 4">
            <a:extLst>
              <a:ext uri="{FF2B5EF4-FFF2-40B4-BE49-F238E27FC236}">
                <a16:creationId xmlns:a16="http://schemas.microsoft.com/office/drawing/2014/main" xmlns="" id="{38485FBB-798F-4D6A-9310-743FFC812F66}"/>
              </a:ext>
            </a:extLst>
          </p:cNvPr>
          <p:cNvSpPr>
            <a:spLocks noChangeAspect="1" noChangeArrowheads="1"/>
          </p:cNvSpPr>
          <p:nvPr/>
        </p:nvSpPr>
        <p:spPr bwMode="auto">
          <a:xfrm rot="10800000">
            <a:off x="5245503" y="-4"/>
            <a:ext cx="6970057" cy="4037266"/>
          </a:xfrm>
          <a:prstGeom prst="rtTriangle">
            <a:avLst/>
          </a:prstGeom>
          <a:gradFill>
            <a:gsLst>
              <a:gs pos="0">
                <a:srgbClr val="00FFFF"/>
              </a:gs>
              <a:gs pos="98246">
                <a:srgbClr val="00FFFF"/>
              </a:gs>
              <a:gs pos="0">
                <a:srgbClr val="0099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sp>
        <p:nvSpPr>
          <p:cNvPr id="16" name="AutoShape 4">
            <a:extLst>
              <a:ext uri="{FF2B5EF4-FFF2-40B4-BE49-F238E27FC236}">
                <a16:creationId xmlns:a16="http://schemas.microsoft.com/office/drawing/2014/main" xmlns="" id="{38485FBB-798F-4D6A-9310-743FFC812F66}"/>
              </a:ext>
            </a:extLst>
          </p:cNvPr>
          <p:cNvSpPr>
            <a:spLocks noChangeArrowheads="1"/>
          </p:cNvSpPr>
          <p:nvPr/>
        </p:nvSpPr>
        <p:spPr bwMode="auto">
          <a:xfrm rot="10800000" flipV="1">
            <a:off x="2687089" y="1351693"/>
            <a:ext cx="9528474" cy="5519675"/>
          </a:xfrm>
          <a:prstGeom prst="rtTriangle">
            <a:avLst/>
          </a:prstGeom>
          <a:solidFill>
            <a:schemeClr val="tx1"/>
          </a:soli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sp>
        <p:nvSpPr>
          <p:cNvPr id="10" name="bk object 16"/>
          <p:cNvSpPr/>
          <p:nvPr/>
        </p:nvSpPr>
        <p:spPr>
          <a:xfrm>
            <a:off x="604819" y="1298119"/>
            <a:ext cx="11620583" cy="5198846"/>
          </a:xfrm>
          <a:prstGeom prst="rect">
            <a:avLst/>
          </a:prstGeom>
          <a:solidFill>
            <a:schemeClr val="bg1">
              <a:lumMod val="95000"/>
            </a:schemeClr>
          </a:solidFill>
          <a:effectLst/>
        </p:spPr>
        <p:txBody>
          <a:bodyPr wrap="square" lIns="0" tIns="0" rIns="0" bIns="0" rtlCol="0"/>
          <a:lstStyle/>
          <a:p>
            <a:endParaRPr/>
          </a:p>
        </p:txBody>
      </p:sp>
      <p:sp>
        <p:nvSpPr>
          <p:cNvPr id="12" name="Slide Number Placeholder 4"/>
          <p:cNvSpPr txBox="1">
            <a:spLocks/>
          </p:cNvSpPr>
          <p:nvPr/>
        </p:nvSpPr>
        <p:spPr bwMode="auto">
          <a:xfrm>
            <a:off x="11811662" y="6484933"/>
            <a:ext cx="352241" cy="36493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92" tIns="45696" rIns="91392" bIns="45696"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35F1284F-6711-D24C-AC12-BABAB00C24CE}" type="slidenum">
              <a:rPr lang="en-US" altLang="en-US" sz="800" smtClean="0">
                <a:solidFill>
                  <a:srgbClr val="D9D9D9"/>
                </a:solidFill>
                <a:ea typeface="Avenir Roman" charset="0"/>
                <a:cs typeface="Avenir Roman" charset="0"/>
              </a:rPr>
              <a:pPr algn="ctr" eaLnBrk="1" hangingPunct="1"/>
              <a:t>5</a:t>
            </a:fld>
            <a:endParaRPr lang="en-US" altLang="en-US" sz="800" dirty="0">
              <a:solidFill>
                <a:srgbClr val="D9D9D9"/>
              </a:solidFill>
              <a:ea typeface="Avenir Roman" charset="0"/>
              <a:cs typeface="Avenir Roman" charset="0"/>
            </a:endParaRPr>
          </a:p>
        </p:txBody>
      </p:sp>
      <p:sp>
        <p:nvSpPr>
          <p:cNvPr id="11" name="object 23"/>
          <p:cNvSpPr/>
          <p:nvPr/>
        </p:nvSpPr>
        <p:spPr>
          <a:xfrm>
            <a:off x="604820" y="603349"/>
            <a:ext cx="7028653" cy="694770"/>
          </a:xfrm>
          <a:custGeom>
            <a:avLst/>
            <a:gdLst/>
            <a:ahLst/>
            <a:cxnLst/>
            <a:rect l="l" t="t" r="r" b="b"/>
            <a:pathLst>
              <a:path w="13255625" h="5290820">
                <a:moveTo>
                  <a:pt x="13255485" y="5290731"/>
                </a:moveTo>
                <a:lnTo>
                  <a:pt x="0" y="5290731"/>
                </a:lnTo>
                <a:lnTo>
                  <a:pt x="0" y="0"/>
                </a:lnTo>
                <a:lnTo>
                  <a:pt x="13255485" y="0"/>
                </a:lnTo>
                <a:lnTo>
                  <a:pt x="13255485" y="5290731"/>
                </a:lnTo>
                <a:close/>
              </a:path>
            </a:pathLst>
          </a:custGeom>
          <a:solidFill>
            <a:schemeClr val="tx1"/>
          </a:solidFill>
          <a:ln w="0" cap="flat" cmpd="sng" algn="ctr">
            <a:noFill/>
            <a:prstDash val="solid"/>
            <a:round/>
            <a:headEnd type="none" w="med" len="med"/>
            <a:tailEnd type="none" w="med" len="med"/>
          </a:ln>
        </p:spPr>
        <p:txBody>
          <a:bodyPr wrap="square" lIns="0" tIns="0" rIns="0" bIns="0" rtlCol="0"/>
          <a:lstStyle/>
          <a:p>
            <a:endParaRPr sz="1500"/>
          </a:p>
        </p:txBody>
      </p:sp>
      <p:sp>
        <p:nvSpPr>
          <p:cNvPr id="15" name="object 22"/>
          <p:cNvSpPr txBox="1">
            <a:spLocks noGrp="1"/>
          </p:cNvSpPr>
          <p:nvPr>
            <p:ph type="title"/>
          </p:nvPr>
        </p:nvSpPr>
        <p:spPr>
          <a:xfrm>
            <a:off x="750633" y="710524"/>
            <a:ext cx="7517067" cy="430887"/>
          </a:xfrm>
          <a:prstGeom prst="rect">
            <a:avLst/>
          </a:prstGeom>
        </p:spPr>
        <p:txBody>
          <a:bodyPr vert="horz" wrap="square" lIns="0" tIns="0" rIns="0" bIns="0" rtlCol="0" anchor="b" anchorCtr="0">
            <a:spAutoFit/>
          </a:bodyPr>
          <a:lstStyle/>
          <a:p>
            <a:pPr marL="10580">
              <a:lnSpc>
                <a:spcPct val="100000"/>
              </a:lnSpc>
            </a:pPr>
            <a:r>
              <a:rPr sz="2800" b="0" spc="-4">
                <a:solidFill>
                  <a:schemeClr val="bg1"/>
                </a:solidFill>
              </a:rPr>
              <a:t>Customer </a:t>
            </a:r>
            <a:r>
              <a:rPr sz="2800" b="0">
                <a:solidFill>
                  <a:schemeClr val="bg1"/>
                </a:solidFill>
              </a:rPr>
              <a:t>Engage</a:t>
            </a:r>
            <a:r>
              <a:rPr lang="en-US" sz="2800" b="0">
                <a:solidFill>
                  <a:schemeClr val="bg1"/>
                </a:solidFill>
              </a:rPr>
              <a:t>ment</a:t>
            </a:r>
            <a:r>
              <a:rPr sz="2800" b="0" spc="-71">
                <a:solidFill>
                  <a:schemeClr val="bg1"/>
                </a:solidFill>
              </a:rPr>
              <a:t> </a:t>
            </a:r>
            <a:r>
              <a:rPr sz="2800" b="0">
                <a:solidFill>
                  <a:schemeClr val="bg1"/>
                </a:solidFill>
              </a:rPr>
              <a:t>Questions</a:t>
            </a:r>
            <a:r>
              <a:rPr lang="en-US" sz="2800" b="0">
                <a:solidFill>
                  <a:schemeClr val="bg1"/>
                </a:solidFill>
              </a:rPr>
              <a:t>: 2 of 2</a:t>
            </a:r>
            <a:endParaRPr sz="2800" b="0">
              <a:solidFill>
                <a:schemeClr val="bg1"/>
              </a:solidFill>
            </a:endParaRPr>
          </a:p>
        </p:txBody>
      </p:sp>
      <p:sp>
        <p:nvSpPr>
          <p:cNvPr id="14" name="Text Placeholder 7">
            <a:extLst>
              <a:ext uri="{FF2B5EF4-FFF2-40B4-BE49-F238E27FC236}">
                <a16:creationId xmlns:a16="http://schemas.microsoft.com/office/drawing/2014/main" xmlns="" id="{220E1FC0-5E42-4809-B7C9-8FFE1F43E367}"/>
              </a:ext>
            </a:extLst>
          </p:cNvPr>
          <p:cNvSpPr txBox="1">
            <a:spLocks/>
          </p:cNvSpPr>
          <p:nvPr/>
        </p:nvSpPr>
        <p:spPr>
          <a:xfrm>
            <a:off x="750632" y="1500205"/>
            <a:ext cx="11061029" cy="4306824"/>
          </a:xfrm>
          <a:prstGeom prst="rect">
            <a:avLst/>
          </a:prstGeom>
        </p:spPr>
        <p:txBody>
          <a:bodyPr/>
          <a:lstStyle>
            <a:lvl1pPr marL="228531" indent="-228531" algn="l" defTabSz="914126" rtl="0" eaLnBrk="1" latinLnBrk="0" hangingPunct="1">
              <a:lnSpc>
                <a:spcPct val="90000"/>
              </a:lnSpc>
              <a:spcBef>
                <a:spcPts val="1000"/>
              </a:spcBef>
              <a:buFont typeface="Arial" panose="020B0604020202020204" pitchFamily="34" charset="0"/>
              <a:buChar char="•"/>
              <a:defRPr sz="1999" kern="1200">
                <a:solidFill>
                  <a:schemeClr val="tx1"/>
                </a:solidFill>
                <a:latin typeface="+mn-lt"/>
                <a:ea typeface="+mn-ea"/>
                <a:cs typeface="+mn-cs"/>
              </a:defRPr>
            </a:lvl1pPr>
            <a:lvl2pPr marL="457063" indent="0" algn="l" defTabSz="914126" rtl="0" eaLnBrk="1" latinLnBrk="0" hangingPunct="1">
              <a:lnSpc>
                <a:spcPct val="90000"/>
              </a:lnSpc>
              <a:spcBef>
                <a:spcPts val="500"/>
              </a:spcBef>
              <a:buFont typeface="Arial" panose="020B0604020202020204" pitchFamily="34" charset="0"/>
              <a:buNone/>
              <a:defRPr sz="17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marL="173038" indent="-173038">
              <a:lnSpc>
                <a:spcPct val="110000"/>
              </a:lnSpc>
              <a:buClr>
                <a:schemeClr val="accent1"/>
              </a:buClr>
            </a:pPr>
            <a:r>
              <a:rPr lang="en-US" sz="1800" dirty="0"/>
              <a:t>Are you migrating or considering migrating to Android, but are concerned about security, manageability and OS lifecycle?  </a:t>
            </a:r>
          </a:p>
          <a:p>
            <a:pPr marL="173038" indent="-173038">
              <a:lnSpc>
                <a:spcPct val="110000"/>
              </a:lnSpc>
              <a:buClr>
                <a:schemeClr val="accent1"/>
              </a:buClr>
            </a:pPr>
            <a:r>
              <a:rPr lang="en-US" sz="1800" dirty="0"/>
              <a:t>Do workers experience WiFi “dead spots” in your facility </a:t>
            </a:r>
            <a:r>
              <a:rPr lang="mr-IN" sz="1800" dirty="0"/>
              <a:t>–</a:t>
            </a:r>
            <a:r>
              <a:rPr lang="en-US" sz="1800" dirty="0"/>
              <a:t> places where they have trouble connecting to the wireless network? Would you appreciate the latest WiFi advancements for superior WiFi connections? </a:t>
            </a:r>
          </a:p>
          <a:p>
            <a:pPr marL="173038" indent="-173038">
              <a:lnSpc>
                <a:spcPct val="110000"/>
              </a:lnSpc>
              <a:buClr>
                <a:schemeClr val="accent1"/>
              </a:buClr>
            </a:pPr>
            <a:r>
              <a:rPr lang="en-US" sz="1800" dirty="0"/>
              <a:t>What are your environmental requirements? Do workers encounter moisture or dust? </a:t>
            </a:r>
            <a:br>
              <a:rPr lang="en-US" sz="1800" dirty="0"/>
            </a:br>
            <a:r>
              <a:rPr lang="en-US" sz="1800" dirty="0"/>
              <a:t>Is a 5.9 ft./1.8 m drop to concrete specification important to you?</a:t>
            </a:r>
          </a:p>
          <a:p>
            <a:pPr marL="173038" indent="-173038">
              <a:lnSpc>
                <a:spcPct val="110000"/>
              </a:lnSpc>
              <a:buClr>
                <a:schemeClr val="accent1"/>
              </a:buClr>
            </a:pPr>
            <a:r>
              <a:rPr lang="en-US" sz="1800" dirty="0"/>
              <a:t>Do you need to use tablets in vehicles, such as forklifts or delivery trucks? </a:t>
            </a:r>
          </a:p>
          <a:p>
            <a:pPr marL="173038" indent="-173038">
              <a:lnSpc>
                <a:spcPct val="110000"/>
              </a:lnSpc>
              <a:buClr>
                <a:schemeClr val="accent1"/>
              </a:buClr>
            </a:pPr>
            <a:r>
              <a:rPr lang="en-US" sz="1800" dirty="0"/>
              <a:t>Are you using other Zebra mobile computers? Did you know that the ET51/ET56 shares the same ShareCradle charging system as other Zebra mobile computers? </a:t>
            </a:r>
          </a:p>
          <a:p>
            <a:pPr marL="173038" indent="-173038">
              <a:lnSpc>
                <a:spcPct val="110000"/>
              </a:lnSpc>
              <a:buClr>
                <a:schemeClr val="accent1"/>
              </a:buClr>
            </a:pPr>
            <a:r>
              <a:rPr lang="en-US" sz="1800" dirty="0"/>
              <a:t>What type of accessories do you need? Do you need chargers and cradles for desktops or vehicles, or multi-slot chargers and cradles for the backroom? Do you need a wide variety of carrying accessories to maximize comfort for your workers?</a:t>
            </a:r>
          </a:p>
          <a:p>
            <a:pPr marL="173038" indent="-173038">
              <a:lnSpc>
                <a:spcPct val="110000"/>
              </a:lnSpc>
              <a:buClr>
                <a:schemeClr val="accent1"/>
              </a:buClr>
            </a:pPr>
            <a:r>
              <a:rPr lang="en-US" sz="1800" dirty="0"/>
              <a:t>What level of post-sales service and support do you expect?</a:t>
            </a:r>
          </a:p>
        </p:txBody>
      </p:sp>
    </p:spTree>
    <p:extLst>
      <p:ext uri="{BB962C8B-B14F-4D97-AF65-F5344CB8AC3E}">
        <p14:creationId xmlns:p14="http://schemas.microsoft.com/office/powerpoint/2010/main" val="12844756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97FCA387-77F1-47AC-85EE-D65E25E7C8F8}"/>
              </a:ext>
            </a:extLst>
          </p:cNvPr>
          <p:cNvSpPr/>
          <p:nvPr/>
        </p:nvSpPr>
        <p:spPr>
          <a:xfrm>
            <a:off x="-1" y="12700"/>
            <a:ext cx="7747505" cy="6858000"/>
          </a:xfrm>
          <a:prstGeom prst="rect">
            <a:avLst/>
          </a:prstGeom>
          <a:gradFill flip="none" rotWithShape="1">
            <a:gsLst>
              <a:gs pos="50000">
                <a:srgbClr val="00C9FF"/>
              </a:gs>
              <a:gs pos="0">
                <a:srgbClr val="00FFFF"/>
              </a:gs>
              <a:gs pos="100000">
                <a:srgbClr val="0099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AutoShape 4">
            <a:extLst>
              <a:ext uri="{FF2B5EF4-FFF2-40B4-BE49-F238E27FC236}">
                <a16:creationId xmlns:a16="http://schemas.microsoft.com/office/drawing/2014/main" xmlns="" id="{AAAFA79D-0CD4-4ED4-841D-71409F0CB991}"/>
              </a:ext>
            </a:extLst>
          </p:cNvPr>
          <p:cNvSpPr>
            <a:spLocks noChangeAspect="1" noChangeArrowheads="1"/>
          </p:cNvSpPr>
          <p:nvPr/>
        </p:nvSpPr>
        <p:spPr bwMode="auto">
          <a:xfrm flipH="1">
            <a:off x="679650" y="2785526"/>
            <a:ext cx="7064074" cy="4091723"/>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sp>
        <p:nvSpPr>
          <p:cNvPr id="18" name="Title 1"/>
          <p:cNvSpPr txBox="1">
            <a:spLocks/>
          </p:cNvSpPr>
          <p:nvPr/>
        </p:nvSpPr>
        <p:spPr bwMode="auto">
          <a:xfrm>
            <a:off x="563898" y="911022"/>
            <a:ext cx="5836902" cy="507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Arial" charset="0"/>
                <a:ea typeface="MS PGothic" charset="-128"/>
                <a:cs typeface="MS PGothic" charset="-128"/>
                <a:sym typeface="Arial" charset="0"/>
              </a:defRPr>
            </a:lvl1pPr>
            <a:lvl2pPr marL="37931725" indent="-37474525" eaLnBrk="0" hangingPunct="0">
              <a:defRPr sz="2400">
                <a:solidFill>
                  <a:schemeClr val="tx1"/>
                </a:solidFill>
                <a:latin typeface="Arial" charset="0"/>
                <a:ea typeface="MS PGothic" charset="-128"/>
                <a:cs typeface="MS PGothic" charset="-128"/>
                <a:sym typeface="Arial" charset="0"/>
              </a:defRPr>
            </a:lvl2pPr>
            <a:lvl3pPr eaLnBrk="0" hangingPunct="0">
              <a:defRPr sz="2400">
                <a:solidFill>
                  <a:schemeClr val="tx1"/>
                </a:solidFill>
                <a:latin typeface="Arial" charset="0"/>
                <a:ea typeface="MS PGothic" charset="-128"/>
                <a:cs typeface="MS PGothic" charset="-128"/>
                <a:sym typeface="Arial" charset="0"/>
              </a:defRPr>
            </a:lvl3pPr>
            <a:lvl4pPr eaLnBrk="0" hangingPunct="0">
              <a:defRPr sz="2400">
                <a:solidFill>
                  <a:schemeClr val="tx1"/>
                </a:solidFill>
                <a:latin typeface="Arial" charset="0"/>
                <a:ea typeface="MS PGothic" charset="-128"/>
                <a:cs typeface="MS PGothic" charset="-128"/>
                <a:sym typeface="Arial" charset="0"/>
              </a:defRPr>
            </a:lvl4pPr>
            <a:lvl5pPr eaLnBrk="0" hangingPunct="0">
              <a:defRPr sz="2400">
                <a:solidFill>
                  <a:schemeClr val="tx1"/>
                </a:solidFill>
                <a:latin typeface="Arial" charset="0"/>
                <a:ea typeface="MS PGothic" charset="-128"/>
                <a:cs typeface="MS PGothic" charset="-128"/>
                <a:sym typeface="Arial" charset="0"/>
              </a:defRPr>
            </a:lvl5pPr>
            <a:lvl6pPr marL="4572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6pPr>
            <a:lvl7pPr marL="9144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7pPr>
            <a:lvl8pPr marL="13716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8pPr>
            <a:lvl9pPr marL="18288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9pPr>
          </a:lstStyle>
          <a:p>
            <a:pPr eaLnBrk="1" hangingPunct="1"/>
            <a:r>
              <a:rPr lang="en-US" altLang="en-US" sz="4000" dirty="0">
                <a:ea typeface="ＭＳ Ｐゴシック" charset="-128"/>
              </a:rPr>
              <a:t>Apple iPad Mini</a:t>
            </a:r>
          </a:p>
        </p:txBody>
      </p:sp>
      <p:sp>
        <p:nvSpPr>
          <p:cNvPr id="32" name="TextBox 18"/>
          <p:cNvSpPr txBox="1">
            <a:spLocks noChangeArrowheads="1"/>
          </p:cNvSpPr>
          <p:nvPr/>
        </p:nvSpPr>
        <p:spPr bwMode="auto">
          <a:xfrm>
            <a:off x="2213811" y="1743000"/>
            <a:ext cx="5533692" cy="3569897"/>
          </a:xfrm>
          <a:prstGeom prst="rect">
            <a:avLst/>
          </a:prstGeom>
          <a:solidFill>
            <a:schemeClr val="tx1"/>
          </a:solidFill>
          <a:ln>
            <a:noFill/>
          </a:ln>
        </p:spPr>
        <p:txBody>
          <a:bodyPr lIns="274320" tIns="182880" anchor="t" anchorCtr="0"/>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173038" indent="-163513">
              <a:spcAft>
                <a:spcPts val="600"/>
              </a:spcAft>
              <a:buFont typeface="Arial" charset="0"/>
              <a:buChar char="•"/>
            </a:pPr>
            <a:r>
              <a:rPr lang="en-US" sz="1050" dirty="0">
                <a:solidFill>
                  <a:schemeClr val="bg1"/>
                </a:solidFill>
              </a:rPr>
              <a:t>Less memory ─ half the RAM and Flash of ET51/ET56</a:t>
            </a:r>
          </a:p>
          <a:p>
            <a:pPr marL="173038" indent="-163513">
              <a:spcAft>
                <a:spcPts val="600"/>
              </a:spcAft>
              <a:buFont typeface="Arial" charset="0"/>
              <a:buChar char="•"/>
            </a:pPr>
            <a:r>
              <a:rPr lang="en-US" sz="1050" dirty="0">
                <a:solidFill>
                  <a:schemeClr val="bg1"/>
                </a:solidFill>
              </a:rPr>
              <a:t>No expandable memory</a:t>
            </a:r>
          </a:p>
          <a:p>
            <a:pPr marL="173038" indent="-163513">
              <a:spcAft>
                <a:spcPts val="600"/>
              </a:spcAft>
              <a:buFont typeface="Arial" charset="0"/>
              <a:buChar char="•"/>
            </a:pPr>
            <a:r>
              <a:rPr lang="en-US" sz="1050" dirty="0">
                <a:solidFill>
                  <a:schemeClr val="bg1"/>
                </a:solidFill>
              </a:rPr>
              <a:t>Battery is not user replaceable; no hot swap or continuous power; devices </a:t>
            </a:r>
            <a:br>
              <a:rPr lang="en-US" sz="1050" dirty="0">
                <a:solidFill>
                  <a:schemeClr val="bg1"/>
                </a:solidFill>
              </a:rPr>
            </a:br>
            <a:r>
              <a:rPr lang="en-US" sz="1050" dirty="0">
                <a:solidFill>
                  <a:schemeClr val="bg1"/>
                </a:solidFill>
              </a:rPr>
              <a:t>must be taken out of service in order to charge the battery</a:t>
            </a:r>
          </a:p>
          <a:p>
            <a:pPr marL="173038" indent="-163513">
              <a:spcAft>
                <a:spcPts val="600"/>
              </a:spcAft>
              <a:buFont typeface="Arial" charset="0"/>
              <a:buChar char="•"/>
            </a:pPr>
            <a:r>
              <a:rPr lang="en-US" sz="1050" dirty="0">
                <a:solidFill>
                  <a:schemeClr val="bg1"/>
                </a:solidFill>
              </a:rPr>
              <a:t>No enterprise scanning; barcode scanning is performed via the camera ─ </a:t>
            </a:r>
            <a:br>
              <a:rPr lang="en-US" sz="1050" dirty="0">
                <a:solidFill>
                  <a:schemeClr val="bg1"/>
                </a:solidFill>
              </a:rPr>
            </a:br>
            <a:r>
              <a:rPr lang="en-US" sz="1050" dirty="0">
                <a:solidFill>
                  <a:schemeClr val="bg1"/>
                </a:solidFill>
              </a:rPr>
              <a:t>built for light scanning applications only</a:t>
            </a:r>
          </a:p>
          <a:p>
            <a:pPr marL="173038" indent="-163513">
              <a:spcAft>
                <a:spcPts val="600"/>
              </a:spcAft>
              <a:buFont typeface="Arial" charset="0"/>
              <a:buChar char="•"/>
            </a:pPr>
            <a:r>
              <a:rPr lang="en-US" sz="1050" dirty="0">
                <a:solidFill>
                  <a:schemeClr val="bg1"/>
                </a:solidFill>
              </a:rPr>
              <a:t>Not rugged: no sealing, smaller operating temperature range, no drop spec</a:t>
            </a:r>
          </a:p>
          <a:p>
            <a:pPr marL="173038" indent="-163513">
              <a:spcAft>
                <a:spcPts val="600"/>
              </a:spcAft>
              <a:buFont typeface="Arial" charset="0"/>
              <a:buChar char="•"/>
            </a:pPr>
            <a:r>
              <a:rPr lang="en-US" sz="1050" dirty="0">
                <a:solidFill>
                  <a:schemeClr val="bg1"/>
                </a:solidFill>
              </a:rPr>
              <a:t>Smaller display and inferior touch screen technology (doesn’t work when wet)</a:t>
            </a:r>
          </a:p>
          <a:p>
            <a:pPr marL="173038" indent="-163513">
              <a:spcAft>
                <a:spcPts val="600"/>
              </a:spcAft>
              <a:buFont typeface="Arial" charset="0"/>
              <a:buChar char="•"/>
            </a:pPr>
            <a:r>
              <a:rPr lang="en-US" sz="1050" dirty="0">
                <a:solidFill>
                  <a:schemeClr val="bg1"/>
                </a:solidFill>
              </a:rPr>
              <a:t>Display is less durable ─ no Gorilla Glass</a:t>
            </a:r>
          </a:p>
          <a:p>
            <a:pPr marL="173038" indent="-163513">
              <a:spcAft>
                <a:spcPts val="600"/>
              </a:spcAft>
              <a:buFont typeface="Arial" charset="0"/>
              <a:buChar char="•"/>
            </a:pPr>
            <a:r>
              <a:rPr lang="en-US" sz="1050" dirty="0">
                <a:solidFill>
                  <a:schemeClr val="bg1"/>
                </a:solidFill>
              </a:rPr>
              <a:t>Inferior accessory ecosystem: not built for the enterprise</a:t>
            </a:r>
          </a:p>
          <a:p>
            <a:pPr marL="173038" indent="-163513">
              <a:spcAft>
                <a:spcPts val="600"/>
              </a:spcAft>
              <a:buFont typeface="Arial" charset="0"/>
              <a:buChar char="•"/>
            </a:pPr>
            <a:r>
              <a:rPr lang="en-US" sz="1050" dirty="0">
                <a:solidFill>
                  <a:schemeClr val="bg1"/>
                </a:solidFill>
              </a:rPr>
              <a:t>Shorter consumer product lifecycle</a:t>
            </a:r>
          </a:p>
          <a:p>
            <a:pPr marL="173038" indent="-163513">
              <a:spcAft>
                <a:spcPts val="600"/>
              </a:spcAft>
              <a:buFont typeface="Arial" charset="0"/>
              <a:buChar char="•"/>
            </a:pPr>
            <a:r>
              <a:rPr lang="en-US" sz="1050" dirty="0">
                <a:solidFill>
                  <a:schemeClr val="bg1"/>
                </a:solidFill>
              </a:rPr>
              <a:t>Only one OS choice — iOS</a:t>
            </a:r>
          </a:p>
        </p:txBody>
      </p:sp>
      <p:sp>
        <p:nvSpPr>
          <p:cNvPr id="31" name="TextBox 18"/>
          <p:cNvSpPr txBox="1">
            <a:spLocks noChangeArrowheads="1"/>
          </p:cNvSpPr>
          <p:nvPr/>
        </p:nvSpPr>
        <p:spPr bwMode="auto">
          <a:xfrm>
            <a:off x="683861" y="1743001"/>
            <a:ext cx="1529950" cy="3569896"/>
          </a:xfrm>
          <a:prstGeom prst="rect">
            <a:avLst/>
          </a:prstGeom>
          <a:solidFill>
            <a:srgbClr val="00A7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0" algn="ctr" eaLnBrk="1" hangingPunct="1">
              <a:spcBef>
                <a:spcPct val="20000"/>
              </a:spcBef>
            </a:pPr>
            <a:r>
              <a:rPr lang="en-US" sz="1400" b="1" cap="all" dirty="0">
                <a:solidFill>
                  <a:schemeClr val="bg1"/>
                </a:solidFill>
                <a:cs typeface="Arial" pitchFamily="34" charset="0"/>
              </a:rPr>
              <a:t>KEY Weaknesses</a:t>
            </a:r>
          </a:p>
        </p:txBody>
      </p:sp>
      <p:sp>
        <p:nvSpPr>
          <p:cNvPr id="30" name="TextBox 18"/>
          <p:cNvSpPr txBox="1">
            <a:spLocks noChangeArrowheads="1"/>
          </p:cNvSpPr>
          <p:nvPr/>
        </p:nvSpPr>
        <p:spPr bwMode="auto">
          <a:xfrm>
            <a:off x="2213810" y="5440004"/>
            <a:ext cx="5537905" cy="928377"/>
          </a:xfrm>
          <a:prstGeom prst="rect">
            <a:avLst/>
          </a:prstGeom>
          <a:solidFill>
            <a:schemeClr val="tx1"/>
          </a:solidFill>
          <a:ln>
            <a:noFill/>
          </a:ln>
        </p:spPr>
        <p:txBody>
          <a:bodyPr lIns="274320" tIns="182880" anchor="t" anchorCtr="0"/>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173038" indent="-163513">
              <a:spcAft>
                <a:spcPts val="600"/>
              </a:spcAft>
              <a:buFont typeface="Arial" charset="0"/>
              <a:buChar char="•"/>
            </a:pPr>
            <a:r>
              <a:rPr lang="en-US" sz="1050" dirty="0">
                <a:solidFill>
                  <a:schemeClr val="bg1"/>
                </a:solidFill>
              </a:rPr>
              <a:t>Thinner and lighter</a:t>
            </a:r>
            <a:endParaRPr lang="en-US" sz="1400" dirty="0">
              <a:solidFill>
                <a:schemeClr val="bg1"/>
              </a:solidFill>
            </a:endParaRPr>
          </a:p>
        </p:txBody>
      </p:sp>
      <p:sp>
        <p:nvSpPr>
          <p:cNvPr id="7" name="AutoShape 2" descr="mage result for brother rj2150"/>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TextBox 18"/>
          <p:cNvSpPr txBox="1">
            <a:spLocks noChangeArrowheads="1"/>
          </p:cNvSpPr>
          <p:nvPr/>
        </p:nvSpPr>
        <p:spPr bwMode="auto">
          <a:xfrm>
            <a:off x="683861" y="5440004"/>
            <a:ext cx="1529950" cy="928377"/>
          </a:xfrm>
          <a:prstGeom prst="rect">
            <a:avLst/>
          </a:prstGeom>
          <a:solidFill>
            <a:srgbClr val="00A7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0" algn="ctr" eaLnBrk="1" hangingPunct="1">
              <a:spcBef>
                <a:spcPct val="20000"/>
              </a:spcBef>
            </a:pPr>
            <a:r>
              <a:rPr lang="en-US" sz="1400" b="1" cap="all" dirty="0">
                <a:solidFill>
                  <a:schemeClr val="bg1"/>
                </a:solidFill>
                <a:cs typeface="Arial" pitchFamily="34" charset="0"/>
              </a:rPr>
              <a:t>KEY strengths</a:t>
            </a:r>
          </a:p>
        </p:txBody>
      </p:sp>
      <p:sp>
        <p:nvSpPr>
          <p:cNvPr id="26" name="Slide Number Placeholder 4"/>
          <p:cNvSpPr txBox="1">
            <a:spLocks/>
          </p:cNvSpPr>
          <p:nvPr/>
        </p:nvSpPr>
        <p:spPr bwMode="auto">
          <a:xfrm>
            <a:off x="11814739" y="6486526"/>
            <a:ext cx="352333" cy="3651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D70CBAD3-AE29-444B-96BF-2A1E4A9E3329}" type="slidenum">
              <a:rPr lang="en-US" altLang="en-US" sz="800" smtClean="0">
                <a:solidFill>
                  <a:schemeClr val="tx2"/>
                </a:solidFill>
                <a:ea typeface="Avenir Roman" charset="0"/>
                <a:cs typeface="Avenir Roman" charset="0"/>
              </a:rPr>
              <a:pPr algn="ctr" eaLnBrk="1" hangingPunct="1"/>
              <a:t>50</a:t>
            </a:fld>
            <a:endParaRPr lang="en-US" altLang="en-US" sz="800" dirty="0">
              <a:solidFill>
                <a:schemeClr val="tx2"/>
              </a:solidFill>
              <a:ea typeface="Avenir Roman" charset="0"/>
              <a:cs typeface="Avenir Roman" charset="0"/>
            </a:endParaRPr>
          </a:p>
        </p:txBody>
      </p:sp>
      <p:pic>
        <p:nvPicPr>
          <p:cNvPr id="3" name="Picture 2">
            <a:extLst>
              <a:ext uri="{FF2B5EF4-FFF2-40B4-BE49-F238E27FC236}">
                <a16:creationId xmlns:a16="http://schemas.microsoft.com/office/drawing/2014/main" xmlns="" id="{F0446C0F-70DB-4C23-A9AA-C1B6D84108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8470" y="2372123"/>
            <a:ext cx="4243779" cy="2652902"/>
          </a:xfrm>
          <a:prstGeom prst="rect">
            <a:avLst/>
          </a:prstGeom>
        </p:spPr>
      </p:pic>
      <p:sp>
        <p:nvSpPr>
          <p:cNvPr id="19" name="Title 1"/>
          <p:cNvSpPr txBox="1">
            <a:spLocks/>
          </p:cNvSpPr>
          <p:nvPr/>
        </p:nvSpPr>
        <p:spPr bwMode="auto">
          <a:xfrm>
            <a:off x="681390" y="481440"/>
            <a:ext cx="2595210" cy="41930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Arial" charset="0"/>
                <a:ea typeface="MS PGothic" charset="-128"/>
                <a:cs typeface="MS PGothic" charset="-128"/>
                <a:sym typeface="Arial" charset="0"/>
              </a:defRPr>
            </a:lvl1pPr>
            <a:lvl2pPr marL="37931725" indent="-37474525" eaLnBrk="0" hangingPunct="0">
              <a:defRPr sz="2400">
                <a:solidFill>
                  <a:schemeClr val="tx1"/>
                </a:solidFill>
                <a:latin typeface="Arial" charset="0"/>
                <a:ea typeface="MS PGothic" charset="-128"/>
                <a:cs typeface="MS PGothic" charset="-128"/>
                <a:sym typeface="Arial" charset="0"/>
              </a:defRPr>
            </a:lvl2pPr>
            <a:lvl3pPr eaLnBrk="0" hangingPunct="0">
              <a:defRPr sz="2400">
                <a:solidFill>
                  <a:schemeClr val="tx1"/>
                </a:solidFill>
                <a:latin typeface="Arial" charset="0"/>
                <a:ea typeface="MS PGothic" charset="-128"/>
                <a:cs typeface="MS PGothic" charset="-128"/>
                <a:sym typeface="Arial" charset="0"/>
              </a:defRPr>
            </a:lvl3pPr>
            <a:lvl4pPr eaLnBrk="0" hangingPunct="0">
              <a:defRPr sz="2400">
                <a:solidFill>
                  <a:schemeClr val="tx1"/>
                </a:solidFill>
                <a:latin typeface="Arial" charset="0"/>
                <a:ea typeface="MS PGothic" charset="-128"/>
                <a:cs typeface="MS PGothic" charset="-128"/>
                <a:sym typeface="Arial" charset="0"/>
              </a:defRPr>
            </a:lvl4pPr>
            <a:lvl5pPr eaLnBrk="0" hangingPunct="0">
              <a:defRPr sz="2400">
                <a:solidFill>
                  <a:schemeClr val="tx1"/>
                </a:solidFill>
                <a:latin typeface="Arial" charset="0"/>
                <a:ea typeface="MS PGothic" charset="-128"/>
                <a:cs typeface="MS PGothic" charset="-128"/>
                <a:sym typeface="Arial" charset="0"/>
              </a:defRPr>
            </a:lvl5pPr>
            <a:lvl6pPr marL="4572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6pPr>
            <a:lvl7pPr marL="9144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7pPr>
            <a:lvl8pPr marL="13716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8pPr>
            <a:lvl9pPr marL="18288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9pPr>
          </a:lstStyle>
          <a:p>
            <a:pPr eaLnBrk="1" hangingPunct="1"/>
            <a:r>
              <a:rPr lang="en-US" altLang="en-US" sz="2000" dirty="0">
                <a:solidFill>
                  <a:schemeClr val="bg1"/>
                </a:solidFill>
                <a:ea typeface="ＭＳ Ｐゴシック" charset="-128"/>
              </a:rPr>
              <a:t>Windows Fight Sheet</a:t>
            </a:r>
          </a:p>
        </p:txBody>
      </p:sp>
    </p:spTree>
    <p:extLst>
      <p:ext uri="{BB962C8B-B14F-4D97-AF65-F5344CB8AC3E}">
        <p14:creationId xmlns:p14="http://schemas.microsoft.com/office/powerpoint/2010/main" val="109990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97FCA387-77F1-47AC-85EE-D65E25E7C8F8}"/>
              </a:ext>
            </a:extLst>
          </p:cNvPr>
          <p:cNvSpPr/>
          <p:nvPr/>
        </p:nvSpPr>
        <p:spPr>
          <a:xfrm>
            <a:off x="-1" y="12700"/>
            <a:ext cx="7747505" cy="6858000"/>
          </a:xfrm>
          <a:prstGeom prst="rect">
            <a:avLst/>
          </a:prstGeom>
          <a:gradFill flip="none" rotWithShape="1">
            <a:gsLst>
              <a:gs pos="50000">
                <a:srgbClr val="00C9FF"/>
              </a:gs>
              <a:gs pos="0">
                <a:srgbClr val="00FFFF"/>
              </a:gs>
              <a:gs pos="100000">
                <a:srgbClr val="0099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AutoShape 4">
            <a:extLst>
              <a:ext uri="{FF2B5EF4-FFF2-40B4-BE49-F238E27FC236}">
                <a16:creationId xmlns:a16="http://schemas.microsoft.com/office/drawing/2014/main" xmlns="" id="{AAAFA79D-0CD4-4ED4-841D-71409F0CB991}"/>
              </a:ext>
            </a:extLst>
          </p:cNvPr>
          <p:cNvSpPr>
            <a:spLocks noChangeAspect="1" noChangeArrowheads="1"/>
          </p:cNvSpPr>
          <p:nvPr/>
        </p:nvSpPr>
        <p:spPr bwMode="auto">
          <a:xfrm flipH="1">
            <a:off x="679650" y="2785526"/>
            <a:ext cx="7064074" cy="4091723"/>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sp>
        <p:nvSpPr>
          <p:cNvPr id="26" name="Slide Number Placeholder 4"/>
          <p:cNvSpPr txBox="1">
            <a:spLocks/>
          </p:cNvSpPr>
          <p:nvPr/>
        </p:nvSpPr>
        <p:spPr bwMode="auto">
          <a:xfrm>
            <a:off x="11814739" y="6486526"/>
            <a:ext cx="352333" cy="3651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D70CBAD3-AE29-444B-96BF-2A1E4A9E3329}" type="slidenum">
              <a:rPr lang="en-US" altLang="en-US" sz="800" smtClean="0">
                <a:solidFill>
                  <a:schemeClr val="tx2"/>
                </a:solidFill>
                <a:ea typeface="Avenir Roman" charset="0"/>
                <a:cs typeface="Avenir Roman" charset="0"/>
              </a:rPr>
              <a:pPr algn="ctr" eaLnBrk="1" hangingPunct="1"/>
              <a:t>51</a:t>
            </a:fld>
            <a:endParaRPr lang="en-US" altLang="en-US" sz="800" dirty="0">
              <a:solidFill>
                <a:schemeClr val="tx2"/>
              </a:solidFill>
              <a:ea typeface="Avenir Roman" charset="0"/>
              <a:cs typeface="Avenir Roman" charset="0"/>
            </a:endParaRPr>
          </a:p>
        </p:txBody>
      </p:sp>
      <p:sp>
        <p:nvSpPr>
          <p:cNvPr id="18" name="Title 1"/>
          <p:cNvSpPr txBox="1">
            <a:spLocks/>
          </p:cNvSpPr>
          <p:nvPr/>
        </p:nvSpPr>
        <p:spPr bwMode="auto">
          <a:xfrm>
            <a:off x="563898" y="911022"/>
            <a:ext cx="5836902" cy="507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Arial" charset="0"/>
                <a:ea typeface="MS PGothic" charset="-128"/>
                <a:cs typeface="MS PGothic" charset="-128"/>
                <a:sym typeface="Arial" charset="0"/>
              </a:defRPr>
            </a:lvl1pPr>
            <a:lvl2pPr marL="37931725" indent="-37474525" eaLnBrk="0" hangingPunct="0">
              <a:defRPr sz="2400">
                <a:solidFill>
                  <a:schemeClr val="tx1"/>
                </a:solidFill>
                <a:latin typeface="Arial" charset="0"/>
                <a:ea typeface="MS PGothic" charset="-128"/>
                <a:cs typeface="MS PGothic" charset="-128"/>
                <a:sym typeface="Arial" charset="0"/>
              </a:defRPr>
            </a:lvl2pPr>
            <a:lvl3pPr eaLnBrk="0" hangingPunct="0">
              <a:defRPr sz="2400">
                <a:solidFill>
                  <a:schemeClr val="tx1"/>
                </a:solidFill>
                <a:latin typeface="Arial" charset="0"/>
                <a:ea typeface="MS PGothic" charset="-128"/>
                <a:cs typeface="MS PGothic" charset="-128"/>
                <a:sym typeface="Arial" charset="0"/>
              </a:defRPr>
            </a:lvl3pPr>
            <a:lvl4pPr eaLnBrk="0" hangingPunct="0">
              <a:defRPr sz="2400">
                <a:solidFill>
                  <a:schemeClr val="tx1"/>
                </a:solidFill>
                <a:latin typeface="Arial" charset="0"/>
                <a:ea typeface="MS PGothic" charset="-128"/>
                <a:cs typeface="MS PGothic" charset="-128"/>
                <a:sym typeface="Arial" charset="0"/>
              </a:defRPr>
            </a:lvl4pPr>
            <a:lvl5pPr eaLnBrk="0" hangingPunct="0">
              <a:defRPr sz="2400">
                <a:solidFill>
                  <a:schemeClr val="tx1"/>
                </a:solidFill>
                <a:latin typeface="Arial" charset="0"/>
                <a:ea typeface="MS PGothic" charset="-128"/>
                <a:cs typeface="MS PGothic" charset="-128"/>
                <a:sym typeface="Arial" charset="0"/>
              </a:defRPr>
            </a:lvl5pPr>
            <a:lvl6pPr marL="4572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6pPr>
            <a:lvl7pPr marL="9144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7pPr>
            <a:lvl8pPr marL="13716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8pPr>
            <a:lvl9pPr marL="18288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9pPr>
          </a:lstStyle>
          <a:p>
            <a:pPr eaLnBrk="1" hangingPunct="1"/>
            <a:r>
              <a:rPr lang="en-US" altLang="en-US" sz="4000" dirty="0">
                <a:ea typeface="ＭＳ Ｐゴシック" charset="-128"/>
              </a:rPr>
              <a:t>Dell Venue Pro 5855</a:t>
            </a:r>
          </a:p>
        </p:txBody>
      </p:sp>
      <p:sp>
        <p:nvSpPr>
          <p:cNvPr id="32" name="TextBox 18"/>
          <p:cNvSpPr txBox="1">
            <a:spLocks noChangeArrowheads="1"/>
          </p:cNvSpPr>
          <p:nvPr/>
        </p:nvSpPr>
        <p:spPr bwMode="auto">
          <a:xfrm>
            <a:off x="2213811" y="1733376"/>
            <a:ext cx="5527442" cy="3555711"/>
          </a:xfrm>
          <a:prstGeom prst="rect">
            <a:avLst/>
          </a:prstGeom>
          <a:solidFill>
            <a:schemeClr val="tx1"/>
          </a:solidFill>
          <a:ln>
            <a:noFill/>
          </a:ln>
        </p:spPr>
        <p:txBody>
          <a:bodyPr lIns="274320" tIns="91440" anchor="t" anchorCtr="0"/>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173038" indent="-163513">
              <a:spcAft>
                <a:spcPts val="600"/>
              </a:spcAft>
              <a:buFont typeface="Arial" charset="0"/>
              <a:buChar char="•"/>
            </a:pPr>
            <a:r>
              <a:rPr lang="en-US" sz="1050" dirty="0">
                <a:solidFill>
                  <a:schemeClr val="bg1"/>
                </a:solidFill>
              </a:rPr>
              <a:t>Inferior WiFi: no MIMO</a:t>
            </a:r>
          </a:p>
          <a:p>
            <a:pPr marL="173038" indent="-163513">
              <a:spcAft>
                <a:spcPts val="600"/>
              </a:spcAft>
              <a:buFont typeface="Arial" charset="0"/>
              <a:buChar char="•"/>
            </a:pPr>
            <a:r>
              <a:rPr lang="en-US" sz="1050" dirty="0">
                <a:solidFill>
                  <a:schemeClr val="bg1"/>
                </a:solidFill>
              </a:rPr>
              <a:t>Battery is not user replaceable; no hot swap or continuous power; devices must be taken out of service in order to charge the battery</a:t>
            </a:r>
          </a:p>
          <a:p>
            <a:pPr marL="173038" indent="-163513">
              <a:spcAft>
                <a:spcPts val="600"/>
              </a:spcAft>
              <a:buFont typeface="Arial" charset="0"/>
              <a:buChar char="•"/>
            </a:pPr>
            <a:r>
              <a:rPr lang="en-US" sz="1050" dirty="0">
                <a:solidFill>
                  <a:schemeClr val="bg1"/>
                </a:solidFill>
              </a:rPr>
              <a:t>Not rugged: no sealing, doesn’t specify operating temperature range, no drop spec</a:t>
            </a:r>
          </a:p>
          <a:p>
            <a:pPr marL="173038" indent="-163513">
              <a:spcAft>
                <a:spcPts val="600"/>
              </a:spcAft>
              <a:buFont typeface="Arial" charset="0"/>
              <a:buChar char="•"/>
            </a:pPr>
            <a:r>
              <a:rPr lang="en-US" sz="1050" dirty="0">
                <a:solidFill>
                  <a:schemeClr val="bg1"/>
                </a:solidFill>
              </a:rPr>
              <a:t>No enterprise scanning; barcode scanning is performed via the camera ─</a:t>
            </a:r>
            <a:br>
              <a:rPr lang="en-US" sz="1050" dirty="0">
                <a:solidFill>
                  <a:schemeClr val="bg1"/>
                </a:solidFill>
              </a:rPr>
            </a:br>
            <a:r>
              <a:rPr lang="en-US" sz="1050" dirty="0">
                <a:solidFill>
                  <a:schemeClr val="bg1"/>
                </a:solidFill>
              </a:rPr>
              <a:t>built for light scanning applications only</a:t>
            </a:r>
          </a:p>
          <a:p>
            <a:pPr marL="173038" indent="-163513">
              <a:spcAft>
                <a:spcPts val="600"/>
              </a:spcAft>
              <a:buFont typeface="Arial" charset="0"/>
              <a:buChar char="•"/>
            </a:pPr>
            <a:r>
              <a:rPr lang="en-US" sz="1050" dirty="0">
                <a:solidFill>
                  <a:schemeClr val="bg1"/>
                </a:solidFill>
              </a:rPr>
              <a:t>Lower resolution rear camera (5MP vs. 8MP)</a:t>
            </a:r>
          </a:p>
          <a:p>
            <a:pPr marL="173038" indent="-163513">
              <a:spcAft>
                <a:spcPts val="600"/>
              </a:spcAft>
              <a:buFont typeface="Arial" charset="0"/>
              <a:buChar char="•"/>
            </a:pPr>
            <a:r>
              <a:rPr lang="en-US" sz="1050" dirty="0">
                <a:solidFill>
                  <a:schemeClr val="bg1"/>
                </a:solidFill>
              </a:rPr>
              <a:t>Harder to read in bright sunlight</a:t>
            </a:r>
          </a:p>
          <a:p>
            <a:pPr marL="173038" indent="-163513">
              <a:spcAft>
                <a:spcPts val="600"/>
              </a:spcAft>
              <a:buFont typeface="Arial" charset="0"/>
              <a:buChar char="•"/>
            </a:pPr>
            <a:r>
              <a:rPr lang="en-US" sz="1050" dirty="0">
                <a:solidFill>
                  <a:schemeClr val="bg1"/>
                </a:solidFill>
              </a:rPr>
              <a:t>Display is less durable ─ no Gorilla Glass</a:t>
            </a:r>
          </a:p>
          <a:p>
            <a:pPr marL="173038" indent="-163513">
              <a:spcAft>
                <a:spcPts val="600"/>
              </a:spcAft>
              <a:buFont typeface="Arial" charset="0"/>
              <a:buChar char="•"/>
            </a:pPr>
            <a:r>
              <a:rPr lang="en-US" sz="1050" dirty="0">
                <a:solidFill>
                  <a:schemeClr val="bg1"/>
                </a:solidFill>
              </a:rPr>
              <a:t>Inferior accessory ecosystem</a:t>
            </a:r>
          </a:p>
          <a:p>
            <a:pPr marL="173038" indent="-163513">
              <a:spcAft>
                <a:spcPts val="600"/>
              </a:spcAft>
              <a:buFont typeface="Arial" charset="0"/>
              <a:buChar char="•"/>
            </a:pPr>
            <a:endParaRPr lang="en-US" sz="1050" dirty="0">
              <a:solidFill>
                <a:schemeClr val="bg1"/>
              </a:solidFill>
            </a:endParaRPr>
          </a:p>
          <a:p>
            <a:pPr marL="173038" indent="-163513">
              <a:spcAft>
                <a:spcPts val="600"/>
              </a:spcAft>
              <a:buFont typeface="Arial" charset="0"/>
              <a:buChar char="•"/>
            </a:pPr>
            <a:endParaRPr lang="en-US" sz="1050" dirty="0">
              <a:solidFill>
                <a:schemeClr val="bg1"/>
              </a:solidFill>
            </a:endParaRPr>
          </a:p>
          <a:p>
            <a:pPr marL="173038" indent="-163513">
              <a:spcAft>
                <a:spcPts val="600"/>
              </a:spcAft>
              <a:buFont typeface="Arial" charset="0"/>
              <a:buChar char="•"/>
            </a:pPr>
            <a:endParaRPr lang="en-US" sz="1050" dirty="0">
              <a:solidFill>
                <a:schemeClr val="bg1"/>
              </a:solidFill>
            </a:endParaRPr>
          </a:p>
          <a:p>
            <a:pPr marL="173038" indent="-163513">
              <a:spcAft>
                <a:spcPts val="600"/>
              </a:spcAft>
              <a:buFont typeface="Arial" charset="0"/>
              <a:buChar char="•"/>
            </a:pPr>
            <a:endParaRPr lang="en-US" sz="1050" dirty="0">
              <a:solidFill>
                <a:schemeClr val="bg1"/>
              </a:solidFill>
            </a:endParaRPr>
          </a:p>
        </p:txBody>
      </p:sp>
      <p:sp>
        <p:nvSpPr>
          <p:cNvPr id="30" name="TextBox 18"/>
          <p:cNvSpPr txBox="1">
            <a:spLocks noChangeArrowheads="1"/>
          </p:cNvSpPr>
          <p:nvPr/>
        </p:nvSpPr>
        <p:spPr bwMode="auto">
          <a:xfrm>
            <a:off x="2213810" y="5439874"/>
            <a:ext cx="5534125" cy="931581"/>
          </a:xfrm>
          <a:prstGeom prst="rect">
            <a:avLst/>
          </a:prstGeom>
          <a:solidFill>
            <a:schemeClr val="tx1"/>
          </a:solidFill>
          <a:ln>
            <a:noFill/>
          </a:ln>
        </p:spPr>
        <p:txBody>
          <a:bodyPr lIns="274320" tIns="365760" anchor="t" anchorCtr="0"/>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173038" indent="-163513">
              <a:spcAft>
                <a:spcPts val="600"/>
              </a:spcAft>
              <a:buFont typeface="Arial" charset="0"/>
              <a:buChar char="•"/>
            </a:pPr>
            <a:r>
              <a:rPr lang="en-US" sz="1050" dirty="0">
                <a:solidFill>
                  <a:schemeClr val="bg1"/>
                </a:solidFill>
              </a:rPr>
              <a:t>Thinner and lighter</a:t>
            </a:r>
            <a:endParaRPr lang="en-US" sz="1300" dirty="0">
              <a:solidFill>
                <a:schemeClr val="bg1"/>
              </a:solidFill>
            </a:endParaRPr>
          </a:p>
          <a:p>
            <a:pPr marL="280988" indent="-166688">
              <a:spcAft>
                <a:spcPts val="600"/>
              </a:spcAft>
              <a:buFont typeface="Arial" charset="0"/>
              <a:buChar char="•"/>
            </a:pPr>
            <a:endParaRPr lang="en-US" sz="1400" dirty="0">
              <a:solidFill>
                <a:schemeClr val="bg1"/>
              </a:solidFill>
            </a:endParaRPr>
          </a:p>
          <a:p>
            <a:pPr marL="280988" indent="-166688">
              <a:spcAft>
                <a:spcPts val="900"/>
              </a:spcAft>
            </a:pPr>
            <a:endParaRPr lang="en-US" sz="1600" dirty="0"/>
          </a:p>
        </p:txBody>
      </p:sp>
      <p:sp>
        <p:nvSpPr>
          <p:cNvPr id="7" name="AutoShape 2" descr="mage result for brother rj2150"/>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TextBox 18"/>
          <p:cNvSpPr txBox="1">
            <a:spLocks noChangeArrowheads="1"/>
          </p:cNvSpPr>
          <p:nvPr/>
        </p:nvSpPr>
        <p:spPr bwMode="auto">
          <a:xfrm>
            <a:off x="683861" y="1733376"/>
            <a:ext cx="1529950" cy="3569896"/>
          </a:xfrm>
          <a:prstGeom prst="rect">
            <a:avLst/>
          </a:prstGeom>
          <a:solidFill>
            <a:srgbClr val="00A7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0" algn="ctr" eaLnBrk="1" hangingPunct="1">
              <a:spcBef>
                <a:spcPct val="20000"/>
              </a:spcBef>
            </a:pPr>
            <a:r>
              <a:rPr lang="en-US" sz="1400" b="1" cap="all" dirty="0">
                <a:solidFill>
                  <a:schemeClr val="bg1"/>
                </a:solidFill>
                <a:cs typeface="Arial" pitchFamily="34" charset="0"/>
              </a:rPr>
              <a:t>KEY Weaknesses</a:t>
            </a:r>
          </a:p>
        </p:txBody>
      </p:sp>
      <p:sp>
        <p:nvSpPr>
          <p:cNvPr id="20" name="TextBox 18"/>
          <p:cNvSpPr txBox="1">
            <a:spLocks noChangeArrowheads="1"/>
          </p:cNvSpPr>
          <p:nvPr/>
        </p:nvSpPr>
        <p:spPr bwMode="auto">
          <a:xfrm>
            <a:off x="683861" y="5430379"/>
            <a:ext cx="1529950" cy="928377"/>
          </a:xfrm>
          <a:prstGeom prst="rect">
            <a:avLst/>
          </a:prstGeom>
          <a:solidFill>
            <a:srgbClr val="00A7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0" algn="ctr" eaLnBrk="1" hangingPunct="1">
              <a:spcBef>
                <a:spcPct val="20000"/>
              </a:spcBef>
            </a:pPr>
            <a:r>
              <a:rPr lang="en-US" sz="1400" b="1" cap="all" dirty="0">
                <a:solidFill>
                  <a:schemeClr val="bg1"/>
                </a:solidFill>
                <a:cs typeface="Arial" pitchFamily="34" charset="0"/>
              </a:rPr>
              <a:t>KEY strengths</a:t>
            </a:r>
          </a:p>
        </p:txBody>
      </p:sp>
      <p:pic>
        <p:nvPicPr>
          <p:cNvPr id="5" name="Picture 4">
            <a:extLst>
              <a:ext uri="{FF2B5EF4-FFF2-40B4-BE49-F238E27FC236}">
                <a16:creationId xmlns:a16="http://schemas.microsoft.com/office/drawing/2014/main" xmlns="" id="{41388BB2-C970-407D-83D3-9A5FE55A1897}"/>
              </a:ext>
            </a:extLst>
          </p:cNvPr>
          <p:cNvPicPr>
            <a:picLocks noChangeAspect="1"/>
          </p:cNvPicPr>
          <p:nvPr/>
        </p:nvPicPr>
        <p:blipFill rotWithShape="1">
          <a:blip r:embed="rId3">
            <a:extLst>
              <a:ext uri="{28A0092B-C50C-407E-A947-70E740481C1C}">
                <a14:useLocalDpi xmlns:a14="http://schemas.microsoft.com/office/drawing/2010/main" val="0"/>
              </a:ext>
            </a:extLst>
          </a:blip>
          <a:srcRect l="16341" r="14299"/>
          <a:stretch/>
        </p:blipFill>
        <p:spPr>
          <a:xfrm>
            <a:off x="8166784" y="2177461"/>
            <a:ext cx="3824121" cy="2880772"/>
          </a:xfrm>
          <a:prstGeom prst="rect">
            <a:avLst/>
          </a:prstGeom>
        </p:spPr>
      </p:pic>
      <p:sp>
        <p:nvSpPr>
          <p:cNvPr id="14" name="Title 1"/>
          <p:cNvSpPr txBox="1">
            <a:spLocks/>
          </p:cNvSpPr>
          <p:nvPr/>
        </p:nvSpPr>
        <p:spPr bwMode="auto">
          <a:xfrm>
            <a:off x="681390" y="506840"/>
            <a:ext cx="2595210" cy="41930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Arial" charset="0"/>
                <a:ea typeface="MS PGothic" charset="-128"/>
                <a:cs typeface="MS PGothic" charset="-128"/>
                <a:sym typeface="Arial" charset="0"/>
              </a:defRPr>
            </a:lvl1pPr>
            <a:lvl2pPr marL="37931725" indent="-37474525" eaLnBrk="0" hangingPunct="0">
              <a:defRPr sz="2400">
                <a:solidFill>
                  <a:schemeClr val="tx1"/>
                </a:solidFill>
                <a:latin typeface="Arial" charset="0"/>
                <a:ea typeface="MS PGothic" charset="-128"/>
                <a:cs typeface="MS PGothic" charset="-128"/>
                <a:sym typeface="Arial" charset="0"/>
              </a:defRPr>
            </a:lvl2pPr>
            <a:lvl3pPr eaLnBrk="0" hangingPunct="0">
              <a:defRPr sz="2400">
                <a:solidFill>
                  <a:schemeClr val="tx1"/>
                </a:solidFill>
                <a:latin typeface="Arial" charset="0"/>
                <a:ea typeface="MS PGothic" charset="-128"/>
                <a:cs typeface="MS PGothic" charset="-128"/>
                <a:sym typeface="Arial" charset="0"/>
              </a:defRPr>
            </a:lvl3pPr>
            <a:lvl4pPr eaLnBrk="0" hangingPunct="0">
              <a:defRPr sz="2400">
                <a:solidFill>
                  <a:schemeClr val="tx1"/>
                </a:solidFill>
                <a:latin typeface="Arial" charset="0"/>
                <a:ea typeface="MS PGothic" charset="-128"/>
                <a:cs typeface="MS PGothic" charset="-128"/>
                <a:sym typeface="Arial" charset="0"/>
              </a:defRPr>
            </a:lvl4pPr>
            <a:lvl5pPr eaLnBrk="0" hangingPunct="0">
              <a:defRPr sz="2400">
                <a:solidFill>
                  <a:schemeClr val="tx1"/>
                </a:solidFill>
                <a:latin typeface="Arial" charset="0"/>
                <a:ea typeface="MS PGothic" charset="-128"/>
                <a:cs typeface="MS PGothic" charset="-128"/>
                <a:sym typeface="Arial" charset="0"/>
              </a:defRPr>
            </a:lvl5pPr>
            <a:lvl6pPr marL="4572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6pPr>
            <a:lvl7pPr marL="9144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7pPr>
            <a:lvl8pPr marL="13716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8pPr>
            <a:lvl9pPr marL="18288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9pPr>
          </a:lstStyle>
          <a:p>
            <a:pPr eaLnBrk="1" hangingPunct="1"/>
            <a:r>
              <a:rPr lang="en-US" altLang="en-US" sz="2000" dirty="0">
                <a:solidFill>
                  <a:schemeClr val="bg1"/>
                </a:solidFill>
                <a:ea typeface="ＭＳ Ｐゴシック" charset="-128"/>
              </a:rPr>
              <a:t>Windows Fight Sheet</a:t>
            </a:r>
          </a:p>
        </p:txBody>
      </p:sp>
    </p:spTree>
    <p:extLst>
      <p:ext uri="{BB962C8B-B14F-4D97-AF65-F5344CB8AC3E}">
        <p14:creationId xmlns:p14="http://schemas.microsoft.com/office/powerpoint/2010/main" val="1288889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97FCA387-77F1-47AC-85EE-D65E25E7C8F8}"/>
              </a:ext>
            </a:extLst>
          </p:cNvPr>
          <p:cNvSpPr/>
          <p:nvPr/>
        </p:nvSpPr>
        <p:spPr>
          <a:xfrm>
            <a:off x="-1" y="12700"/>
            <a:ext cx="7747505" cy="6858000"/>
          </a:xfrm>
          <a:prstGeom prst="rect">
            <a:avLst/>
          </a:prstGeom>
          <a:gradFill flip="none" rotWithShape="1">
            <a:gsLst>
              <a:gs pos="50000">
                <a:srgbClr val="00C9FF"/>
              </a:gs>
              <a:gs pos="0">
                <a:srgbClr val="00FFFF"/>
              </a:gs>
              <a:gs pos="100000">
                <a:srgbClr val="0099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AutoShape 4">
            <a:extLst>
              <a:ext uri="{FF2B5EF4-FFF2-40B4-BE49-F238E27FC236}">
                <a16:creationId xmlns:a16="http://schemas.microsoft.com/office/drawing/2014/main" xmlns="" id="{AAAFA79D-0CD4-4ED4-841D-71409F0CB991}"/>
              </a:ext>
            </a:extLst>
          </p:cNvPr>
          <p:cNvSpPr>
            <a:spLocks noChangeAspect="1" noChangeArrowheads="1"/>
          </p:cNvSpPr>
          <p:nvPr/>
        </p:nvSpPr>
        <p:spPr bwMode="auto">
          <a:xfrm flipH="1">
            <a:off x="679650" y="2785526"/>
            <a:ext cx="7064074" cy="4091723"/>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sp>
        <p:nvSpPr>
          <p:cNvPr id="26" name="Slide Number Placeholder 4"/>
          <p:cNvSpPr txBox="1">
            <a:spLocks/>
          </p:cNvSpPr>
          <p:nvPr/>
        </p:nvSpPr>
        <p:spPr bwMode="auto">
          <a:xfrm>
            <a:off x="11814739" y="6486526"/>
            <a:ext cx="352333" cy="3651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D70CBAD3-AE29-444B-96BF-2A1E4A9E3329}" type="slidenum">
              <a:rPr lang="en-US" altLang="en-US" sz="800" smtClean="0">
                <a:solidFill>
                  <a:schemeClr val="tx2"/>
                </a:solidFill>
                <a:ea typeface="Avenir Roman" charset="0"/>
                <a:cs typeface="Avenir Roman" charset="0"/>
              </a:rPr>
              <a:pPr algn="ctr" eaLnBrk="1" hangingPunct="1"/>
              <a:t>52</a:t>
            </a:fld>
            <a:endParaRPr lang="en-US" altLang="en-US" sz="800" dirty="0">
              <a:solidFill>
                <a:schemeClr val="tx2"/>
              </a:solidFill>
              <a:ea typeface="Avenir Roman" charset="0"/>
              <a:cs typeface="Avenir Roman" charset="0"/>
            </a:endParaRPr>
          </a:p>
        </p:txBody>
      </p:sp>
      <p:sp>
        <p:nvSpPr>
          <p:cNvPr id="18" name="Title 1"/>
          <p:cNvSpPr txBox="1">
            <a:spLocks/>
          </p:cNvSpPr>
          <p:nvPr/>
        </p:nvSpPr>
        <p:spPr bwMode="auto">
          <a:xfrm>
            <a:off x="563898" y="911022"/>
            <a:ext cx="5836902" cy="507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Arial" charset="0"/>
                <a:ea typeface="MS PGothic" charset="-128"/>
                <a:cs typeface="MS PGothic" charset="-128"/>
                <a:sym typeface="Arial" charset="0"/>
              </a:defRPr>
            </a:lvl1pPr>
            <a:lvl2pPr marL="37931725" indent="-37474525" eaLnBrk="0" hangingPunct="0">
              <a:defRPr sz="2400">
                <a:solidFill>
                  <a:schemeClr val="tx1"/>
                </a:solidFill>
                <a:latin typeface="Arial" charset="0"/>
                <a:ea typeface="MS PGothic" charset="-128"/>
                <a:cs typeface="MS PGothic" charset="-128"/>
                <a:sym typeface="Arial" charset="0"/>
              </a:defRPr>
            </a:lvl2pPr>
            <a:lvl3pPr eaLnBrk="0" hangingPunct="0">
              <a:defRPr sz="2400">
                <a:solidFill>
                  <a:schemeClr val="tx1"/>
                </a:solidFill>
                <a:latin typeface="Arial" charset="0"/>
                <a:ea typeface="MS PGothic" charset="-128"/>
                <a:cs typeface="MS PGothic" charset="-128"/>
                <a:sym typeface="Arial" charset="0"/>
              </a:defRPr>
            </a:lvl3pPr>
            <a:lvl4pPr eaLnBrk="0" hangingPunct="0">
              <a:defRPr sz="2400">
                <a:solidFill>
                  <a:schemeClr val="tx1"/>
                </a:solidFill>
                <a:latin typeface="Arial" charset="0"/>
                <a:ea typeface="MS PGothic" charset="-128"/>
                <a:cs typeface="MS PGothic" charset="-128"/>
                <a:sym typeface="Arial" charset="0"/>
              </a:defRPr>
            </a:lvl4pPr>
            <a:lvl5pPr eaLnBrk="0" hangingPunct="0">
              <a:defRPr sz="2400">
                <a:solidFill>
                  <a:schemeClr val="tx1"/>
                </a:solidFill>
                <a:latin typeface="Arial" charset="0"/>
                <a:ea typeface="MS PGothic" charset="-128"/>
                <a:cs typeface="MS PGothic" charset="-128"/>
                <a:sym typeface="Arial" charset="0"/>
              </a:defRPr>
            </a:lvl5pPr>
            <a:lvl6pPr marL="4572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6pPr>
            <a:lvl7pPr marL="9144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7pPr>
            <a:lvl8pPr marL="13716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8pPr>
            <a:lvl9pPr marL="18288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9pPr>
          </a:lstStyle>
          <a:p>
            <a:pPr eaLnBrk="1" hangingPunct="1"/>
            <a:r>
              <a:rPr lang="en-US" altLang="en-US" sz="4000" dirty="0">
                <a:ea typeface="ＭＳ Ｐゴシック" charset="-128"/>
              </a:rPr>
              <a:t>Getac T800</a:t>
            </a:r>
          </a:p>
        </p:txBody>
      </p:sp>
      <p:sp>
        <p:nvSpPr>
          <p:cNvPr id="32" name="TextBox 18"/>
          <p:cNvSpPr txBox="1">
            <a:spLocks noChangeArrowheads="1"/>
          </p:cNvSpPr>
          <p:nvPr/>
        </p:nvSpPr>
        <p:spPr bwMode="auto">
          <a:xfrm>
            <a:off x="2213811" y="1733376"/>
            <a:ext cx="5527442" cy="3555711"/>
          </a:xfrm>
          <a:prstGeom prst="rect">
            <a:avLst/>
          </a:prstGeom>
          <a:solidFill>
            <a:schemeClr val="tx1"/>
          </a:solidFill>
          <a:ln>
            <a:noFill/>
          </a:ln>
        </p:spPr>
        <p:txBody>
          <a:bodyPr lIns="274320" tIns="91440" anchor="t" anchorCtr="0"/>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173038" indent="-163513">
              <a:spcAft>
                <a:spcPts val="600"/>
              </a:spcAft>
              <a:buFont typeface="Arial" charset="0"/>
              <a:buChar char="•"/>
            </a:pPr>
            <a:r>
              <a:rPr lang="en-US" sz="1050" dirty="0">
                <a:solidFill>
                  <a:schemeClr val="bg1"/>
                </a:solidFill>
              </a:rPr>
              <a:t>Heavier and nearly twice as thick; more cumbersome to carry throughout a full shift</a:t>
            </a:r>
          </a:p>
          <a:p>
            <a:pPr marL="173038" indent="-163513">
              <a:spcAft>
                <a:spcPts val="600"/>
              </a:spcAft>
              <a:buFont typeface="Arial" charset="0"/>
              <a:buChar char="•"/>
            </a:pPr>
            <a:r>
              <a:rPr lang="en-US" sz="1050" dirty="0">
                <a:solidFill>
                  <a:schemeClr val="bg1"/>
                </a:solidFill>
              </a:rPr>
              <a:t>Inferior WiFi: no MIMO</a:t>
            </a:r>
          </a:p>
          <a:p>
            <a:pPr marL="173038" indent="-163513">
              <a:spcAft>
                <a:spcPts val="600"/>
              </a:spcAft>
              <a:buFont typeface="Arial" charset="0"/>
              <a:buChar char="•"/>
            </a:pPr>
            <a:r>
              <a:rPr lang="en-US" sz="1050" dirty="0">
                <a:solidFill>
                  <a:schemeClr val="bg1"/>
                </a:solidFill>
              </a:rPr>
              <a:t>Primary battery is not user replaceable</a:t>
            </a:r>
          </a:p>
          <a:p>
            <a:pPr marL="173038" indent="-163513">
              <a:spcAft>
                <a:spcPts val="600"/>
              </a:spcAft>
              <a:buFont typeface="Arial" charset="0"/>
              <a:buChar char="•"/>
            </a:pPr>
            <a:r>
              <a:rPr lang="en-US" sz="1050" dirty="0">
                <a:solidFill>
                  <a:schemeClr val="bg1"/>
                </a:solidFill>
              </a:rPr>
              <a:t>No enterprise scanning; barcode scanning is performed via the camera ─ </a:t>
            </a:r>
            <a:br>
              <a:rPr lang="en-US" sz="1050" dirty="0">
                <a:solidFill>
                  <a:schemeClr val="bg1"/>
                </a:solidFill>
              </a:rPr>
            </a:br>
            <a:r>
              <a:rPr lang="en-US" sz="1050" dirty="0">
                <a:solidFill>
                  <a:schemeClr val="bg1"/>
                </a:solidFill>
              </a:rPr>
              <a:t>built for light scanning applications only</a:t>
            </a:r>
          </a:p>
          <a:p>
            <a:pPr marL="173038" indent="-163513">
              <a:spcAft>
                <a:spcPts val="600"/>
              </a:spcAft>
              <a:buFont typeface="Arial" charset="0"/>
              <a:buChar char="•"/>
            </a:pPr>
            <a:r>
              <a:rPr lang="en-US" sz="1050" dirty="0">
                <a:solidFill>
                  <a:schemeClr val="bg1"/>
                </a:solidFill>
              </a:rPr>
              <a:t>Display is less durable ─ no Gorilla Glass</a:t>
            </a:r>
          </a:p>
          <a:p>
            <a:pPr marL="173038" indent="-163513">
              <a:spcAft>
                <a:spcPts val="600"/>
              </a:spcAft>
              <a:buFont typeface="Arial" charset="0"/>
              <a:buChar char="•"/>
            </a:pPr>
            <a:r>
              <a:rPr lang="en-US" sz="1050" dirty="0">
                <a:solidFill>
                  <a:schemeClr val="bg1"/>
                </a:solidFill>
              </a:rPr>
              <a:t>Inferior accessory ecosystem</a:t>
            </a:r>
          </a:p>
          <a:p>
            <a:pPr marL="173038" indent="-163513">
              <a:spcAft>
                <a:spcPts val="600"/>
              </a:spcAft>
              <a:buFont typeface="Arial" charset="0"/>
              <a:buChar char="•"/>
            </a:pPr>
            <a:endParaRPr lang="en-US" sz="1050" dirty="0">
              <a:solidFill>
                <a:schemeClr val="bg1"/>
              </a:solidFill>
            </a:endParaRPr>
          </a:p>
          <a:p>
            <a:pPr marL="173038" indent="-163513">
              <a:spcAft>
                <a:spcPts val="600"/>
              </a:spcAft>
              <a:buFont typeface="Arial" charset="0"/>
              <a:buChar char="•"/>
            </a:pPr>
            <a:endParaRPr lang="en-US" sz="1050" dirty="0">
              <a:solidFill>
                <a:schemeClr val="bg1"/>
              </a:solidFill>
            </a:endParaRPr>
          </a:p>
          <a:p>
            <a:pPr marL="173038" indent="-163513">
              <a:spcAft>
                <a:spcPts val="600"/>
              </a:spcAft>
              <a:buFont typeface="Arial" charset="0"/>
              <a:buChar char="•"/>
            </a:pPr>
            <a:endParaRPr lang="en-US" sz="1050" dirty="0">
              <a:solidFill>
                <a:schemeClr val="bg1"/>
              </a:solidFill>
            </a:endParaRPr>
          </a:p>
          <a:p>
            <a:pPr marL="173038" indent="-163513">
              <a:spcAft>
                <a:spcPts val="600"/>
              </a:spcAft>
              <a:buFont typeface="Arial" charset="0"/>
              <a:buChar char="•"/>
            </a:pPr>
            <a:endParaRPr lang="en-US" sz="1050" dirty="0">
              <a:solidFill>
                <a:schemeClr val="bg1"/>
              </a:solidFill>
            </a:endParaRPr>
          </a:p>
        </p:txBody>
      </p:sp>
      <p:sp>
        <p:nvSpPr>
          <p:cNvPr id="30" name="TextBox 18"/>
          <p:cNvSpPr txBox="1">
            <a:spLocks noChangeArrowheads="1"/>
          </p:cNvSpPr>
          <p:nvPr/>
        </p:nvSpPr>
        <p:spPr bwMode="auto">
          <a:xfrm>
            <a:off x="2213810" y="5439874"/>
            <a:ext cx="5534125" cy="931581"/>
          </a:xfrm>
          <a:prstGeom prst="rect">
            <a:avLst/>
          </a:prstGeom>
          <a:solidFill>
            <a:schemeClr val="tx1"/>
          </a:solidFill>
          <a:ln>
            <a:noFill/>
          </a:ln>
        </p:spPr>
        <p:txBody>
          <a:bodyPr lIns="274320" tIns="365760" anchor="t" anchorCtr="0"/>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173038" indent="-163513">
              <a:spcAft>
                <a:spcPts val="600"/>
              </a:spcAft>
              <a:buFont typeface="Arial" charset="0"/>
              <a:buChar char="•"/>
            </a:pPr>
            <a:r>
              <a:rPr lang="en-US" sz="1050" dirty="0">
                <a:solidFill>
                  <a:schemeClr val="bg1"/>
                </a:solidFill>
              </a:rPr>
              <a:t>Rugged design</a:t>
            </a:r>
            <a:endParaRPr lang="en-US" sz="1300" dirty="0">
              <a:solidFill>
                <a:schemeClr val="bg1"/>
              </a:solidFill>
            </a:endParaRPr>
          </a:p>
          <a:p>
            <a:pPr marL="280988" indent="-166688">
              <a:spcAft>
                <a:spcPts val="600"/>
              </a:spcAft>
              <a:buFont typeface="Arial" charset="0"/>
              <a:buChar char="•"/>
            </a:pPr>
            <a:endParaRPr lang="en-US" sz="1400" dirty="0">
              <a:solidFill>
                <a:schemeClr val="bg1"/>
              </a:solidFill>
            </a:endParaRPr>
          </a:p>
          <a:p>
            <a:pPr marL="280988" indent="-166688">
              <a:spcAft>
                <a:spcPts val="900"/>
              </a:spcAft>
            </a:pPr>
            <a:endParaRPr lang="en-US" sz="1600" dirty="0"/>
          </a:p>
        </p:txBody>
      </p:sp>
      <p:sp>
        <p:nvSpPr>
          <p:cNvPr id="7" name="AutoShape 2" descr="mage result for brother rj2150"/>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TextBox 18"/>
          <p:cNvSpPr txBox="1">
            <a:spLocks noChangeArrowheads="1"/>
          </p:cNvSpPr>
          <p:nvPr/>
        </p:nvSpPr>
        <p:spPr bwMode="auto">
          <a:xfrm>
            <a:off x="683861" y="1733376"/>
            <a:ext cx="1529950" cy="3569896"/>
          </a:xfrm>
          <a:prstGeom prst="rect">
            <a:avLst/>
          </a:prstGeom>
          <a:solidFill>
            <a:srgbClr val="00A7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0" algn="ctr" eaLnBrk="1" hangingPunct="1">
              <a:spcBef>
                <a:spcPct val="20000"/>
              </a:spcBef>
            </a:pPr>
            <a:r>
              <a:rPr lang="en-US" sz="1400" b="1" cap="all" dirty="0">
                <a:solidFill>
                  <a:schemeClr val="bg1"/>
                </a:solidFill>
                <a:cs typeface="Arial" pitchFamily="34" charset="0"/>
              </a:rPr>
              <a:t>KEY Weaknesses</a:t>
            </a:r>
          </a:p>
        </p:txBody>
      </p:sp>
      <p:sp>
        <p:nvSpPr>
          <p:cNvPr id="20" name="TextBox 18"/>
          <p:cNvSpPr txBox="1">
            <a:spLocks noChangeArrowheads="1"/>
          </p:cNvSpPr>
          <p:nvPr/>
        </p:nvSpPr>
        <p:spPr bwMode="auto">
          <a:xfrm>
            <a:off x="683861" y="5430379"/>
            <a:ext cx="1529950" cy="928377"/>
          </a:xfrm>
          <a:prstGeom prst="rect">
            <a:avLst/>
          </a:prstGeom>
          <a:solidFill>
            <a:srgbClr val="00A7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0" algn="ctr" eaLnBrk="1" hangingPunct="1">
              <a:spcBef>
                <a:spcPct val="20000"/>
              </a:spcBef>
            </a:pPr>
            <a:r>
              <a:rPr lang="en-US" sz="1400" b="1" cap="all" dirty="0">
                <a:solidFill>
                  <a:schemeClr val="bg1"/>
                </a:solidFill>
                <a:cs typeface="Arial" pitchFamily="34" charset="0"/>
              </a:rPr>
              <a:t>KEY strengths</a:t>
            </a:r>
          </a:p>
        </p:txBody>
      </p:sp>
      <p:pic>
        <p:nvPicPr>
          <p:cNvPr id="3" name="Picture 2">
            <a:extLst>
              <a:ext uri="{FF2B5EF4-FFF2-40B4-BE49-F238E27FC236}">
                <a16:creationId xmlns:a16="http://schemas.microsoft.com/office/drawing/2014/main" xmlns="" id="{A7CFDC2B-A247-4CF8-B5CA-5F5CC8B58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1338" y="2151059"/>
            <a:ext cx="4029937" cy="2839660"/>
          </a:xfrm>
          <a:prstGeom prst="rect">
            <a:avLst/>
          </a:prstGeom>
        </p:spPr>
      </p:pic>
      <p:sp>
        <p:nvSpPr>
          <p:cNvPr id="14" name="Title 1"/>
          <p:cNvSpPr txBox="1">
            <a:spLocks/>
          </p:cNvSpPr>
          <p:nvPr/>
        </p:nvSpPr>
        <p:spPr bwMode="auto">
          <a:xfrm>
            <a:off x="681390" y="506840"/>
            <a:ext cx="2595210" cy="41930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Arial" charset="0"/>
                <a:ea typeface="MS PGothic" charset="-128"/>
                <a:cs typeface="MS PGothic" charset="-128"/>
                <a:sym typeface="Arial" charset="0"/>
              </a:defRPr>
            </a:lvl1pPr>
            <a:lvl2pPr marL="37931725" indent="-37474525" eaLnBrk="0" hangingPunct="0">
              <a:defRPr sz="2400">
                <a:solidFill>
                  <a:schemeClr val="tx1"/>
                </a:solidFill>
                <a:latin typeface="Arial" charset="0"/>
                <a:ea typeface="MS PGothic" charset="-128"/>
                <a:cs typeface="MS PGothic" charset="-128"/>
                <a:sym typeface="Arial" charset="0"/>
              </a:defRPr>
            </a:lvl2pPr>
            <a:lvl3pPr eaLnBrk="0" hangingPunct="0">
              <a:defRPr sz="2400">
                <a:solidFill>
                  <a:schemeClr val="tx1"/>
                </a:solidFill>
                <a:latin typeface="Arial" charset="0"/>
                <a:ea typeface="MS PGothic" charset="-128"/>
                <a:cs typeface="MS PGothic" charset="-128"/>
                <a:sym typeface="Arial" charset="0"/>
              </a:defRPr>
            </a:lvl3pPr>
            <a:lvl4pPr eaLnBrk="0" hangingPunct="0">
              <a:defRPr sz="2400">
                <a:solidFill>
                  <a:schemeClr val="tx1"/>
                </a:solidFill>
                <a:latin typeface="Arial" charset="0"/>
                <a:ea typeface="MS PGothic" charset="-128"/>
                <a:cs typeface="MS PGothic" charset="-128"/>
                <a:sym typeface="Arial" charset="0"/>
              </a:defRPr>
            </a:lvl4pPr>
            <a:lvl5pPr eaLnBrk="0" hangingPunct="0">
              <a:defRPr sz="2400">
                <a:solidFill>
                  <a:schemeClr val="tx1"/>
                </a:solidFill>
                <a:latin typeface="Arial" charset="0"/>
                <a:ea typeface="MS PGothic" charset="-128"/>
                <a:cs typeface="MS PGothic" charset="-128"/>
                <a:sym typeface="Arial" charset="0"/>
              </a:defRPr>
            </a:lvl5pPr>
            <a:lvl6pPr marL="4572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6pPr>
            <a:lvl7pPr marL="9144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7pPr>
            <a:lvl8pPr marL="13716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8pPr>
            <a:lvl9pPr marL="18288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9pPr>
          </a:lstStyle>
          <a:p>
            <a:pPr eaLnBrk="1" hangingPunct="1"/>
            <a:r>
              <a:rPr lang="en-US" altLang="en-US" sz="2000" dirty="0">
                <a:solidFill>
                  <a:schemeClr val="bg1"/>
                </a:solidFill>
                <a:ea typeface="ＭＳ Ｐゴシック" charset="-128"/>
              </a:rPr>
              <a:t>Windows Fight Sheet</a:t>
            </a:r>
          </a:p>
        </p:txBody>
      </p:sp>
    </p:spTree>
    <p:extLst>
      <p:ext uri="{BB962C8B-B14F-4D97-AF65-F5344CB8AC3E}">
        <p14:creationId xmlns:p14="http://schemas.microsoft.com/office/powerpoint/2010/main" val="279837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97FCA387-77F1-47AC-85EE-D65E25E7C8F8}"/>
              </a:ext>
            </a:extLst>
          </p:cNvPr>
          <p:cNvSpPr/>
          <p:nvPr/>
        </p:nvSpPr>
        <p:spPr>
          <a:xfrm>
            <a:off x="-1" y="12700"/>
            <a:ext cx="7747505" cy="6858000"/>
          </a:xfrm>
          <a:prstGeom prst="rect">
            <a:avLst/>
          </a:prstGeom>
          <a:gradFill flip="none" rotWithShape="1">
            <a:gsLst>
              <a:gs pos="50000">
                <a:srgbClr val="00C9FF"/>
              </a:gs>
              <a:gs pos="0">
                <a:srgbClr val="00FFFF"/>
              </a:gs>
              <a:gs pos="100000">
                <a:srgbClr val="0099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AutoShape 4">
            <a:extLst>
              <a:ext uri="{FF2B5EF4-FFF2-40B4-BE49-F238E27FC236}">
                <a16:creationId xmlns:a16="http://schemas.microsoft.com/office/drawing/2014/main" xmlns="" id="{AAAFA79D-0CD4-4ED4-841D-71409F0CB991}"/>
              </a:ext>
            </a:extLst>
          </p:cNvPr>
          <p:cNvSpPr>
            <a:spLocks noChangeAspect="1" noChangeArrowheads="1"/>
          </p:cNvSpPr>
          <p:nvPr/>
        </p:nvSpPr>
        <p:spPr bwMode="auto">
          <a:xfrm flipH="1">
            <a:off x="679650" y="2785526"/>
            <a:ext cx="7064074" cy="4091723"/>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sp>
        <p:nvSpPr>
          <p:cNvPr id="26" name="Slide Number Placeholder 4"/>
          <p:cNvSpPr txBox="1">
            <a:spLocks/>
          </p:cNvSpPr>
          <p:nvPr/>
        </p:nvSpPr>
        <p:spPr bwMode="auto">
          <a:xfrm>
            <a:off x="11814739" y="6486526"/>
            <a:ext cx="352333" cy="3651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D70CBAD3-AE29-444B-96BF-2A1E4A9E3329}" type="slidenum">
              <a:rPr lang="en-US" altLang="en-US" sz="800" smtClean="0">
                <a:solidFill>
                  <a:schemeClr val="tx2"/>
                </a:solidFill>
                <a:ea typeface="Avenir Roman" charset="0"/>
                <a:cs typeface="Avenir Roman" charset="0"/>
              </a:rPr>
              <a:pPr algn="ctr" eaLnBrk="1" hangingPunct="1"/>
              <a:t>53</a:t>
            </a:fld>
            <a:endParaRPr lang="en-US" altLang="en-US" sz="800" dirty="0">
              <a:solidFill>
                <a:schemeClr val="tx2"/>
              </a:solidFill>
              <a:ea typeface="Avenir Roman" charset="0"/>
              <a:cs typeface="Avenir Roman" charset="0"/>
            </a:endParaRPr>
          </a:p>
        </p:txBody>
      </p:sp>
      <p:sp>
        <p:nvSpPr>
          <p:cNvPr id="18" name="Title 1"/>
          <p:cNvSpPr txBox="1">
            <a:spLocks/>
          </p:cNvSpPr>
          <p:nvPr/>
        </p:nvSpPr>
        <p:spPr bwMode="auto">
          <a:xfrm>
            <a:off x="563898" y="911022"/>
            <a:ext cx="5836902" cy="507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Arial" charset="0"/>
                <a:ea typeface="MS PGothic" charset="-128"/>
                <a:cs typeface="MS PGothic" charset="-128"/>
                <a:sym typeface="Arial" charset="0"/>
              </a:defRPr>
            </a:lvl1pPr>
            <a:lvl2pPr marL="37931725" indent="-37474525" eaLnBrk="0" hangingPunct="0">
              <a:defRPr sz="2400">
                <a:solidFill>
                  <a:schemeClr val="tx1"/>
                </a:solidFill>
                <a:latin typeface="Arial" charset="0"/>
                <a:ea typeface="MS PGothic" charset="-128"/>
                <a:cs typeface="MS PGothic" charset="-128"/>
                <a:sym typeface="Arial" charset="0"/>
              </a:defRPr>
            </a:lvl2pPr>
            <a:lvl3pPr eaLnBrk="0" hangingPunct="0">
              <a:defRPr sz="2400">
                <a:solidFill>
                  <a:schemeClr val="tx1"/>
                </a:solidFill>
                <a:latin typeface="Arial" charset="0"/>
                <a:ea typeface="MS PGothic" charset="-128"/>
                <a:cs typeface="MS PGothic" charset="-128"/>
                <a:sym typeface="Arial" charset="0"/>
              </a:defRPr>
            </a:lvl3pPr>
            <a:lvl4pPr eaLnBrk="0" hangingPunct="0">
              <a:defRPr sz="2400">
                <a:solidFill>
                  <a:schemeClr val="tx1"/>
                </a:solidFill>
                <a:latin typeface="Arial" charset="0"/>
                <a:ea typeface="MS PGothic" charset="-128"/>
                <a:cs typeface="MS PGothic" charset="-128"/>
                <a:sym typeface="Arial" charset="0"/>
              </a:defRPr>
            </a:lvl4pPr>
            <a:lvl5pPr eaLnBrk="0" hangingPunct="0">
              <a:defRPr sz="2400">
                <a:solidFill>
                  <a:schemeClr val="tx1"/>
                </a:solidFill>
                <a:latin typeface="Arial" charset="0"/>
                <a:ea typeface="MS PGothic" charset="-128"/>
                <a:cs typeface="MS PGothic" charset="-128"/>
                <a:sym typeface="Arial" charset="0"/>
              </a:defRPr>
            </a:lvl5pPr>
            <a:lvl6pPr marL="4572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6pPr>
            <a:lvl7pPr marL="9144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7pPr>
            <a:lvl8pPr marL="13716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8pPr>
            <a:lvl9pPr marL="18288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9pPr>
          </a:lstStyle>
          <a:p>
            <a:pPr eaLnBrk="1" hangingPunct="1"/>
            <a:r>
              <a:rPr lang="en-US" altLang="en-US" sz="4000" dirty="0">
                <a:ea typeface="ＭＳ Ｐゴシック" charset="-128"/>
              </a:rPr>
              <a:t>Panasonic FZ-M1</a:t>
            </a:r>
          </a:p>
        </p:txBody>
      </p:sp>
      <p:sp>
        <p:nvSpPr>
          <p:cNvPr id="32" name="TextBox 18"/>
          <p:cNvSpPr txBox="1">
            <a:spLocks noChangeArrowheads="1"/>
          </p:cNvSpPr>
          <p:nvPr/>
        </p:nvSpPr>
        <p:spPr bwMode="auto">
          <a:xfrm>
            <a:off x="2213811" y="1733376"/>
            <a:ext cx="5527442" cy="3555711"/>
          </a:xfrm>
          <a:prstGeom prst="rect">
            <a:avLst/>
          </a:prstGeom>
          <a:solidFill>
            <a:schemeClr val="tx1"/>
          </a:solidFill>
          <a:ln>
            <a:noFill/>
          </a:ln>
        </p:spPr>
        <p:txBody>
          <a:bodyPr lIns="274320" tIns="91440" anchor="t" anchorCtr="0"/>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173038" indent="-163513">
              <a:spcAft>
                <a:spcPts val="600"/>
              </a:spcAft>
              <a:buFont typeface="Arial" charset="0"/>
              <a:buChar char="•"/>
            </a:pPr>
            <a:r>
              <a:rPr lang="en-US" sz="1050" dirty="0">
                <a:solidFill>
                  <a:schemeClr val="bg1"/>
                </a:solidFill>
              </a:rPr>
              <a:t>Thicker and heavier; more cumbersome to carry throughout a full shift</a:t>
            </a:r>
          </a:p>
          <a:p>
            <a:pPr marL="173038" indent="-163513">
              <a:spcAft>
                <a:spcPts val="600"/>
              </a:spcAft>
              <a:buFont typeface="Arial" charset="0"/>
              <a:buChar char="•"/>
            </a:pPr>
            <a:r>
              <a:rPr lang="en-US" sz="1050" dirty="0">
                <a:solidFill>
                  <a:schemeClr val="bg1"/>
                </a:solidFill>
              </a:rPr>
              <a:t>Inferior WiFi: no MIMO</a:t>
            </a:r>
          </a:p>
          <a:p>
            <a:pPr marL="173038" indent="-163513">
              <a:spcAft>
                <a:spcPts val="600"/>
              </a:spcAft>
              <a:buFont typeface="Arial" charset="0"/>
              <a:buChar char="•"/>
            </a:pPr>
            <a:r>
              <a:rPr lang="en-US" sz="1050" dirty="0">
                <a:solidFill>
                  <a:schemeClr val="bg1"/>
                </a:solidFill>
              </a:rPr>
              <a:t>Batteries are hard to replace with the handstrap on</a:t>
            </a:r>
          </a:p>
          <a:p>
            <a:pPr marL="173038" indent="-163513">
              <a:spcAft>
                <a:spcPts val="600"/>
              </a:spcAft>
              <a:buFont typeface="Arial" charset="0"/>
              <a:buChar char="•"/>
            </a:pPr>
            <a:r>
              <a:rPr lang="en-US" sz="1050" dirty="0">
                <a:solidFill>
                  <a:schemeClr val="bg1"/>
                </a:solidFill>
              </a:rPr>
              <a:t>Inferior barcode scanning performance </a:t>
            </a:r>
          </a:p>
          <a:p>
            <a:pPr marL="173038" indent="-163513">
              <a:spcAft>
                <a:spcPts val="600"/>
              </a:spcAft>
              <a:buFont typeface="Arial" charset="0"/>
              <a:buChar char="•"/>
            </a:pPr>
            <a:r>
              <a:rPr lang="en-US" sz="1050" dirty="0">
                <a:solidFill>
                  <a:schemeClr val="bg1"/>
                </a:solidFill>
              </a:rPr>
              <a:t>Display is less durable ─ no Gorilla Glass</a:t>
            </a:r>
          </a:p>
          <a:p>
            <a:pPr marL="173038" indent="-163513">
              <a:spcAft>
                <a:spcPts val="600"/>
              </a:spcAft>
              <a:buFont typeface="Arial" charset="0"/>
              <a:buChar char="•"/>
            </a:pPr>
            <a:r>
              <a:rPr lang="en-US" sz="1050" dirty="0">
                <a:solidFill>
                  <a:schemeClr val="bg1"/>
                </a:solidFill>
              </a:rPr>
              <a:t>Inferior accessory ecosystem</a:t>
            </a:r>
          </a:p>
          <a:p>
            <a:pPr marL="173038" indent="-163513">
              <a:spcAft>
                <a:spcPts val="600"/>
              </a:spcAft>
              <a:buFont typeface="Arial" charset="0"/>
              <a:buChar char="•"/>
            </a:pPr>
            <a:r>
              <a:rPr lang="en-US" sz="1050" dirty="0">
                <a:solidFill>
                  <a:schemeClr val="bg1"/>
                </a:solidFill>
              </a:rPr>
              <a:t>Inferior ergonomics: heavier and thicker</a:t>
            </a:r>
          </a:p>
          <a:p>
            <a:pPr marL="173038" indent="-163513">
              <a:spcAft>
                <a:spcPts val="600"/>
              </a:spcAft>
              <a:buFont typeface="Arial" charset="0"/>
              <a:buChar char="•"/>
            </a:pPr>
            <a:r>
              <a:rPr lang="en-US" sz="1050" dirty="0">
                <a:solidFill>
                  <a:schemeClr val="bg1"/>
                </a:solidFill>
              </a:rPr>
              <a:t>Smaller 7 in. display — less real estate to display application screens, potentially requiring scrolling to access needed information</a:t>
            </a:r>
          </a:p>
          <a:p>
            <a:pPr marL="173038" indent="-163513">
              <a:spcAft>
                <a:spcPts val="600"/>
              </a:spcAft>
              <a:buFont typeface="Arial" charset="0"/>
              <a:buChar char="•"/>
            </a:pPr>
            <a:endParaRPr lang="en-US" sz="1050" dirty="0">
              <a:solidFill>
                <a:schemeClr val="bg1"/>
              </a:solidFill>
            </a:endParaRPr>
          </a:p>
          <a:p>
            <a:pPr marL="173038" indent="-163513">
              <a:spcAft>
                <a:spcPts val="600"/>
              </a:spcAft>
              <a:buFont typeface="Arial" charset="0"/>
              <a:buChar char="•"/>
            </a:pPr>
            <a:endParaRPr lang="en-US" sz="1050" dirty="0">
              <a:solidFill>
                <a:schemeClr val="bg1"/>
              </a:solidFill>
            </a:endParaRPr>
          </a:p>
          <a:p>
            <a:pPr marL="173038" indent="-163513">
              <a:spcAft>
                <a:spcPts val="600"/>
              </a:spcAft>
              <a:buFont typeface="Arial" charset="0"/>
              <a:buChar char="•"/>
            </a:pPr>
            <a:endParaRPr lang="en-US" sz="1050" dirty="0">
              <a:solidFill>
                <a:schemeClr val="bg1"/>
              </a:solidFill>
            </a:endParaRPr>
          </a:p>
          <a:p>
            <a:pPr marL="173038" indent="-163513">
              <a:spcAft>
                <a:spcPts val="600"/>
              </a:spcAft>
              <a:buFont typeface="Arial" charset="0"/>
              <a:buChar char="•"/>
            </a:pPr>
            <a:endParaRPr lang="en-US" sz="1050" dirty="0">
              <a:solidFill>
                <a:schemeClr val="bg1"/>
              </a:solidFill>
            </a:endParaRPr>
          </a:p>
        </p:txBody>
      </p:sp>
      <p:sp>
        <p:nvSpPr>
          <p:cNvPr id="30" name="TextBox 18"/>
          <p:cNvSpPr txBox="1">
            <a:spLocks noChangeArrowheads="1"/>
          </p:cNvSpPr>
          <p:nvPr/>
        </p:nvSpPr>
        <p:spPr bwMode="auto">
          <a:xfrm>
            <a:off x="2213810" y="5439874"/>
            <a:ext cx="5534125" cy="931581"/>
          </a:xfrm>
          <a:prstGeom prst="rect">
            <a:avLst/>
          </a:prstGeom>
          <a:solidFill>
            <a:schemeClr val="tx1"/>
          </a:solidFill>
          <a:ln>
            <a:noFill/>
          </a:ln>
        </p:spPr>
        <p:txBody>
          <a:bodyPr lIns="274320" tIns="365760" anchor="t" anchorCtr="0"/>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173038" indent="-163513">
              <a:spcAft>
                <a:spcPts val="600"/>
              </a:spcAft>
              <a:buFont typeface="Arial" charset="0"/>
              <a:buChar char="•"/>
            </a:pPr>
            <a:r>
              <a:rPr lang="en-US" sz="1050" dirty="0">
                <a:solidFill>
                  <a:schemeClr val="bg1"/>
                </a:solidFill>
              </a:rPr>
              <a:t>Rugged design</a:t>
            </a:r>
            <a:endParaRPr lang="en-US" sz="1300" dirty="0">
              <a:solidFill>
                <a:schemeClr val="bg1"/>
              </a:solidFill>
            </a:endParaRPr>
          </a:p>
          <a:p>
            <a:pPr marL="280988" indent="-166688">
              <a:spcAft>
                <a:spcPts val="600"/>
              </a:spcAft>
              <a:buFont typeface="Arial" charset="0"/>
              <a:buChar char="•"/>
            </a:pPr>
            <a:endParaRPr lang="en-US" sz="1400" dirty="0">
              <a:solidFill>
                <a:schemeClr val="bg1"/>
              </a:solidFill>
            </a:endParaRPr>
          </a:p>
          <a:p>
            <a:pPr marL="280988" indent="-166688">
              <a:spcAft>
                <a:spcPts val="900"/>
              </a:spcAft>
            </a:pPr>
            <a:endParaRPr lang="en-US" sz="1600" dirty="0"/>
          </a:p>
        </p:txBody>
      </p:sp>
      <p:sp>
        <p:nvSpPr>
          <p:cNvPr id="7" name="AutoShape 2" descr="mage result for brother rj2150"/>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TextBox 18"/>
          <p:cNvSpPr txBox="1">
            <a:spLocks noChangeArrowheads="1"/>
          </p:cNvSpPr>
          <p:nvPr/>
        </p:nvSpPr>
        <p:spPr bwMode="auto">
          <a:xfrm>
            <a:off x="683861" y="1733376"/>
            <a:ext cx="1529950" cy="3569896"/>
          </a:xfrm>
          <a:prstGeom prst="rect">
            <a:avLst/>
          </a:prstGeom>
          <a:solidFill>
            <a:srgbClr val="00A7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0" algn="ctr" eaLnBrk="1" hangingPunct="1">
              <a:spcBef>
                <a:spcPct val="20000"/>
              </a:spcBef>
            </a:pPr>
            <a:r>
              <a:rPr lang="en-US" sz="1400" b="1" cap="all" dirty="0">
                <a:solidFill>
                  <a:schemeClr val="bg1"/>
                </a:solidFill>
                <a:cs typeface="Arial" pitchFamily="34" charset="0"/>
              </a:rPr>
              <a:t>KEY Weaknesses</a:t>
            </a:r>
          </a:p>
        </p:txBody>
      </p:sp>
      <p:sp>
        <p:nvSpPr>
          <p:cNvPr id="20" name="TextBox 18"/>
          <p:cNvSpPr txBox="1">
            <a:spLocks noChangeArrowheads="1"/>
          </p:cNvSpPr>
          <p:nvPr/>
        </p:nvSpPr>
        <p:spPr bwMode="auto">
          <a:xfrm>
            <a:off x="683861" y="5430379"/>
            <a:ext cx="1529950" cy="928377"/>
          </a:xfrm>
          <a:prstGeom prst="rect">
            <a:avLst/>
          </a:prstGeom>
          <a:solidFill>
            <a:srgbClr val="00A7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0" algn="ctr" eaLnBrk="1" hangingPunct="1">
              <a:spcBef>
                <a:spcPct val="20000"/>
              </a:spcBef>
            </a:pPr>
            <a:r>
              <a:rPr lang="en-US" sz="1400" b="1" cap="all" dirty="0">
                <a:solidFill>
                  <a:schemeClr val="bg1"/>
                </a:solidFill>
                <a:cs typeface="Arial" pitchFamily="34" charset="0"/>
              </a:rPr>
              <a:t>KEY strengths</a:t>
            </a:r>
          </a:p>
        </p:txBody>
      </p:sp>
      <p:pic>
        <p:nvPicPr>
          <p:cNvPr id="5" name="Picture 4">
            <a:extLst>
              <a:ext uri="{FF2B5EF4-FFF2-40B4-BE49-F238E27FC236}">
                <a16:creationId xmlns:a16="http://schemas.microsoft.com/office/drawing/2014/main" xmlns="" id="{E7CE20C1-580D-4F6E-A5C8-3D882DEC68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7978" y="2014085"/>
            <a:ext cx="3496115" cy="2623011"/>
          </a:xfrm>
          <a:prstGeom prst="rect">
            <a:avLst/>
          </a:prstGeom>
        </p:spPr>
      </p:pic>
      <p:sp>
        <p:nvSpPr>
          <p:cNvPr id="14" name="Title 1"/>
          <p:cNvSpPr txBox="1">
            <a:spLocks/>
          </p:cNvSpPr>
          <p:nvPr/>
        </p:nvSpPr>
        <p:spPr bwMode="auto">
          <a:xfrm>
            <a:off x="681390" y="519540"/>
            <a:ext cx="2595210" cy="41930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Arial" charset="0"/>
                <a:ea typeface="MS PGothic" charset="-128"/>
                <a:cs typeface="MS PGothic" charset="-128"/>
                <a:sym typeface="Arial" charset="0"/>
              </a:defRPr>
            </a:lvl1pPr>
            <a:lvl2pPr marL="37931725" indent="-37474525" eaLnBrk="0" hangingPunct="0">
              <a:defRPr sz="2400">
                <a:solidFill>
                  <a:schemeClr val="tx1"/>
                </a:solidFill>
                <a:latin typeface="Arial" charset="0"/>
                <a:ea typeface="MS PGothic" charset="-128"/>
                <a:cs typeface="MS PGothic" charset="-128"/>
                <a:sym typeface="Arial" charset="0"/>
              </a:defRPr>
            </a:lvl2pPr>
            <a:lvl3pPr eaLnBrk="0" hangingPunct="0">
              <a:defRPr sz="2400">
                <a:solidFill>
                  <a:schemeClr val="tx1"/>
                </a:solidFill>
                <a:latin typeface="Arial" charset="0"/>
                <a:ea typeface="MS PGothic" charset="-128"/>
                <a:cs typeface="MS PGothic" charset="-128"/>
                <a:sym typeface="Arial" charset="0"/>
              </a:defRPr>
            </a:lvl3pPr>
            <a:lvl4pPr eaLnBrk="0" hangingPunct="0">
              <a:defRPr sz="2400">
                <a:solidFill>
                  <a:schemeClr val="tx1"/>
                </a:solidFill>
                <a:latin typeface="Arial" charset="0"/>
                <a:ea typeface="MS PGothic" charset="-128"/>
                <a:cs typeface="MS PGothic" charset="-128"/>
                <a:sym typeface="Arial" charset="0"/>
              </a:defRPr>
            </a:lvl4pPr>
            <a:lvl5pPr eaLnBrk="0" hangingPunct="0">
              <a:defRPr sz="2400">
                <a:solidFill>
                  <a:schemeClr val="tx1"/>
                </a:solidFill>
                <a:latin typeface="Arial" charset="0"/>
                <a:ea typeface="MS PGothic" charset="-128"/>
                <a:cs typeface="MS PGothic" charset="-128"/>
                <a:sym typeface="Arial" charset="0"/>
              </a:defRPr>
            </a:lvl5pPr>
            <a:lvl6pPr marL="4572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6pPr>
            <a:lvl7pPr marL="9144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7pPr>
            <a:lvl8pPr marL="13716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8pPr>
            <a:lvl9pPr marL="18288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9pPr>
          </a:lstStyle>
          <a:p>
            <a:pPr eaLnBrk="1" hangingPunct="1"/>
            <a:r>
              <a:rPr lang="en-US" altLang="en-US" sz="2000" dirty="0">
                <a:solidFill>
                  <a:schemeClr val="bg1"/>
                </a:solidFill>
                <a:ea typeface="ＭＳ Ｐゴシック" charset="-128"/>
              </a:rPr>
              <a:t>Windows Fight Sheet</a:t>
            </a:r>
          </a:p>
        </p:txBody>
      </p:sp>
    </p:spTree>
    <p:extLst>
      <p:ext uri="{BB962C8B-B14F-4D97-AF65-F5344CB8AC3E}">
        <p14:creationId xmlns:p14="http://schemas.microsoft.com/office/powerpoint/2010/main" val="1127157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ET51-agendaslide.jpg"/>
          <p:cNvPicPr>
            <a:picLocks noChangeAspect="1"/>
          </p:cNvPicPr>
          <p:nvPr/>
        </p:nvPicPr>
        <p:blipFill>
          <a:blip r:embed="rId2"/>
          <a:stretch>
            <a:fillRect/>
          </a:stretch>
        </p:blipFill>
        <p:spPr>
          <a:xfrm>
            <a:off x="-24435" y="-17924"/>
            <a:ext cx="12237694" cy="6867721"/>
          </a:xfrm>
          <a:prstGeom prst="rect">
            <a:avLst/>
          </a:prstGeom>
        </p:spPr>
      </p:pic>
      <p:sp>
        <p:nvSpPr>
          <p:cNvPr id="9" name="Content Placeholder 2"/>
          <p:cNvSpPr txBox="1">
            <a:spLocks/>
          </p:cNvSpPr>
          <p:nvPr/>
        </p:nvSpPr>
        <p:spPr>
          <a:xfrm>
            <a:off x="4750" y="-26251"/>
            <a:ext cx="12206950" cy="6883045"/>
          </a:xfrm>
          <a:prstGeom prst="rect">
            <a:avLst/>
          </a:prstGeom>
          <a:gradFill flip="none" rotWithShape="1">
            <a:gsLst>
              <a:gs pos="38000">
                <a:srgbClr val="808080">
                  <a:alpha val="47000"/>
                </a:srgbClr>
              </a:gs>
              <a:gs pos="73000">
                <a:schemeClr val="tx1">
                  <a:lumMod val="75000"/>
                </a:schemeClr>
              </a:gs>
              <a:gs pos="19000">
                <a:schemeClr val="bg1">
                  <a:alpha val="21000"/>
                </a:schemeClr>
              </a:gs>
            </a:gsLst>
            <a:lin ang="5400000" scaled="1"/>
            <a:tileRect/>
          </a:gradFill>
          <a:ln>
            <a:noFill/>
          </a:ln>
        </p:spPr>
        <p:txBody>
          <a:bodyPr vert="horz" lIns="182832" tIns="182832" rIns="182832" bIns="228540" rtlCol="0" anchor="ctr">
            <a:noAutofit/>
          </a:bodyPr>
          <a:lstStyle/>
          <a:p>
            <a:pPr algn="r" defTabSz="913852" fontAlgn="auto">
              <a:spcBef>
                <a:spcPts val="1000"/>
              </a:spcBef>
              <a:spcAft>
                <a:spcPts val="0"/>
              </a:spcAft>
              <a:buClr>
                <a:schemeClr val="accent1"/>
              </a:buClr>
              <a:defRPr/>
            </a:pPr>
            <a:endParaRPr lang="en-US" sz="3600" b="1" dirty="0"/>
          </a:p>
        </p:txBody>
      </p:sp>
      <p:sp>
        <p:nvSpPr>
          <p:cNvPr id="17" name="Slide Number Placeholder 4"/>
          <p:cNvSpPr txBox="1">
            <a:spLocks/>
          </p:cNvSpPr>
          <p:nvPr/>
        </p:nvSpPr>
        <p:spPr bwMode="auto">
          <a:xfrm>
            <a:off x="11836801" y="6484138"/>
            <a:ext cx="352149" cy="36484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8" tIns="45684" rIns="91368" bIns="45684"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35F1284F-6711-D24C-AC12-BABAB00C24CE}" type="slidenum">
              <a:rPr lang="en-US" altLang="en-US" sz="800">
                <a:solidFill>
                  <a:schemeClr val="bg1">
                    <a:lumMod val="50000"/>
                  </a:schemeClr>
                </a:solidFill>
                <a:ea typeface="Avenir Roman" charset="0"/>
                <a:cs typeface="Avenir Roman" charset="0"/>
              </a:rPr>
              <a:pPr algn="ctr" eaLnBrk="1" hangingPunct="1"/>
              <a:t>54</a:t>
            </a:fld>
            <a:endParaRPr lang="en-US" altLang="en-US" sz="800" dirty="0">
              <a:solidFill>
                <a:schemeClr val="bg1">
                  <a:lumMod val="50000"/>
                </a:schemeClr>
              </a:solidFill>
              <a:ea typeface="Avenir Roman" charset="0"/>
              <a:cs typeface="Avenir Roman" charset="0"/>
            </a:endParaRPr>
          </a:p>
        </p:txBody>
      </p:sp>
      <p:sp>
        <p:nvSpPr>
          <p:cNvPr id="10" name="Content Placeholder 2"/>
          <p:cNvSpPr txBox="1">
            <a:spLocks/>
          </p:cNvSpPr>
          <p:nvPr/>
        </p:nvSpPr>
        <p:spPr>
          <a:xfrm>
            <a:off x="3153828" y="4521007"/>
            <a:ext cx="8518287" cy="1765621"/>
          </a:xfrm>
          <a:prstGeom prst="rect">
            <a:avLst/>
          </a:prstGeom>
          <a:noFill/>
          <a:ln>
            <a:noFill/>
          </a:ln>
        </p:spPr>
        <p:txBody>
          <a:bodyPr vert="horz" lIns="182832" tIns="182832" rIns="182832" bIns="228540" rtlCol="0" anchor="ctr">
            <a:noAutofit/>
          </a:bodyPr>
          <a:lstStyle/>
          <a:p>
            <a:pPr algn="r" defTabSz="913852" fontAlgn="auto">
              <a:spcBef>
                <a:spcPts val="1000"/>
              </a:spcBef>
              <a:spcAft>
                <a:spcPts val="0"/>
              </a:spcAft>
              <a:buClr>
                <a:schemeClr val="accent1"/>
              </a:buClr>
              <a:defRPr/>
            </a:pPr>
            <a:r>
              <a:rPr lang="en-US" sz="3600" dirty="0">
                <a:solidFill>
                  <a:schemeClr val="bg1"/>
                </a:solidFill>
              </a:rPr>
              <a:t>Individual Fight Sheets: </a:t>
            </a:r>
            <a:br>
              <a:rPr lang="en-US" sz="3600" dirty="0">
                <a:solidFill>
                  <a:schemeClr val="bg1"/>
                </a:solidFill>
              </a:rPr>
            </a:br>
            <a:r>
              <a:rPr lang="en-US" sz="3600" b="1" dirty="0">
                <a:solidFill>
                  <a:schemeClr val="bg1"/>
                </a:solidFill>
              </a:rPr>
              <a:t>10-inch Windows Competitors</a:t>
            </a:r>
          </a:p>
        </p:txBody>
      </p:sp>
      <p:sp>
        <p:nvSpPr>
          <p:cNvPr id="16" name="AutoShape 4">
            <a:extLst>
              <a:ext uri="{FF2B5EF4-FFF2-40B4-BE49-F238E27FC236}">
                <a16:creationId xmlns:a16="http://schemas.microsoft.com/office/drawing/2014/main" xmlns="" id="{AAAFA79D-0CD4-4ED4-841D-71409F0CB991}"/>
              </a:ext>
            </a:extLst>
          </p:cNvPr>
          <p:cNvSpPr>
            <a:spLocks noChangeAspect="1" noChangeArrowheads="1"/>
          </p:cNvSpPr>
          <p:nvPr/>
        </p:nvSpPr>
        <p:spPr bwMode="auto">
          <a:xfrm rot="10800000" flipH="1">
            <a:off x="-42561" y="-11793"/>
            <a:ext cx="5253178" cy="3042798"/>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46" tIns="36546" rIns="36546" bIns="36546" numCol="1" anchor="t" anchorCtr="0" compatLnSpc="1">
            <a:prstTxWarp prst="textNoShape">
              <a:avLst/>
            </a:prstTxWarp>
          </a:bodyPr>
          <a:lstStyle/>
          <a:p>
            <a:pPr defTabSz="913852">
              <a:defRPr/>
            </a:pPr>
            <a:endParaRPr lang="en-US" sz="1798" kern="0" dirty="0">
              <a:solidFill>
                <a:srgbClr val="000000"/>
              </a:solidFill>
            </a:endParaRPr>
          </a:p>
        </p:txBody>
      </p:sp>
      <p:sp>
        <p:nvSpPr>
          <p:cNvPr id="18" name="AutoShape 4">
            <a:extLst>
              <a:ext uri="{FF2B5EF4-FFF2-40B4-BE49-F238E27FC236}">
                <a16:creationId xmlns:a16="http://schemas.microsoft.com/office/drawing/2014/main" xmlns="" id="{941616A7-DF3C-4E5E-AFE3-77BE4E404B8A}"/>
              </a:ext>
            </a:extLst>
          </p:cNvPr>
          <p:cNvSpPr>
            <a:spLocks noChangeAspect="1" noChangeArrowheads="1"/>
          </p:cNvSpPr>
          <p:nvPr/>
        </p:nvSpPr>
        <p:spPr bwMode="auto">
          <a:xfrm rot="10800000">
            <a:off x="9422055" y="-24664"/>
            <a:ext cx="2840602" cy="1645028"/>
          </a:xfrm>
          <a:prstGeom prst="rtTriangle">
            <a:avLst/>
          </a:prstGeom>
          <a:solidFill>
            <a:schemeClr val="bg1"/>
          </a:solidFill>
          <a:ln>
            <a:noFill/>
          </a:ln>
          <a:effectLst/>
        </p:spPr>
        <p:txBody>
          <a:bodyPr vert="horz" wrap="square" lIns="36546" tIns="36546" rIns="36546" bIns="36546" numCol="1" anchor="t" anchorCtr="0" compatLnSpc="1">
            <a:prstTxWarp prst="textNoShape">
              <a:avLst/>
            </a:prstTxWarp>
          </a:bodyPr>
          <a:lstStyle/>
          <a:p>
            <a:pPr defTabSz="913852">
              <a:defRPr/>
            </a:pPr>
            <a:endParaRPr lang="en-US" sz="1798" kern="0" dirty="0">
              <a:solidFill>
                <a:srgbClr val="000000"/>
              </a:solidFill>
            </a:endParaRPr>
          </a:p>
        </p:txBody>
      </p:sp>
    </p:spTree>
    <p:extLst>
      <p:ext uri="{BB962C8B-B14F-4D97-AF65-F5344CB8AC3E}">
        <p14:creationId xmlns:p14="http://schemas.microsoft.com/office/powerpoint/2010/main" val="21408732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97FCA387-77F1-47AC-85EE-D65E25E7C8F8}"/>
              </a:ext>
            </a:extLst>
          </p:cNvPr>
          <p:cNvSpPr/>
          <p:nvPr/>
        </p:nvSpPr>
        <p:spPr>
          <a:xfrm>
            <a:off x="-1" y="12700"/>
            <a:ext cx="7747505" cy="6858000"/>
          </a:xfrm>
          <a:prstGeom prst="rect">
            <a:avLst/>
          </a:prstGeom>
          <a:gradFill flip="none" rotWithShape="1">
            <a:gsLst>
              <a:gs pos="50000">
                <a:srgbClr val="00C9FF"/>
              </a:gs>
              <a:gs pos="0">
                <a:srgbClr val="00FFFF"/>
              </a:gs>
              <a:gs pos="100000">
                <a:srgbClr val="0099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AutoShape 4">
            <a:extLst>
              <a:ext uri="{FF2B5EF4-FFF2-40B4-BE49-F238E27FC236}">
                <a16:creationId xmlns:a16="http://schemas.microsoft.com/office/drawing/2014/main" xmlns="" id="{AAAFA79D-0CD4-4ED4-841D-71409F0CB991}"/>
              </a:ext>
            </a:extLst>
          </p:cNvPr>
          <p:cNvSpPr>
            <a:spLocks noChangeAspect="1" noChangeArrowheads="1"/>
          </p:cNvSpPr>
          <p:nvPr/>
        </p:nvSpPr>
        <p:spPr bwMode="auto">
          <a:xfrm flipH="1">
            <a:off x="679650" y="2785526"/>
            <a:ext cx="7064074" cy="4091723"/>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sp>
        <p:nvSpPr>
          <p:cNvPr id="26" name="Slide Number Placeholder 4"/>
          <p:cNvSpPr txBox="1">
            <a:spLocks/>
          </p:cNvSpPr>
          <p:nvPr/>
        </p:nvSpPr>
        <p:spPr bwMode="auto">
          <a:xfrm>
            <a:off x="11814739" y="6486526"/>
            <a:ext cx="352333" cy="3651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D70CBAD3-AE29-444B-96BF-2A1E4A9E3329}" type="slidenum">
              <a:rPr lang="en-US" altLang="en-US" sz="800" smtClean="0">
                <a:solidFill>
                  <a:schemeClr val="tx2"/>
                </a:solidFill>
                <a:ea typeface="Avenir Roman" charset="0"/>
                <a:cs typeface="Avenir Roman" charset="0"/>
              </a:rPr>
              <a:pPr algn="ctr" eaLnBrk="1" hangingPunct="1"/>
              <a:t>55</a:t>
            </a:fld>
            <a:endParaRPr lang="en-US" altLang="en-US" sz="800" dirty="0">
              <a:solidFill>
                <a:schemeClr val="tx2"/>
              </a:solidFill>
              <a:ea typeface="Avenir Roman" charset="0"/>
              <a:cs typeface="Avenir Roman" charset="0"/>
            </a:endParaRPr>
          </a:p>
        </p:txBody>
      </p:sp>
      <p:sp>
        <p:nvSpPr>
          <p:cNvPr id="18" name="Title 1"/>
          <p:cNvSpPr txBox="1">
            <a:spLocks/>
          </p:cNvSpPr>
          <p:nvPr/>
        </p:nvSpPr>
        <p:spPr bwMode="auto">
          <a:xfrm>
            <a:off x="563898" y="911022"/>
            <a:ext cx="5836902" cy="507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Arial" charset="0"/>
                <a:ea typeface="MS PGothic" charset="-128"/>
                <a:cs typeface="MS PGothic" charset="-128"/>
                <a:sym typeface="Arial" charset="0"/>
              </a:defRPr>
            </a:lvl1pPr>
            <a:lvl2pPr marL="37931725" indent="-37474525" eaLnBrk="0" hangingPunct="0">
              <a:defRPr sz="2400">
                <a:solidFill>
                  <a:schemeClr val="tx1"/>
                </a:solidFill>
                <a:latin typeface="Arial" charset="0"/>
                <a:ea typeface="MS PGothic" charset="-128"/>
                <a:cs typeface="MS PGothic" charset="-128"/>
                <a:sym typeface="Arial" charset="0"/>
              </a:defRPr>
            </a:lvl2pPr>
            <a:lvl3pPr eaLnBrk="0" hangingPunct="0">
              <a:defRPr sz="2400">
                <a:solidFill>
                  <a:schemeClr val="tx1"/>
                </a:solidFill>
                <a:latin typeface="Arial" charset="0"/>
                <a:ea typeface="MS PGothic" charset="-128"/>
                <a:cs typeface="MS PGothic" charset="-128"/>
                <a:sym typeface="Arial" charset="0"/>
              </a:defRPr>
            </a:lvl3pPr>
            <a:lvl4pPr eaLnBrk="0" hangingPunct="0">
              <a:defRPr sz="2400">
                <a:solidFill>
                  <a:schemeClr val="tx1"/>
                </a:solidFill>
                <a:latin typeface="Arial" charset="0"/>
                <a:ea typeface="MS PGothic" charset="-128"/>
                <a:cs typeface="MS PGothic" charset="-128"/>
                <a:sym typeface="Arial" charset="0"/>
              </a:defRPr>
            </a:lvl4pPr>
            <a:lvl5pPr eaLnBrk="0" hangingPunct="0">
              <a:defRPr sz="2400">
                <a:solidFill>
                  <a:schemeClr val="tx1"/>
                </a:solidFill>
                <a:latin typeface="Arial" charset="0"/>
                <a:ea typeface="MS PGothic" charset="-128"/>
                <a:cs typeface="MS PGothic" charset="-128"/>
                <a:sym typeface="Arial" charset="0"/>
              </a:defRPr>
            </a:lvl5pPr>
            <a:lvl6pPr marL="4572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6pPr>
            <a:lvl7pPr marL="9144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7pPr>
            <a:lvl8pPr marL="13716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8pPr>
            <a:lvl9pPr marL="18288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9pPr>
          </a:lstStyle>
          <a:p>
            <a:pPr eaLnBrk="1" hangingPunct="1"/>
            <a:r>
              <a:rPr lang="en-US" altLang="en-US" sz="4000" dirty="0">
                <a:ea typeface="ＭＳ Ｐゴシック" charset="-128"/>
              </a:rPr>
              <a:t>Panasonic FZ-G1</a:t>
            </a:r>
          </a:p>
        </p:txBody>
      </p:sp>
      <p:sp>
        <p:nvSpPr>
          <p:cNvPr id="32" name="TextBox 18"/>
          <p:cNvSpPr txBox="1">
            <a:spLocks noChangeArrowheads="1"/>
          </p:cNvSpPr>
          <p:nvPr/>
        </p:nvSpPr>
        <p:spPr bwMode="auto">
          <a:xfrm>
            <a:off x="2213811" y="1733376"/>
            <a:ext cx="5527442" cy="3555711"/>
          </a:xfrm>
          <a:prstGeom prst="rect">
            <a:avLst/>
          </a:prstGeom>
          <a:solidFill>
            <a:schemeClr val="tx1"/>
          </a:solidFill>
          <a:ln>
            <a:noFill/>
          </a:ln>
        </p:spPr>
        <p:txBody>
          <a:bodyPr lIns="274320" tIns="91440" anchor="t" anchorCtr="0"/>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173038" indent="-163513">
              <a:spcAft>
                <a:spcPts val="600"/>
              </a:spcAft>
              <a:buFont typeface="Arial" charset="0"/>
              <a:buChar char="•"/>
            </a:pPr>
            <a:r>
              <a:rPr lang="en-US" sz="1050" dirty="0">
                <a:solidFill>
                  <a:schemeClr val="bg1"/>
                </a:solidFill>
              </a:rPr>
              <a:t>Thicker and heavier; more cumbersome to carry throughout a full shift</a:t>
            </a:r>
          </a:p>
          <a:p>
            <a:pPr marL="173038" indent="-163513">
              <a:spcAft>
                <a:spcPts val="600"/>
              </a:spcAft>
              <a:buFont typeface="Arial" charset="0"/>
              <a:buChar char="•"/>
            </a:pPr>
            <a:r>
              <a:rPr lang="en-US" sz="1050" dirty="0">
                <a:solidFill>
                  <a:schemeClr val="bg1"/>
                </a:solidFill>
              </a:rPr>
              <a:t>Inferior WiFi: no 802.11r/k/v</a:t>
            </a:r>
          </a:p>
          <a:p>
            <a:pPr marL="173038" indent="-163513">
              <a:spcAft>
                <a:spcPts val="600"/>
              </a:spcAft>
              <a:buFont typeface="Arial" charset="0"/>
              <a:buChar char="•"/>
            </a:pPr>
            <a:r>
              <a:rPr lang="en-US" sz="1050" dirty="0">
                <a:solidFill>
                  <a:schemeClr val="bg1"/>
                </a:solidFill>
              </a:rPr>
              <a:t>Batteries have been recalled over fire hazard</a:t>
            </a:r>
          </a:p>
          <a:p>
            <a:pPr marL="173038" indent="-163513">
              <a:spcAft>
                <a:spcPts val="600"/>
              </a:spcAft>
              <a:buFont typeface="Arial" charset="0"/>
              <a:buChar char="•"/>
            </a:pPr>
            <a:r>
              <a:rPr lang="en-US" sz="1050" dirty="0">
                <a:solidFill>
                  <a:schemeClr val="bg1"/>
                </a:solidFill>
              </a:rPr>
              <a:t>Batteries are hard to replace with the handstrap on</a:t>
            </a:r>
          </a:p>
          <a:p>
            <a:pPr marL="173038" indent="-163513">
              <a:spcAft>
                <a:spcPts val="600"/>
              </a:spcAft>
              <a:buFont typeface="Arial" charset="0"/>
              <a:buChar char="•"/>
            </a:pPr>
            <a:r>
              <a:rPr lang="en-US" sz="1050" dirty="0">
                <a:solidFill>
                  <a:schemeClr val="bg1"/>
                </a:solidFill>
              </a:rPr>
              <a:t>Inferior barcode scanning performance </a:t>
            </a:r>
          </a:p>
          <a:p>
            <a:pPr marL="173038" indent="-163513">
              <a:spcAft>
                <a:spcPts val="600"/>
              </a:spcAft>
              <a:buFont typeface="Arial" charset="0"/>
              <a:buChar char="•"/>
            </a:pPr>
            <a:r>
              <a:rPr lang="en-US" sz="1050" dirty="0">
                <a:solidFill>
                  <a:schemeClr val="bg1"/>
                </a:solidFill>
              </a:rPr>
              <a:t>Display is less durable ─ no Gorilla Glass</a:t>
            </a:r>
          </a:p>
          <a:p>
            <a:pPr marL="173038" indent="-163513">
              <a:spcAft>
                <a:spcPts val="600"/>
              </a:spcAft>
              <a:buFont typeface="Arial" charset="0"/>
              <a:buChar char="•"/>
            </a:pPr>
            <a:r>
              <a:rPr lang="en-US" sz="1050" dirty="0">
                <a:solidFill>
                  <a:schemeClr val="bg1"/>
                </a:solidFill>
              </a:rPr>
              <a:t>Inferior accessory ecosystem</a:t>
            </a:r>
          </a:p>
          <a:p>
            <a:pPr marL="173038" indent="-163513">
              <a:spcAft>
                <a:spcPts val="600"/>
              </a:spcAft>
              <a:buFont typeface="Arial" charset="0"/>
              <a:buChar char="•"/>
            </a:pPr>
            <a:r>
              <a:rPr lang="en-US" sz="1050" dirty="0">
                <a:solidFill>
                  <a:schemeClr val="bg1"/>
                </a:solidFill>
              </a:rPr>
              <a:t>Severely limited expandability</a:t>
            </a:r>
          </a:p>
          <a:p>
            <a:pPr marL="173038" indent="-163513">
              <a:spcAft>
                <a:spcPts val="600"/>
              </a:spcAft>
              <a:buFont typeface="Arial" charset="0"/>
              <a:buChar char="•"/>
            </a:pPr>
            <a:endParaRPr lang="en-US" sz="1050" dirty="0">
              <a:solidFill>
                <a:schemeClr val="bg1"/>
              </a:solidFill>
            </a:endParaRPr>
          </a:p>
          <a:p>
            <a:pPr marL="173038" indent="-163513">
              <a:spcAft>
                <a:spcPts val="600"/>
              </a:spcAft>
              <a:buFont typeface="Arial" charset="0"/>
              <a:buChar char="•"/>
            </a:pPr>
            <a:endParaRPr lang="en-US" sz="1050" dirty="0">
              <a:solidFill>
                <a:schemeClr val="bg1"/>
              </a:solidFill>
            </a:endParaRPr>
          </a:p>
          <a:p>
            <a:pPr marL="173038" indent="-163513">
              <a:spcAft>
                <a:spcPts val="600"/>
              </a:spcAft>
              <a:buFont typeface="Arial" charset="0"/>
              <a:buChar char="•"/>
            </a:pPr>
            <a:endParaRPr lang="en-US" sz="1050" dirty="0">
              <a:solidFill>
                <a:schemeClr val="bg1"/>
              </a:solidFill>
            </a:endParaRPr>
          </a:p>
          <a:p>
            <a:pPr marL="173038" indent="-163513">
              <a:spcAft>
                <a:spcPts val="600"/>
              </a:spcAft>
              <a:buFont typeface="Arial" charset="0"/>
              <a:buChar char="•"/>
            </a:pPr>
            <a:endParaRPr lang="en-US" sz="1050" dirty="0">
              <a:solidFill>
                <a:schemeClr val="bg1"/>
              </a:solidFill>
            </a:endParaRPr>
          </a:p>
        </p:txBody>
      </p:sp>
      <p:sp>
        <p:nvSpPr>
          <p:cNvPr id="30" name="TextBox 18"/>
          <p:cNvSpPr txBox="1">
            <a:spLocks noChangeArrowheads="1"/>
          </p:cNvSpPr>
          <p:nvPr/>
        </p:nvSpPr>
        <p:spPr bwMode="auto">
          <a:xfrm>
            <a:off x="2213810" y="5439874"/>
            <a:ext cx="5534125" cy="931581"/>
          </a:xfrm>
          <a:prstGeom prst="rect">
            <a:avLst/>
          </a:prstGeom>
          <a:solidFill>
            <a:schemeClr val="tx1"/>
          </a:solidFill>
          <a:ln>
            <a:noFill/>
          </a:ln>
        </p:spPr>
        <p:txBody>
          <a:bodyPr lIns="274320" tIns="274320" anchor="t" anchorCtr="0"/>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173038" indent="-163513">
              <a:spcAft>
                <a:spcPts val="600"/>
              </a:spcAft>
              <a:buFont typeface="Arial" charset="0"/>
              <a:buChar char="•"/>
            </a:pPr>
            <a:r>
              <a:rPr lang="en-US" sz="1050" dirty="0">
                <a:solidFill>
                  <a:schemeClr val="bg1"/>
                </a:solidFill>
              </a:rPr>
              <a:t>HazLoc model</a:t>
            </a:r>
          </a:p>
          <a:p>
            <a:pPr marL="173038" indent="-163513">
              <a:spcAft>
                <a:spcPts val="600"/>
              </a:spcAft>
              <a:buFont typeface="Arial" charset="0"/>
              <a:buChar char="•"/>
            </a:pPr>
            <a:r>
              <a:rPr lang="en-US" sz="1050" dirty="0">
                <a:solidFill>
                  <a:schemeClr val="bg1"/>
                </a:solidFill>
              </a:rPr>
              <a:t>Infrared camera option</a:t>
            </a:r>
            <a:endParaRPr lang="en-US" sz="1300" dirty="0">
              <a:solidFill>
                <a:schemeClr val="bg1"/>
              </a:solidFill>
            </a:endParaRPr>
          </a:p>
          <a:p>
            <a:pPr marL="280988" indent="-166688">
              <a:spcAft>
                <a:spcPts val="600"/>
              </a:spcAft>
              <a:buFont typeface="Arial" charset="0"/>
              <a:buChar char="•"/>
            </a:pPr>
            <a:endParaRPr lang="en-US" sz="1400" dirty="0">
              <a:solidFill>
                <a:schemeClr val="bg1"/>
              </a:solidFill>
            </a:endParaRPr>
          </a:p>
          <a:p>
            <a:pPr marL="280988" indent="-166688">
              <a:spcAft>
                <a:spcPts val="900"/>
              </a:spcAft>
            </a:pPr>
            <a:endParaRPr lang="en-US" sz="1600" dirty="0"/>
          </a:p>
        </p:txBody>
      </p:sp>
      <p:sp>
        <p:nvSpPr>
          <p:cNvPr id="7" name="AutoShape 2" descr="mage result for brother rj2150"/>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TextBox 18"/>
          <p:cNvSpPr txBox="1">
            <a:spLocks noChangeArrowheads="1"/>
          </p:cNvSpPr>
          <p:nvPr/>
        </p:nvSpPr>
        <p:spPr bwMode="auto">
          <a:xfrm>
            <a:off x="683861" y="1733376"/>
            <a:ext cx="1529950" cy="3569896"/>
          </a:xfrm>
          <a:prstGeom prst="rect">
            <a:avLst/>
          </a:prstGeom>
          <a:solidFill>
            <a:srgbClr val="00A7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0" algn="ctr" eaLnBrk="1" hangingPunct="1">
              <a:spcBef>
                <a:spcPct val="20000"/>
              </a:spcBef>
            </a:pPr>
            <a:r>
              <a:rPr lang="en-US" sz="1400" b="1" cap="all" dirty="0">
                <a:solidFill>
                  <a:schemeClr val="bg1"/>
                </a:solidFill>
                <a:cs typeface="Arial" pitchFamily="34" charset="0"/>
              </a:rPr>
              <a:t>KEY Weaknesses</a:t>
            </a:r>
          </a:p>
        </p:txBody>
      </p:sp>
      <p:sp>
        <p:nvSpPr>
          <p:cNvPr id="20" name="TextBox 18"/>
          <p:cNvSpPr txBox="1">
            <a:spLocks noChangeArrowheads="1"/>
          </p:cNvSpPr>
          <p:nvPr/>
        </p:nvSpPr>
        <p:spPr bwMode="auto">
          <a:xfrm>
            <a:off x="683861" y="5430379"/>
            <a:ext cx="1529950" cy="928377"/>
          </a:xfrm>
          <a:prstGeom prst="rect">
            <a:avLst/>
          </a:prstGeom>
          <a:solidFill>
            <a:srgbClr val="00A7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0" algn="ctr" eaLnBrk="1" hangingPunct="1">
              <a:spcBef>
                <a:spcPct val="20000"/>
              </a:spcBef>
            </a:pPr>
            <a:r>
              <a:rPr lang="en-US" sz="1400" b="1" cap="all" dirty="0">
                <a:solidFill>
                  <a:schemeClr val="bg1"/>
                </a:solidFill>
                <a:cs typeface="Arial" pitchFamily="34" charset="0"/>
              </a:rPr>
              <a:t>KEY strengths</a:t>
            </a:r>
          </a:p>
        </p:txBody>
      </p:sp>
      <p:pic>
        <p:nvPicPr>
          <p:cNvPr id="3" name="Picture 2">
            <a:extLst>
              <a:ext uri="{FF2B5EF4-FFF2-40B4-BE49-F238E27FC236}">
                <a16:creationId xmlns:a16="http://schemas.microsoft.com/office/drawing/2014/main" xmlns="" id="{2AA64161-7ACE-4D48-821E-C208F18763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01203" y="2052766"/>
            <a:ext cx="4151550" cy="2752467"/>
          </a:xfrm>
          <a:prstGeom prst="rect">
            <a:avLst/>
          </a:prstGeom>
        </p:spPr>
      </p:pic>
      <p:sp>
        <p:nvSpPr>
          <p:cNvPr id="14" name="Title 1"/>
          <p:cNvSpPr txBox="1">
            <a:spLocks/>
          </p:cNvSpPr>
          <p:nvPr/>
        </p:nvSpPr>
        <p:spPr bwMode="auto">
          <a:xfrm>
            <a:off x="681390" y="494140"/>
            <a:ext cx="2595210" cy="41930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Arial" charset="0"/>
                <a:ea typeface="MS PGothic" charset="-128"/>
                <a:cs typeface="MS PGothic" charset="-128"/>
                <a:sym typeface="Arial" charset="0"/>
              </a:defRPr>
            </a:lvl1pPr>
            <a:lvl2pPr marL="37931725" indent="-37474525" eaLnBrk="0" hangingPunct="0">
              <a:defRPr sz="2400">
                <a:solidFill>
                  <a:schemeClr val="tx1"/>
                </a:solidFill>
                <a:latin typeface="Arial" charset="0"/>
                <a:ea typeface="MS PGothic" charset="-128"/>
                <a:cs typeface="MS PGothic" charset="-128"/>
                <a:sym typeface="Arial" charset="0"/>
              </a:defRPr>
            </a:lvl2pPr>
            <a:lvl3pPr eaLnBrk="0" hangingPunct="0">
              <a:defRPr sz="2400">
                <a:solidFill>
                  <a:schemeClr val="tx1"/>
                </a:solidFill>
                <a:latin typeface="Arial" charset="0"/>
                <a:ea typeface="MS PGothic" charset="-128"/>
                <a:cs typeface="MS PGothic" charset="-128"/>
                <a:sym typeface="Arial" charset="0"/>
              </a:defRPr>
            </a:lvl3pPr>
            <a:lvl4pPr eaLnBrk="0" hangingPunct="0">
              <a:defRPr sz="2400">
                <a:solidFill>
                  <a:schemeClr val="tx1"/>
                </a:solidFill>
                <a:latin typeface="Arial" charset="0"/>
                <a:ea typeface="MS PGothic" charset="-128"/>
                <a:cs typeface="MS PGothic" charset="-128"/>
                <a:sym typeface="Arial" charset="0"/>
              </a:defRPr>
            </a:lvl4pPr>
            <a:lvl5pPr eaLnBrk="0" hangingPunct="0">
              <a:defRPr sz="2400">
                <a:solidFill>
                  <a:schemeClr val="tx1"/>
                </a:solidFill>
                <a:latin typeface="Arial" charset="0"/>
                <a:ea typeface="MS PGothic" charset="-128"/>
                <a:cs typeface="MS PGothic" charset="-128"/>
                <a:sym typeface="Arial" charset="0"/>
              </a:defRPr>
            </a:lvl5pPr>
            <a:lvl6pPr marL="4572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6pPr>
            <a:lvl7pPr marL="9144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7pPr>
            <a:lvl8pPr marL="13716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8pPr>
            <a:lvl9pPr marL="18288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9pPr>
          </a:lstStyle>
          <a:p>
            <a:pPr eaLnBrk="1" hangingPunct="1"/>
            <a:r>
              <a:rPr lang="en-US" altLang="en-US" sz="2000" dirty="0">
                <a:solidFill>
                  <a:schemeClr val="bg1"/>
                </a:solidFill>
                <a:ea typeface="ＭＳ Ｐゴシック" charset="-128"/>
              </a:rPr>
              <a:t>Windows Fight Sheet</a:t>
            </a:r>
          </a:p>
        </p:txBody>
      </p:sp>
    </p:spTree>
    <p:extLst>
      <p:ext uri="{BB962C8B-B14F-4D97-AF65-F5344CB8AC3E}">
        <p14:creationId xmlns:p14="http://schemas.microsoft.com/office/powerpoint/2010/main" val="1647561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97FCA387-77F1-47AC-85EE-D65E25E7C8F8}"/>
              </a:ext>
            </a:extLst>
          </p:cNvPr>
          <p:cNvSpPr/>
          <p:nvPr/>
        </p:nvSpPr>
        <p:spPr>
          <a:xfrm>
            <a:off x="-1" y="12700"/>
            <a:ext cx="7747505" cy="6858000"/>
          </a:xfrm>
          <a:prstGeom prst="rect">
            <a:avLst/>
          </a:prstGeom>
          <a:gradFill flip="none" rotWithShape="1">
            <a:gsLst>
              <a:gs pos="50000">
                <a:srgbClr val="00C9FF"/>
              </a:gs>
              <a:gs pos="0">
                <a:srgbClr val="00FFFF"/>
              </a:gs>
              <a:gs pos="100000">
                <a:srgbClr val="0099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AutoShape 4">
            <a:extLst>
              <a:ext uri="{FF2B5EF4-FFF2-40B4-BE49-F238E27FC236}">
                <a16:creationId xmlns:a16="http://schemas.microsoft.com/office/drawing/2014/main" xmlns="" id="{AAAFA79D-0CD4-4ED4-841D-71409F0CB991}"/>
              </a:ext>
            </a:extLst>
          </p:cNvPr>
          <p:cNvSpPr>
            <a:spLocks noChangeAspect="1" noChangeArrowheads="1"/>
          </p:cNvSpPr>
          <p:nvPr/>
        </p:nvSpPr>
        <p:spPr bwMode="auto">
          <a:xfrm flipH="1">
            <a:off x="679650" y="2785526"/>
            <a:ext cx="7064074" cy="4091723"/>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sp>
        <p:nvSpPr>
          <p:cNvPr id="26" name="Slide Number Placeholder 4"/>
          <p:cNvSpPr txBox="1">
            <a:spLocks/>
          </p:cNvSpPr>
          <p:nvPr/>
        </p:nvSpPr>
        <p:spPr bwMode="auto">
          <a:xfrm>
            <a:off x="11814739" y="6486526"/>
            <a:ext cx="352333" cy="3651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D70CBAD3-AE29-444B-96BF-2A1E4A9E3329}" type="slidenum">
              <a:rPr lang="en-US" altLang="en-US" sz="800" smtClean="0">
                <a:solidFill>
                  <a:schemeClr val="tx2"/>
                </a:solidFill>
                <a:ea typeface="Avenir Roman" charset="0"/>
                <a:cs typeface="Avenir Roman" charset="0"/>
              </a:rPr>
              <a:pPr algn="ctr" eaLnBrk="1" hangingPunct="1"/>
              <a:t>56</a:t>
            </a:fld>
            <a:endParaRPr lang="en-US" altLang="en-US" sz="800" dirty="0">
              <a:solidFill>
                <a:schemeClr val="tx2"/>
              </a:solidFill>
              <a:ea typeface="Avenir Roman" charset="0"/>
              <a:cs typeface="Avenir Roman" charset="0"/>
            </a:endParaRPr>
          </a:p>
        </p:txBody>
      </p:sp>
      <p:sp>
        <p:nvSpPr>
          <p:cNvPr id="18" name="Title 1"/>
          <p:cNvSpPr txBox="1">
            <a:spLocks/>
          </p:cNvSpPr>
          <p:nvPr/>
        </p:nvSpPr>
        <p:spPr bwMode="auto">
          <a:xfrm>
            <a:off x="563898" y="911022"/>
            <a:ext cx="5836902" cy="507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Arial" charset="0"/>
                <a:ea typeface="MS PGothic" charset="-128"/>
                <a:cs typeface="MS PGothic" charset="-128"/>
                <a:sym typeface="Arial" charset="0"/>
              </a:defRPr>
            </a:lvl1pPr>
            <a:lvl2pPr marL="37931725" indent="-37474525" eaLnBrk="0" hangingPunct="0">
              <a:defRPr sz="2400">
                <a:solidFill>
                  <a:schemeClr val="tx1"/>
                </a:solidFill>
                <a:latin typeface="Arial" charset="0"/>
                <a:ea typeface="MS PGothic" charset="-128"/>
                <a:cs typeface="MS PGothic" charset="-128"/>
                <a:sym typeface="Arial" charset="0"/>
              </a:defRPr>
            </a:lvl2pPr>
            <a:lvl3pPr eaLnBrk="0" hangingPunct="0">
              <a:defRPr sz="2400">
                <a:solidFill>
                  <a:schemeClr val="tx1"/>
                </a:solidFill>
                <a:latin typeface="Arial" charset="0"/>
                <a:ea typeface="MS PGothic" charset="-128"/>
                <a:cs typeface="MS PGothic" charset="-128"/>
                <a:sym typeface="Arial" charset="0"/>
              </a:defRPr>
            </a:lvl3pPr>
            <a:lvl4pPr eaLnBrk="0" hangingPunct="0">
              <a:defRPr sz="2400">
                <a:solidFill>
                  <a:schemeClr val="tx1"/>
                </a:solidFill>
                <a:latin typeface="Arial" charset="0"/>
                <a:ea typeface="MS PGothic" charset="-128"/>
                <a:cs typeface="MS PGothic" charset="-128"/>
                <a:sym typeface="Arial" charset="0"/>
              </a:defRPr>
            </a:lvl4pPr>
            <a:lvl5pPr eaLnBrk="0" hangingPunct="0">
              <a:defRPr sz="2400">
                <a:solidFill>
                  <a:schemeClr val="tx1"/>
                </a:solidFill>
                <a:latin typeface="Arial" charset="0"/>
                <a:ea typeface="MS PGothic" charset="-128"/>
                <a:cs typeface="MS PGothic" charset="-128"/>
                <a:sym typeface="Arial" charset="0"/>
              </a:defRPr>
            </a:lvl5pPr>
            <a:lvl6pPr marL="4572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6pPr>
            <a:lvl7pPr marL="9144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7pPr>
            <a:lvl8pPr marL="13716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8pPr>
            <a:lvl9pPr marL="18288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9pPr>
          </a:lstStyle>
          <a:p>
            <a:pPr eaLnBrk="1" hangingPunct="1"/>
            <a:r>
              <a:rPr lang="en-US" altLang="en-US" sz="4000" dirty="0">
                <a:ea typeface="ＭＳ Ｐゴシック" charset="-128"/>
              </a:rPr>
              <a:t>Microsoft Surface Pro 6</a:t>
            </a:r>
          </a:p>
        </p:txBody>
      </p:sp>
      <p:sp>
        <p:nvSpPr>
          <p:cNvPr id="32" name="TextBox 18"/>
          <p:cNvSpPr txBox="1">
            <a:spLocks noChangeArrowheads="1"/>
          </p:cNvSpPr>
          <p:nvPr/>
        </p:nvSpPr>
        <p:spPr bwMode="auto">
          <a:xfrm>
            <a:off x="2213811" y="1733376"/>
            <a:ext cx="5527442" cy="3555711"/>
          </a:xfrm>
          <a:prstGeom prst="rect">
            <a:avLst/>
          </a:prstGeom>
          <a:solidFill>
            <a:schemeClr val="tx1"/>
          </a:solidFill>
          <a:ln>
            <a:noFill/>
          </a:ln>
        </p:spPr>
        <p:txBody>
          <a:bodyPr lIns="274320" tIns="91440" anchor="t" anchorCtr="0"/>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173038" indent="-163513">
              <a:spcAft>
                <a:spcPts val="600"/>
              </a:spcAft>
              <a:buFont typeface="Arial" charset="0"/>
              <a:buChar char="•"/>
            </a:pPr>
            <a:r>
              <a:rPr lang="en-US" sz="1050" dirty="0">
                <a:solidFill>
                  <a:schemeClr val="bg1"/>
                </a:solidFill>
              </a:rPr>
              <a:t>Inferior WiFi: no MIMO</a:t>
            </a:r>
          </a:p>
          <a:p>
            <a:pPr marL="173038" indent="-163513">
              <a:spcAft>
                <a:spcPts val="600"/>
              </a:spcAft>
              <a:buFont typeface="Arial" charset="0"/>
              <a:buChar char="•"/>
            </a:pPr>
            <a:r>
              <a:rPr lang="en-US" sz="1050" dirty="0">
                <a:solidFill>
                  <a:schemeClr val="bg1"/>
                </a:solidFill>
              </a:rPr>
              <a:t>Battery is not user replaceable; no hot swap or continuous power; devices must be taken out of service in order to charge the battery</a:t>
            </a:r>
          </a:p>
          <a:p>
            <a:pPr marL="173038" indent="-163513">
              <a:spcAft>
                <a:spcPts val="600"/>
              </a:spcAft>
              <a:buFont typeface="Arial" charset="0"/>
              <a:buChar char="•"/>
            </a:pPr>
            <a:r>
              <a:rPr lang="en-US" sz="1050" dirty="0">
                <a:solidFill>
                  <a:schemeClr val="bg1"/>
                </a:solidFill>
              </a:rPr>
              <a:t>Not rugged: no sealing, doesn’t specify operating temperature range, no drop spec</a:t>
            </a:r>
          </a:p>
          <a:p>
            <a:pPr marL="173038" indent="-163513">
              <a:spcAft>
                <a:spcPts val="600"/>
              </a:spcAft>
              <a:buFont typeface="Arial" charset="0"/>
              <a:buChar char="•"/>
            </a:pPr>
            <a:r>
              <a:rPr lang="en-US" sz="1050" dirty="0">
                <a:solidFill>
                  <a:schemeClr val="bg1"/>
                </a:solidFill>
              </a:rPr>
              <a:t>No enterprise scanning; barcode scanning is performed via the camera ─</a:t>
            </a:r>
            <a:br>
              <a:rPr lang="en-US" sz="1050" dirty="0">
                <a:solidFill>
                  <a:schemeClr val="bg1"/>
                </a:solidFill>
              </a:rPr>
            </a:br>
            <a:r>
              <a:rPr lang="en-US" sz="1050" dirty="0">
                <a:solidFill>
                  <a:schemeClr val="bg1"/>
                </a:solidFill>
              </a:rPr>
              <a:t>built for light scanning applications only</a:t>
            </a:r>
          </a:p>
          <a:p>
            <a:pPr marL="173038" indent="-163513">
              <a:spcAft>
                <a:spcPts val="600"/>
              </a:spcAft>
              <a:buFont typeface="Arial" charset="0"/>
              <a:buChar char="•"/>
            </a:pPr>
            <a:r>
              <a:rPr lang="en-US" sz="1050" dirty="0">
                <a:solidFill>
                  <a:schemeClr val="bg1"/>
                </a:solidFill>
              </a:rPr>
              <a:t>No cellular option; customers must purchase Surface Pro 2017 LTE</a:t>
            </a:r>
          </a:p>
          <a:p>
            <a:pPr marL="173038" indent="-163513">
              <a:spcAft>
                <a:spcPts val="600"/>
              </a:spcAft>
              <a:buFont typeface="Arial" charset="0"/>
              <a:buChar char="•"/>
            </a:pPr>
            <a:r>
              <a:rPr lang="en-US" sz="1050" dirty="0">
                <a:solidFill>
                  <a:schemeClr val="bg1"/>
                </a:solidFill>
              </a:rPr>
              <a:t>Display is less durable ─ no Gorilla Glass</a:t>
            </a:r>
          </a:p>
          <a:p>
            <a:pPr marL="173038" indent="-163513">
              <a:spcAft>
                <a:spcPts val="600"/>
              </a:spcAft>
              <a:buFont typeface="Arial" charset="0"/>
              <a:buChar char="•"/>
            </a:pPr>
            <a:r>
              <a:rPr lang="en-US" sz="1050" dirty="0">
                <a:solidFill>
                  <a:schemeClr val="bg1"/>
                </a:solidFill>
              </a:rPr>
              <a:t>Inferior accessory ecosystem</a:t>
            </a:r>
          </a:p>
          <a:p>
            <a:pPr marL="173038" indent="-163513">
              <a:spcAft>
                <a:spcPts val="600"/>
              </a:spcAft>
              <a:buFont typeface="Arial" charset="0"/>
              <a:buChar char="•"/>
            </a:pPr>
            <a:endParaRPr lang="en-US" sz="1050" dirty="0">
              <a:solidFill>
                <a:schemeClr val="bg1"/>
              </a:solidFill>
            </a:endParaRPr>
          </a:p>
          <a:p>
            <a:pPr marL="173038" indent="-163513">
              <a:spcAft>
                <a:spcPts val="600"/>
              </a:spcAft>
              <a:buFont typeface="Arial" charset="0"/>
              <a:buChar char="•"/>
            </a:pPr>
            <a:endParaRPr lang="en-US" sz="1050" dirty="0">
              <a:solidFill>
                <a:schemeClr val="bg1"/>
              </a:solidFill>
            </a:endParaRPr>
          </a:p>
          <a:p>
            <a:pPr marL="173038" indent="-163513">
              <a:spcAft>
                <a:spcPts val="600"/>
              </a:spcAft>
              <a:buFont typeface="Arial" charset="0"/>
              <a:buChar char="•"/>
            </a:pPr>
            <a:endParaRPr lang="en-US" sz="1050" dirty="0">
              <a:solidFill>
                <a:schemeClr val="bg1"/>
              </a:solidFill>
            </a:endParaRPr>
          </a:p>
          <a:p>
            <a:pPr marL="173038" indent="-163513">
              <a:spcAft>
                <a:spcPts val="600"/>
              </a:spcAft>
              <a:buFont typeface="Arial" charset="0"/>
              <a:buChar char="•"/>
            </a:pPr>
            <a:endParaRPr lang="en-US" sz="1050" dirty="0">
              <a:solidFill>
                <a:schemeClr val="bg1"/>
              </a:solidFill>
            </a:endParaRPr>
          </a:p>
        </p:txBody>
      </p:sp>
      <p:sp>
        <p:nvSpPr>
          <p:cNvPr id="30" name="TextBox 18"/>
          <p:cNvSpPr txBox="1">
            <a:spLocks noChangeArrowheads="1"/>
          </p:cNvSpPr>
          <p:nvPr/>
        </p:nvSpPr>
        <p:spPr bwMode="auto">
          <a:xfrm>
            <a:off x="2213810" y="5439874"/>
            <a:ext cx="5534125" cy="931581"/>
          </a:xfrm>
          <a:prstGeom prst="rect">
            <a:avLst/>
          </a:prstGeom>
          <a:solidFill>
            <a:schemeClr val="tx1"/>
          </a:solidFill>
          <a:ln>
            <a:noFill/>
          </a:ln>
        </p:spPr>
        <p:txBody>
          <a:bodyPr lIns="274320" tIns="274320" anchor="t" anchorCtr="0"/>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173038" indent="-163513">
              <a:spcAft>
                <a:spcPts val="600"/>
              </a:spcAft>
              <a:buFont typeface="Arial" charset="0"/>
              <a:buChar char="•"/>
            </a:pPr>
            <a:r>
              <a:rPr lang="en-US" sz="1050" dirty="0">
                <a:solidFill>
                  <a:schemeClr val="bg1"/>
                </a:solidFill>
              </a:rPr>
              <a:t>Thinner and lighter</a:t>
            </a:r>
          </a:p>
          <a:p>
            <a:pPr marL="173038" indent="-163513">
              <a:spcAft>
                <a:spcPts val="600"/>
              </a:spcAft>
              <a:buFont typeface="Arial" charset="0"/>
              <a:buChar char="•"/>
            </a:pPr>
            <a:r>
              <a:rPr lang="en-US" sz="1050" dirty="0">
                <a:solidFill>
                  <a:schemeClr val="bg1"/>
                </a:solidFill>
              </a:rPr>
              <a:t>Higher resolution front camera</a:t>
            </a:r>
            <a:endParaRPr lang="en-US" sz="1300" dirty="0">
              <a:solidFill>
                <a:schemeClr val="bg1"/>
              </a:solidFill>
            </a:endParaRPr>
          </a:p>
          <a:p>
            <a:pPr marL="280988" indent="-166688">
              <a:spcAft>
                <a:spcPts val="600"/>
              </a:spcAft>
              <a:buFont typeface="Arial" charset="0"/>
              <a:buChar char="•"/>
            </a:pPr>
            <a:endParaRPr lang="en-US" sz="1400" dirty="0">
              <a:solidFill>
                <a:schemeClr val="bg1"/>
              </a:solidFill>
            </a:endParaRPr>
          </a:p>
          <a:p>
            <a:pPr marL="280988" indent="-166688">
              <a:spcAft>
                <a:spcPts val="900"/>
              </a:spcAft>
            </a:pPr>
            <a:endParaRPr lang="en-US" sz="1600" dirty="0"/>
          </a:p>
        </p:txBody>
      </p:sp>
      <p:sp>
        <p:nvSpPr>
          <p:cNvPr id="7" name="AutoShape 2" descr="mage result for brother rj2150"/>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TextBox 18"/>
          <p:cNvSpPr txBox="1">
            <a:spLocks noChangeArrowheads="1"/>
          </p:cNvSpPr>
          <p:nvPr/>
        </p:nvSpPr>
        <p:spPr bwMode="auto">
          <a:xfrm>
            <a:off x="683861" y="1733376"/>
            <a:ext cx="1529950" cy="3569896"/>
          </a:xfrm>
          <a:prstGeom prst="rect">
            <a:avLst/>
          </a:prstGeom>
          <a:solidFill>
            <a:srgbClr val="00A7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0" algn="ctr" eaLnBrk="1" hangingPunct="1">
              <a:spcBef>
                <a:spcPct val="20000"/>
              </a:spcBef>
            </a:pPr>
            <a:r>
              <a:rPr lang="en-US" sz="1400" b="1" cap="all" dirty="0">
                <a:solidFill>
                  <a:schemeClr val="bg1"/>
                </a:solidFill>
                <a:cs typeface="Arial" pitchFamily="34" charset="0"/>
              </a:rPr>
              <a:t>KEY Weaknesses</a:t>
            </a:r>
          </a:p>
        </p:txBody>
      </p:sp>
      <p:sp>
        <p:nvSpPr>
          <p:cNvPr id="20" name="TextBox 18"/>
          <p:cNvSpPr txBox="1">
            <a:spLocks noChangeArrowheads="1"/>
          </p:cNvSpPr>
          <p:nvPr/>
        </p:nvSpPr>
        <p:spPr bwMode="auto">
          <a:xfrm>
            <a:off x="683861" y="5430379"/>
            <a:ext cx="1529950" cy="928377"/>
          </a:xfrm>
          <a:prstGeom prst="rect">
            <a:avLst/>
          </a:prstGeom>
          <a:solidFill>
            <a:srgbClr val="00A7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0" algn="ctr" eaLnBrk="1" hangingPunct="1">
              <a:spcBef>
                <a:spcPct val="20000"/>
              </a:spcBef>
            </a:pPr>
            <a:r>
              <a:rPr lang="en-US" sz="1400" b="1" cap="all" dirty="0">
                <a:solidFill>
                  <a:schemeClr val="bg1"/>
                </a:solidFill>
                <a:cs typeface="Arial" pitchFamily="34" charset="0"/>
              </a:rPr>
              <a:t>KEY strengths</a:t>
            </a:r>
          </a:p>
        </p:txBody>
      </p:sp>
      <p:pic>
        <p:nvPicPr>
          <p:cNvPr id="3" name="Picture 2">
            <a:extLst>
              <a:ext uri="{FF2B5EF4-FFF2-40B4-BE49-F238E27FC236}">
                <a16:creationId xmlns:a16="http://schemas.microsoft.com/office/drawing/2014/main" xmlns="" id="{FAEBAC62-46B3-485F-8C92-654C563046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93" r="4409"/>
          <a:stretch/>
        </p:blipFill>
        <p:spPr>
          <a:xfrm>
            <a:off x="7918876" y="2179399"/>
            <a:ext cx="4014203" cy="2380649"/>
          </a:xfrm>
          <a:prstGeom prst="rect">
            <a:avLst/>
          </a:prstGeom>
        </p:spPr>
      </p:pic>
      <p:sp>
        <p:nvSpPr>
          <p:cNvPr id="14" name="Title 1"/>
          <p:cNvSpPr txBox="1">
            <a:spLocks/>
          </p:cNvSpPr>
          <p:nvPr/>
        </p:nvSpPr>
        <p:spPr bwMode="auto">
          <a:xfrm>
            <a:off x="681390" y="506840"/>
            <a:ext cx="2595210" cy="41930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Arial" charset="0"/>
                <a:ea typeface="MS PGothic" charset="-128"/>
                <a:cs typeface="MS PGothic" charset="-128"/>
                <a:sym typeface="Arial" charset="0"/>
              </a:defRPr>
            </a:lvl1pPr>
            <a:lvl2pPr marL="37931725" indent="-37474525" eaLnBrk="0" hangingPunct="0">
              <a:defRPr sz="2400">
                <a:solidFill>
                  <a:schemeClr val="tx1"/>
                </a:solidFill>
                <a:latin typeface="Arial" charset="0"/>
                <a:ea typeface="MS PGothic" charset="-128"/>
                <a:cs typeface="MS PGothic" charset="-128"/>
                <a:sym typeface="Arial" charset="0"/>
              </a:defRPr>
            </a:lvl2pPr>
            <a:lvl3pPr eaLnBrk="0" hangingPunct="0">
              <a:defRPr sz="2400">
                <a:solidFill>
                  <a:schemeClr val="tx1"/>
                </a:solidFill>
                <a:latin typeface="Arial" charset="0"/>
                <a:ea typeface="MS PGothic" charset="-128"/>
                <a:cs typeface="MS PGothic" charset="-128"/>
                <a:sym typeface="Arial" charset="0"/>
              </a:defRPr>
            </a:lvl3pPr>
            <a:lvl4pPr eaLnBrk="0" hangingPunct="0">
              <a:defRPr sz="2400">
                <a:solidFill>
                  <a:schemeClr val="tx1"/>
                </a:solidFill>
                <a:latin typeface="Arial" charset="0"/>
                <a:ea typeface="MS PGothic" charset="-128"/>
                <a:cs typeface="MS PGothic" charset="-128"/>
                <a:sym typeface="Arial" charset="0"/>
              </a:defRPr>
            </a:lvl4pPr>
            <a:lvl5pPr eaLnBrk="0" hangingPunct="0">
              <a:defRPr sz="2400">
                <a:solidFill>
                  <a:schemeClr val="tx1"/>
                </a:solidFill>
                <a:latin typeface="Arial" charset="0"/>
                <a:ea typeface="MS PGothic" charset="-128"/>
                <a:cs typeface="MS PGothic" charset="-128"/>
                <a:sym typeface="Arial" charset="0"/>
              </a:defRPr>
            </a:lvl5pPr>
            <a:lvl6pPr marL="4572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6pPr>
            <a:lvl7pPr marL="9144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7pPr>
            <a:lvl8pPr marL="13716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8pPr>
            <a:lvl9pPr marL="18288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9pPr>
          </a:lstStyle>
          <a:p>
            <a:pPr eaLnBrk="1" hangingPunct="1"/>
            <a:r>
              <a:rPr lang="en-US" altLang="en-US" sz="2000" dirty="0">
                <a:solidFill>
                  <a:schemeClr val="bg1"/>
                </a:solidFill>
                <a:ea typeface="ＭＳ Ｐゴシック" charset="-128"/>
              </a:rPr>
              <a:t>Windows Fight Sheet</a:t>
            </a:r>
          </a:p>
        </p:txBody>
      </p:sp>
    </p:spTree>
    <p:extLst>
      <p:ext uri="{BB962C8B-B14F-4D97-AF65-F5344CB8AC3E}">
        <p14:creationId xmlns:p14="http://schemas.microsoft.com/office/powerpoint/2010/main" val="329399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97FCA387-77F1-47AC-85EE-D65E25E7C8F8}"/>
              </a:ext>
            </a:extLst>
          </p:cNvPr>
          <p:cNvSpPr/>
          <p:nvPr/>
        </p:nvSpPr>
        <p:spPr>
          <a:xfrm>
            <a:off x="-1" y="12700"/>
            <a:ext cx="7747505" cy="6858000"/>
          </a:xfrm>
          <a:prstGeom prst="rect">
            <a:avLst/>
          </a:prstGeom>
          <a:gradFill flip="none" rotWithShape="1">
            <a:gsLst>
              <a:gs pos="50000">
                <a:srgbClr val="00C9FF"/>
              </a:gs>
              <a:gs pos="0">
                <a:srgbClr val="00FFFF"/>
              </a:gs>
              <a:gs pos="100000">
                <a:srgbClr val="0099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AutoShape 4">
            <a:extLst>
              <a:ext uri="{FF2B5EF4-FFF2-40B4-BE49-F238E27FC236}">
                <a16:creationId xmlns:a16="http://schemas.microsoft.com/office/drawing/2014/main" xmlns="" id="{AAAFA79D-0CD4-4ED4-841D-71409F0CB991}"/>
              </a:ext>
            </a:extLst>
          </p:cNvPr>
          <p:cNvSpPr>
            <a:spLocks noChangeAspect="1" noChangeArrowheads="1"/>
          </p:cNvSpPr>
          <p:nvPr/>
        </p:nvSpPr>
        <p:spPr bwMode="auto">
          <a:xfrm flipH="1">
            <a:off x="679650" y="2785526"/>
            <a:ext cx="7064074" cy="4091723"/>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sp>
        <p:nvSpPr>
          <p:cNvPr id="26" name="Slide Number Placeholder 4"/>
          <p:cNvSpPr txBox="1">
            <a:spLocks/>
          </p:cNvSpPr>
          <p:nvPr/>
        </p:nvSpPr>
        <p:spPr bwMode="auto">
          <a:xfrm>
            <a:off x="11814739" y="6486526"/>
            <a:ext cx="352333" cy="3651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D70CBAD3-AE29-444B-96BF-2A1E4A9E3329}" type="slidenum">
              <a:rPr lang="en-US" altLang="en-US" sz="800" smtClean="0">
                <a:solidFill>
                  <a:schemeClr val="tx2"/>
                </a:solidFill>
                <a:ea typeface="Avenir Roman" charset="0"/>
                <a:cs typeface="Avenir Roman" charset="0"/>
              </a:rPr>
              <a:pPr algn="ctr" eaLnBrk="1" hangingPunct="1"/>
              <a:t>57</a:t>
            </a:fld>
            <a:endParaRPr lang="en-US" altLang="en-US" sz="800" dirty="0">
              <a:solidFill>
                <a:schemeClr val="tx2"/>
              </a:solidFill>
              <a:ea typeface="Avenir Roman" charset="0"/>
              <a:cs typeface="Avenir Roman" charset="0"/>
            </a:endParaRPr>
          </a:p>
        </p:txBody>
      </p:sp>
      <p:sp>
        <p:nvSpPr>
          <p:cNvPr id="18" name="Title 1"/>
          <p:cNvSpPr txBox="1">
            <a:spLocks/>
          </p:cNvSpPr>
          <p:nvPr/>
        </p:nvSpPr>
        <p:spPr bwMode="auto">
          <a:xfrm>
            <a:off x="563898" y="911022"/>
            <a:ext cx="5836902" cy="507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Arial" charset="0"/>
                <a:ea typeface="MS PGothic" charset="-128"/>
                <a:cs typeface="MS PGothic" charset="-128"/>
                <a:sym typeface="Arial" charset="0"/>
              </a:defRPr>
            </a:lvl1pPr>
            <a:lvl2pPr marL="37931725" indent="-37474525" eaLnBrk="0" hangingPunct="0">
              <a:defRPr sz="2400">
                <a:solidFill>
                  <a:schemeClr val="tx1"/>
                </a:solidFill>
                <a:latin typeface="Arial" charset="0"/>
                <a:ea typeface="MS PGothic" charset="-128"/>
                <a:cs typeface="MS PGothic" charset="-128"/>
                <a:sym typeface="Arial" charset="0"/>
              </a:defRPr>
            </a:lvl2pPr>
            <a:lvl3pPr eaLnBrk="0" hangingPunct="0">
              <a:defRPr sz="2400">
                <a:solidFill>
                  <a:schemeClr val="tx1"/>
                </a:solidFill>
                <a:latin typeface="Arial" charset="0"/>
                <a:ea typeface="MS PGothic" charset="-128"/>
                <a:cs typeface="MS PGothic" charset="-128"/>
                <a:sym typeface="Arial" charset="0"/>
              </a:defRPr>
            </a:lvl3pPr>
            <a:lvl4pPr eaLnBrk="0" hangingPunct="0">
              <a:defRPr sz="2400">
                <a:solidFill>
                  <a:schemeClr val="tx1"/>
                </a:solidFill>
                <a:latin typeface="Arial" charset="0"/>
                <a:ea typeface="MS PGothic" charset="-128"/>
                <a:cs typeface="MS PGothic" charset="-128"/>
                <a:sym typeface="Arial" charset="0"/>
              </a:defRPr>
            </a:lvl4pPr>
            <a:lvl5pPr eaLnBrk="0" hangingPunct="0">
              <a:defRPr sz="2400">
                <a:solidFill>
                  <a:schemeClr val="tx1"/>
                </a:solidFill>
                <a:latin typeface="Arial" charset="0"/>
                <a:ea typeface="MS PGothic" charset="-128"/>
                <a:cs typeface="MS PGothic" charset="-128"/>
                <a:sym typeface="Arial" charset="0"/>
              </a:defRPr>
            </a:lvl5pPr>
            <a:lvl6pPr marL="4572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6pPr>
            <a:lvl7pPr marL="9144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7pPr>
            <a:lvl8pPr marL="13716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8pPr>
            <a:lvl9pPr marL="18288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9pPr>
          </a:lstStyle>
          <a:p>
            <a:pPr eaLnBrk="1" hangingPunct="1"/>
            <a:r>
              <a:rPr lang="en-US" altLang="en-US" sz="4000" dirty="0">
                <a:ea typeface="ＭＳ Ｐゴシック" charset="-128"/>
              </a:rPr>
              <a:t>Apple iPad</a:t>
            </a:r>
          </a:p>
        </p:txBody>
      </p:sp>
      <p:sp>
        <p:nvSpPr>
          <p:cNvPr id="32" name="TextBox 18"/>
          <p:cNvSpPr txBox="1">
            <a:spLocks noChangeArrowheads="1"/>
          </p:cNvSpPr>
          <p:nvPr/>
        </p:nvSpPr>
        <p:spPr bwMode="auto">
          <a:xfrm>
            <a:off x="2213811" y="1733376"/>
            <a:ext cx="5527442" cy="3555711"/>
          </a:xfrm>
          <a:prstGeom prst="rect">
            <a:avLst/>
          </a:prstGeom>
          <a:solidFill>
            <a:schemeClr val="tx1"/>
          </a:solidFill>
          <a:ln>
            <a:noFill/>
          </a:ln>
        </p:spPr>
        <p:txBody>
          <a:bodyPr lIns="274320" tIns="91440" anchor="t" anchorCtr="0"/>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173038" indent="-163513">
              <a:spcAft>
                <a:spcPts val="600"/>
              </a:spcAft>
              <a:buFont typeface="Arial" charset="0"/>
              <a:buChar char="•"/>
            </a:pPr>
            <a:r>
              <a:rPr lang="en-US" sz="1050" dirty="0">
                <a:solidFill>
                  <a:schemeClr val="bg1"/>
                </a:solidFill>
              </a:rPr>
              <a:t>Less standard RAM</a:t>
            </a:r>
          </a:p>
          <a:p>
            <a:pPr marL="173038" indent="-163513">
              <a:spcAft>
                <a:spcPts val="600"/>
              </a:spcAft>
              <a:buFont typeface="Arial" charset="0"/>
              <a:buChar char="•"/>
            </a:pPr>
            <a:r>
              <a:rPr lang="en-US" sz="1050" dirty="0">
                <a:solidFill>
                  <a:schemeClr val="bg1"/>
                </a:solidFill>
              </a:rPr>
              <a:t>No expandable memory</a:t>
            </a:r>
          </a:p>
          <a:p>
            <a:pPr marL="173038" indent="-163513">
              <a:spcAft>
                <a:spcPts val="600"/>
              </a:spcAft>
              <a:buFont typeface="Arial" charset="0"/>
              <a:buChar char="•"/>
            </a:pPr>
            <a:r>
              <a:rPr lang="en-US" sz="1050" dirty="0">
                <a:solidFill>
                  <a:schemeClr val="bg1"/>
                </a:solidFill>
              </a:rPr>
              <a:t>Battery is not user replaceable; no hot swap or continuous power; devices must be taken out of service in order to charge the battery</a:t>
            </a:r>
          </a:p>
          <a:p>
            <a:pPr marL="173038" indent="-163513">
              <a:spcAft>
                <a:spcPts val="600"/>
              </a:spcAft>
              <a:buFont typeface="Arial" charset="0"/>
              <a:buChar char="•"/>
            </a:pPr>
            <a:r>
              <a:rPr lang="en-US" sz="1050" dirty="0">
                <a:solidFill>
                  <a:schemeClr val="bg1"/>
                </a:solidFill>
              </a:rPr>
              <a:t>Not rugged: no sealing, smaller operating temperature range (only goes down to 32˚F), no drop spec</a:t>
            </a:r>
          </a:p>
          <a:p>
            <a:pPr marL="173038" indent="-163513">
              <a:spcAft>
                <a:spcPts val="600"/>
              </a:spcAft>
              <a:buFont typeface="Arial" charset="0"/>
              <a:buChar char="•"/>
            </a:pPr>
            <a:r>
              <a:rPr lang="en-US" sz="1050" dirty="0">
                <a:solidFill>
                  <a:schemeClr val="bg1"/>
                </a:solidFill>
              </a:rPr>
              <a:t>No enterprise scanning; barcode scanning is performed via the camera ─</a:t>
            </a:r>
            <a:br>
              <a:rPr lang="en-US" sz="1050" dirty="0">
                <a:solidFill>
                  <a:schemeClr val="bg1"/>
                </a:solidFill>
              </a:rPr>
            </a:br>
            <a:r>
              <a:rPr lang="en-US" sz="1050" dirty="0">
                <a:solidFill>
                  <a:schemeClr val="bg1"/>
                </a:solidFill>
              </a:rPr>
              <a:t>built for light scanning applications only</a:t>
            </a:r>
          </a:p>
          <a:p>
            <a:pPr marL="173038" indent="-163513">
              <a:spcAft>
                <a:spcPts val="600"/>
              </a:spcAft>
              <a:buFont typeface="Arial" charset="0"/>
              <a:buChar char="•"/>
            </a:pPr>
            <a:r>
              <a:rPr lang="en-US" sz="1050" dirty="0">
                <a:solidFill>
                  <a:schemeClr val="bg1"/>
                </a:solidFill>
              </a:rPr>
              <a:t>Display is less durable ─ no Gorilla Glass</a:t>
            </a:r>
          </a:p>
          <a:p>
            <a:pPr marL="173038" indent="-163513">
              <a:spcAft>
                <a:spcPts val="600"/>
              </a:spcAft>
              <a:buFont typeface="Arial" charset="0"/>
              <a:buChar char="•"/>
            </a:pPr>
            <a:r>
              <a:rPr lang="en-US" sz="1050" dirty="0">
                <a:solidFill>
                  <a:schemeClr val="bg1"/>
                </a:solidFill>
              </a:rPr>
              <a:t>Inferior accessory ecosystem</a:t>
            </a:r>
          </a:p>
          <a:p>
            <a:pPr marL="173038" indent="-163513">
              <a:spcAft>
                <a:spcPts val="600"/>
              </a:spcAft>
              <a:buFont typeface="Arial" charset="0"/>
              <a:buChar char="•"/>
            </a:pPr>
            <a:r>
              <a:rPr lang="en-US" sz="1050" dirty="0">
                <a:solidFill>
                  <a:schemeClr val="bg1"/>
                </a:solidFill>
              </a:rPr>
              <a:t>Shorter consumer product lifecycle</a:t>
            </a:r>
          </a:p>
          <a:p>
            <a:pPr marL="173038" indent="-163513">
              <a:spcAft>
                <a:spcPts val="600"/>
              </a:spcAft>
              <a:buFont typeface="Arial" charset="0"/>
              <a:buChar char="•"/>
            </a:pPr>
            <a:r>
              <a:rPr lang="en-US" sz="1050" dirty="0">
                <a:solidFill>
                  <a:schemeClr val="bg1"/>
                </a:solidFill>
              </a:rPr>
              <a:t>Only one OS choice — iOS</a:t>
            </a:r>
          </a:p>
          <a:p>
            <a:pPr marL="173038" indent="-163513">
              <a:spcAft>
                <a:spcPts val="600"/>
              </a:spcAft>
              <a:buFont typeface="Arial" charset="0"/>
              <a:buChar char="•"/>
            </a:pPr>
            <a:endParaRPr lang="en-US" sz="1050" dirty="0">
              <a:solidFill>
                <a:schemeClr val="bg1"/>
              </a:solidFill>
            </a:endParaRPr>
          </a:p>
          <a:p>
            <a:pPr marL="173038" indent="-163513">
              <a:spcAft>
                <a:spcPts val="600"/>
              </a:spcAft>
              <a:buFont typeface="Arial" charset="0"/>
              <a:buChar char="•"/>
            </a:pPr>
            <a:endParaRPr lang="en-US" sz="1050" dirty="0">
              <a:solidFill>
                <a:schemeClr val="bg1"/>
              </a:solidFill>
            </a:endParaRPr>
          </a:p>
          <a:p>
            <a:pPr marL="173038" indent="-163513">
              <a:spcAft>
                <a:spcPts val="600"/>
              </a:spcAft>
              <a:buFont typeface="Arial" charset="0"/>
              <a:buChar char="•"/>
            </a:pPr>
            <a:endParaRPr lang="en-US" sz="1050" dirty="0">
              <a:solidFill>
                <a:schemeClr val="bg1"/>
              </a:solidFill>
            </a:endParaRPr>
          </a:p>
          <a:p>
            <a:pPr marL="173038" indent="-163513">
              <a:spcAft>
                <a:spcPts val="600"/>
              </a:spcAft>
              <a:buFont typeface="Arial" charset="0"/>
              <a:buChar char="•"/>
            </a:pPr>
            <a:endParaRPr lang="en-US" sz="1050" dirty="0">
              <a:solidFill>
                <a:schemeClr val="bg1"/>
              </a:solidFill>
            </a:endParaRPr>
          </a:p>
        </p:txBody>
      </p:sp>
      <p:sp>
        <p:nvSpPr>
          <p:cNvPr id="30" name="TextBox 18"/>
          <p:cNvSpPr txBox="1">
            <a:spLocks noChangeArrowheads="1"/>
          </p:cNvSpPr>
          <p:nvPr/>
        </p:nvSpPr>
        <p:spPr bwMode="auto">
          <a:xfrm>
            <a:off x="2213810" y="5439874"/>
            <a:ext cx="5534125" cy="931581"/>
          </a:xfrm>
          <a:prstGeom prst="rect">
            <a:avLst/>
          </a:prstGeom>
          <a:solidFill>
            <a:schemeClr val="tx1"/>
          </a:solidFill>
          <a:ln>
            <a:noFill/>
          </a:ln>
        </p:spPr>
        <p:txBody>
          <a:bodyPr lIns="274320" tIns="274320" anchor="t" anchorCtr="0"/>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173038" indent="-163513">
              <a:spcAft>
                <a:spcPts val="600"/>
              </a:spcAft>
              <a:buFont typeface="Arial" charset="0"/>
              <a:buChar char="•"/>
            </a:pPr>
            <a:r>
              <a:rPr lang="en-US" sz="1050" dirty="0">
                <a:solidFill>
                  <a:schemeClr val="bg1"/>
                </a:solidFill>
              </a:rPr>
              <a:t>Thinner and lighter</a:t>
            </a:r>
            <a:endParaRPr lang="en-US" sz="1400" dirty="0">
              <a:solidFill>
                <a:schemeClr val="bg1"/>
              </a:solidFill>
            </a:endParaRPr>
          </a:p>
          <a:p>
            <a:pPr marL="280988" indent="-166688">
              <a:spcAft>
                <a:spcPts val="900"/>
              </a:spcAft>
            </a:pPr>
            <a:endParaRPr lang="en-US" sz="1600" dirty="0"/>
          </a:p>
        </p:txBody>
      </p:sp>
      <p:sp>
        <p:nvSpPr>
          <p:cNvPr id="7" name="AutoShape 2" descr="mage result for brother rj2150"/>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TextBox 18"/>
          <p:cNvSpPr txBox="1">
            <a:spLocks noChangeArrowheads="1"/>
          </p:cNvSpPr>
          <p:nvPr/>
        </p:nvSpPr>
        <p:spPr bwMode="auto">
          <a:xfrm>
            <a:off x="683861" y="1733376"/>
            <a:ext cx="1529950" cy="3569896"/>
          </a:xfrm>
          <a:prstGeom prst="rect">
            <a:avLst/>
          </a:prstGeom>
          <a:solidFill>
            <a:srgbClr val="00A7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0" algn="ctr" eaLnBrk="1" hangingPunct="1">
              <a:spcBef>
                <a:spcPct val="20000"/>
              </a:spcBef>
            </a:pPr>
            <a:r>
              <a:rPr lang="en-US" sz="1400" b="1" cap="all" dirty="0">
                <a:solidFill>
                  <a:schemeClr val="bg1"/>
                </a:solidFill>
                <a:cs typeface="Arial" pitchFamily="34" charset="0"/>
              </a:rPr>
              <a:t>KEY Weaknesses</a:t>
            </a:r>
          </a:p>
        </p:txBody>
      </p:sp>
      <p:sp>
        <p:nvSpPr>
          <p:cNvPr id="20" name="TextBox 18"/>
          <p:cNvSpPr txBox="1">
            <a:spLocks noChangeArrowheads="1"/>
          </p:cNvSpPr>
          <p:nvPr/>
        </p:nvSpPr>
        <p:spPr bwMode="auto">
          <a:xfrm>
            <a:off x="683861" y="5430379"/>
            <a:ext cx="1529950" cy="928377"/>
          </a:xfrm>
          <a:prstGeom prst="rect">
            <a:avLst/>
          </a:prstGeom>
          <a:solidFill>
            <a:srgbClr val="00A7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0" algn="ctr" eaLnBrk="1" hangingPunct="1">
              <a:spcBef>
                <a:spcPct val="20000"/>
              </a:spcBef>
            </a:pPr>
            <a:r>
              <a:rPr lang="en-US" sz="1400" b="1" cap="all" dirty="0">
                <a:solidFill>
                  <a:schemeClr val="bg1"/>
                </a:solidFill>
                <a:cs typeface="Arial" pitchFamily="34" charset="0"/>
              </a:rPr>
              <a:t>KEY strengths</a:t>
            </a:r>
          </a:p>
        </p:txBody>
      </p:sp>
      <p:pic>
        <p:nvPicPr>
          <p:cNvPr id="5" name="Picture 4">
            <a:extLst>
              <a:ext uri="{FF2B5EF4-FFF2-40B4-BE49-F238E27FC236}">
                <a16:creationId xmlns:a16="http://schemas.microsoft.com/office/drawing/2014/main" xmlns="" id="{35826DE3-D1F3-4C8D-AB1D-3FE979ABCAC8}"/>
              </a:ext>
            </a:extLst>
          </p:cNvPr>
          <p:cNvPicPr>
            <a:picLocks noChangeAspect="1"/>
          </p:cNvPicPr>
          <p:nvPr/>
        </p:nvPicPr>
        <p:blipFill rotWithShape="1">
          <a:blip r:embed="rId3">
            <a:extLst>
              <a:ext uri="{28A0092B-C50C-407E-A947-70E740481C1C}">
                <a14:useLocalDpi xmlns:a14="http://schemas.microsoft.com/office/drawing/2010/main" val="0"/>
              </a:ext>
            </a:extLst>
          </a:blip>
          <a:srcRect l="25096" r="26486"/>
          <a:stretch/>
        </p:blipFill>
        <p:spPr>
          <a:xfrm>
            <a:off x="8289042" y="1733376"/>
            <a:ext cx="3292297" cy="3569896"/>
          </a:xfrm>
          <a:prstGeom prst="rect">
            <a:avLst/>
          </a:prstGeom>
        </p:spPr>
      </p:pic>
      <p:sp>
        <p:nvSpPr>
          <p:cNvPr id="14" name="Title 1"/>
          <p:cNvSpPr txBox="1">
            <a:spLocks/>
          </p:cNvSpPr>
          <p:nvPr/>
        </p:nvSpPr>
        <p:spPr bwMode="auto">
          <a:xfrm>
            <a:off x="681390" y="519540"/>
            <a:ext cx="2595210" cy="41930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Arial" charset="0"/>
                <a:ea typeface="MS PGothic" charset="-128"/>
                <a:cs typeface="MS PGothic" charset="-128"/>
                <a:sym typeface="Arial" charset="0"/>
              </a:defRPr>
            </a:lvl1pPr>
            <a:lvl2pPr marL="37931725" indent="-37474525" eaLnBrk="0" hangingPunct="0">
              <a:defRPr sz="2400">
                <a:solidFill>
                  <a:schemeClr val="tx1"/>
                </a:solidFill>
                <a:latin typeface="Arial" charset="0"/>
                <a:ea typeface="MS PGothic" charset="-128"/>
                <a:cs typeface="MS PGothic" charset="-128"/>
                <a:sym typeface="Arial" charset="0"/>
              </a:defRPr>
            </a:lvl2pPr>
            <a:lvl3pPr eaLnBrk="0" hangingPunct="0">
              <a:defRPr sz="2400">
                <a:solidFill>
                  <a:schemeClr val="tx1"/>
                </a:solidFill>
                <a:latin typeface="Arial" charset="0"/>
                <a:ea typeface="MS PGothic" charset="-128"/>
                <a:cs typeface="MS PGothic" charset="-128"/>
                <a:sym typeface="Arial" charset="0"/>
              </a:defRPr>
            </a:lvl3pPr>
            <a:lvl4pPr eaLnBrk="0" hangingPunct="0">
              <a:defRPr sz="2400">
                <a:solidFill>
                  <a:schemeClr val="tx1"/>
                </a:solidFill>
                <a:latin typeface="Arial" charset="0"/>
                <a:ea typeface="MS PGothic" charset="-128"/>
                <a:cs typeface="MS PGothic" charset="-128"/>
                <a:sym typeface="Arial" charset="0"/>
              </a:defRPr>
            </a:lvl4pPr>
            <a:lvl5pPr eaLnBrk="0" hangingPunct="0">
              <a:defRPr sz="2400">
                <a:solidFill>
                  <a:schemeClr val="tx1"/>
                </a:solidFill>
                <a:latin typeface="Arial" charset="0"/>
                <a:ea typeface="MS PGothic" charset="-128"/>
                <a:cs typeface="MS PGothic" charset="-128"/>
                <a:sym typeface="Arial" charset="0"/>
              </a:defRPr>
            </a:lvl5pPr>
            <a:lvl6pPr marL="4572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6pPr>
            <a:lvl7pPr marL="9144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7pPr>
            <a:lvl8pPr marL="13716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8pPr>
            <a:lvl9pPr marL="18288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9pPr>
          </a:lstStyle>
          <a:p>
            <a:pPr eaLnBrk="1" hangingPunct="1"/>
            <a:r>
              <a:rPr lang="en-US" altLang="en-US" sz="2000" dirty="0">
                <a:solidFill>
                  <a:schemeClr val="bg1"/>
                </a:solidFill>
                <a:ea typeface="ＭＳ Ｐゴシック" charset="-128"/>
              </a:rPr>
              <a:t>Windows Fight Sheet</a:t>
            </a:r>
          </a:p>
        </p:txBody>
      </p:sp>
    </p:spTree>
    <p:extLst>
      <p:ext uri="{BB962C8B-B14F-4D97-AF65-F5344CB8AC3E}">
        <p14:creationId xmlns:p14="http://schemas.microsoft.com/office/powerpoint/2010/main" val="463327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97FCA387-77F1-47AC-85EE-D65E25E7C8F8}"/>
              </a:ext>
            </a:extLst>
          </p:cNvPr>
          <p:cNvSpPr/>
          <p:nvPr/>
        </p:nvSpPr>
        <p:spPr>
          <a:xfrm>
            <a:off x="-1" y="12700"/>
            <a:ext cx="7747505" cy="6858000"/>
          </a:xfrm>
          <a:prstGeom prst="rect">
            <a:avLst/>
          </a:prstGeom>
          <a:gradFill flip="none" rotWithShape="1">
            <a:gsLst>
              <a:gs pos="50000">
                <a:srgbClr val="00C9FF"/>
              </a:gs>
              <a:gs pos="0">
                <a:srgbClr val="00FFFF"/>
              </a:gs>
              <a:gs pos="100000">
                <a:srgbClr val="0099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AutoShape 4">
            <a:extLst>
              <a:ext uri="{FF2B5EF4-FFF2-40B4-BE49-F238E27FC236}">
                <a16:creationId xmlns:a16="http://schemas.microsoft.com/office/drawing/2014/main" xmlns="" id="{AAAFA79D-0CD4-4ED4-841D-71409F0CB991}"/>
              </a:ext>
            </a:extLst>
          </p:cNvPr>
          <p:cNvSpPr>
            <a:spLocks noChangeAspect="1" noChangeArrowheads="1"/>
          </p:cNvSpPr>
          <p:nvPr/>
        </p:nvSpPr>
        <p:spPr bwMode="auto">
          <a:xfrm flipH="1">
            <a:off x="679650" y="2785526"/>
            <a:ext cx="7064074" cy="4091723"/>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sp>
        <p:nvSpPr>
          <p:cNvPr id="26" name="Slide Number Placeholder 4"/>
          <p:cNvSpPr txBox="1">
            <a:spLocks/>
          </p:cNvSpPr>
          <p:nvPr/>
        </p:nvSpPr>
        <p:spPr bwMode="auto">
          <a:xfrm>
            <a:off x="11814739" y="6486526"/>
            <a:ext cx="352333" cy="3651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D70CBAD3-AE29-444B-96BF-2A1E4A9E3329}" type="slidenum">
              <a:rPr lang="en-US" altLang="en-US" sz="800" smtClean="0">
                <a:solidFill>
                  <a:schemeClr val="tx2"/>
                </a:solidFill>
                <a:ea typeface="Avenir Roman" charset="0"/>
                <a:cs typeface="Avenir Roman" charset="0"/>
              </a:rPr>
              <a:pPr algn="ctr" eaLnBrk="1" hangingPunct="1"/>
              <a:t>58</a:t>
            </a:fld>
            <a:endParaRPr lang="en-US" altLang="en-US" sz="800" dirty="0">
              <a:solidFill>
                <a:schemeClr val="tx2"/>
              </a:solidFill>
              <a:ea typeface="Avenir Roman" charset="0"/>
              <a:cs typeface="Avenir Roman" charset="0"/>
            </a:endParaRPr>
          </a:p>
        </p:txBody>
      </p:sp>
      <p:sp>
        <p:nvSpPr>
          <p:cNvPr id="18" name="Title 1"/>
          <p:cNvSpPr txBox="1">
            <a:spLocks/>
          </p:cNvSpPr>
          <p:nvPr/>
        </p:nvSpPr>
        <p:spPr bwMode="auto">
          <a:xfrm>
            <a:off x="563898" y="911022"/>
            <a:ext cx="5836902" cy="507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Arial" charset="0"/>
                <a:ea typeface="MS PGothic" charset="-128"/>
                <a:cs typeface="MS PGothic" charset="-128"/>
                <a:sym typeface="Arial" charset="0"/>
              </a:defRPr>
            </a:lvl1pPr>
            <a:lvl2pPr marL="37931725" indent="-37474525" eaLnBrk="0" hangingPunct="0">
              <a:defRPr sz="2400">
                <a:solidFill>
                  <a:schemeClr val="tx1"/>
                </a:solidFill>
                <a:latin typeface="Arial" charset="0"/>
                <a:ea typeface="MS PGothic" charset="-128"/>
                <a:cs typeface="MS PGothic" charset="-128"/>
                <a:sym typeface="Arial" charset="0"/>
              </a:defRPr>
            </a:lvl2pPr>
            <a:lvl3pPr eaLnBrk="0" hangingPunct="0">
              <a:defRPr sz="2400">
                <a:solidFill>
                  <a:schemeClr val="tx1"/>
                </a:solidFill>
                <a:latin typeface="Arial" charset="0"/>
                <a:ea typeface="MS PGothic" charset="-128"/>
                <a:cs typeface="MS PGothic" charset="-128"/>
                <a:sym typeface="Arial" charset="0"/>
              </a:defRPr>
            </a:lvl3pPr>
            <a:lvl4pPr eaLnBrk="0" hangingPunct="0">
              <a:defRPr sz="2400">
                <a:solidFill>
                  <a:schemeClr val="tx1"/>
                </a:solidFill>
                <a:latin typeface="Arial" charset="0"/>
                <a:ea typeface="MS PGothic" charset="-128"/>
                <a:cs typeface="MS PGothic" charset="-128"/>
                <a:sym typeface="Arial" charset="0"/>
              </a:defRPr>
            </a:lvl4pPr>
            <a:lvl5pPr eaLnBrk="0" hangingPunct="0">
              <a:defRPr sz="2400">
                <a:solidFill>
                  <a:schemeClr val="tx1"/>
                </a:solidFill>
                <a:latin typeface="Arial" charset="0"/>
                <a:ea typeface="MS PGothic" charset="-128"/>
                <a:cs typeface="MS PGothic" charset="-128"/>
                <a:sym typeface="Arial" charset="0"/>
              </a:defRPr>
            </a:lvl5pPr>
            <a:lvl6pPr marL="4572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6pPr>
            <a:lvl7pPr marL="9144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7pPr>
            <a:lvl8pPr marL="13716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8pPr>
            <a:lvl9pPr marL="18288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9pPr>
          </a:lstStyle>
          <a:p>
            <a:pPr eaLnBrk="1" hangingPunct="1"/>
            <a:r>
              <a:rPr lang="en-US" altLang="en-US" sz="4000" dirty="0">
                <a:ea typeface="ＭＳ Ｐゴシック" charset="-128"/>
              </a:rPr>
              <a:t>Digital Limited DLI10</a:t>
            </a:r>
          </a:p>
        </p:txBody>
      </p:sp>
      <p:sp>
        <p:nvSpPr>
          <p:cNvPr id="32" name="TextBox 18"/>
          <p:cNvSpPr txBox="1">
            <a:spLocks noChangeArrowheads="1"/>
          </p:cNvSpPr>
          <p:nvPr/>
        </p:nvSpPr>
        <p:spPr bwMode="auto">
          <a:xfrm>
            <a:off x="2213811" y="1733376"/>
            <a:ext cx="5527442" cy="3555711"/>
          </a:xfrm>
          <a:prstGeom prst="rect">
            <a:avLst/>
          </a:prstGeom>
          <a:solidFill>
            <a:schemeClr val="tx1"/>
          </a:solidFill>
          <a:ln>
            <a:noFill/>
          </a:ln>
        </p:spPr>
        <p:txBody>
          <a:bodyPr lIns="274320" tIns="91440" anchor="t" anchorCtr="0"/>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173038" indent="-163513">
              <a:spcAft>
                <a:spcPts val="600"/>
              </a:spcAft>
              <a:buFont typeface="Arial" charset="0"/>
              <a:buChar char="•"/>
            </a:pPr>
            <a:r>
              <a:rPr lang="en-US" sz="1050" dirty="0">
                <a:solidFill>
                  <a:schemeClr val="bg1"/>
                </a:solidFill>
              </a:rPr>
              <a:t>Thicker and heavier; more cumbersome to carry throughout a full shift</a:t>
            </a:r>
          </a:p>
          <a:p>
            <a:pPr marL="173038" indent="-163513">
              <a:spcAft>
                <a:spcPts val="600"/>
              </a:spcAft>
              <a:buFont typeface="Arial" charset="0"/>
              <a:buChar char="•"/>
            </a:pPr>
            <a:r>
              <a:rPr lang="en-US" sz="1050" dirty="0">
                <a:solidFill>
                  <a:schemeClr val="bg1"/>
                </a:solidFill>
              </a:rPr>
              <a:t>Inferior WiFi: no MIMO</a:t>
            </a:r>
          </a:p>
          <a:p>
            <a:pPr marL="173038" indent="-163513">
              <a:spcAft>
                <a:spcPts val="600"/>
              </a:spcAft>
              <a:buFont typeface="Arial" charset="0"/>
              <a:buChar char="•"/>
            </a:pPr>
            <a:r>
              <a:rPr lang="en-US" sz="1050" dirty="0">
                <a:solidFill>
                  <a:schemeClr val="bg1"/>
                </a:solidFill>
              </a:rPr>
              <a:t>Lower capacity battery</a:t>
            </a:r>
          </a:p>
          <a:p>
            <a:pPr marL="173038" indent="-163513">
              <a:spcAft>
                <a:spcPts val="600"/>
              </a:spcAft>
              <a:buFont typeface="Arial" charset="0"/>
              <a:buChar char="•"/>
            </a:pPr>
            <a:r>
              <a:rPr lang="en-US" sz="1050" dirty="0">
                <a:solidFill>
                  <a:schemeClr val="bg1"/>
                </a:solidFill>
              </a:rPr>
              <a:t>No expandable memory</a:t>
            </a:r>
          </a:p>
          <a:p>
            <a:pPr marL="173038" indent="-163513">
              <a:spcAft>
                <a:spcPts val="600"/>
              </a:spcAft>
              <a:buFont typeface="Arial" charset="0"/>
              <a:buChar char="•"/>
            </a:pPr>
            <a:r>
              <a:rPr lang="en-US" sz="1050" dirty="0">
                <a:solidFill>
                  <a:schemeClr val="bg1"/>
                </a:solidFill>
              </a:rPr>
              <a:t>Limited cellular coverage (only supports AT&amp;T and T-Mobile)</a:t>
            </a:r>
          </a:p>
          <a:p>
            <a:pPr marL="173038" indent="-163513">
              <a:spcAft>
                <a:spcPts val="600"/>
              </a:spcAft>
              <a:buFont typeface="Arial" charset="0"/>
              <a:buChar char="•"/>
            </a:pPr>
            <a:r>
              <a:rPr lang="en-US" sz="1050" dirty="0">
                <a:solidFill>
                  <a:schemeClr val="bg1"/>
                </a:solidFill>
              </a:rPr>
              <a:t>Lower resolution rear camera</a:t>
            </a:r>
          </a:p>
          <a:p>
            <a:pPr marL="173038" indent="-163513">
              <a:spcAft>
                <a:spcPts val="600"/>
              </a:spcAft>
              <a:buFont typeface="Arial" charset="0"/>
              <a:buChar char="•"/>
            </a:pPr>
            <a:r>
              <a:rPr lang="en-US" sz="1050" dirty="0">
                <a:solidFill>
                  <a:schemeClr val="bg1"/>
                </a:solidFill>
              </a:rPr>
              <a:t>Less rugged: lower sealing, smaller operating temperature range </a:t>
            </a:r>
            <a:br>
              <a:rPr lang="en-US" sz="1050" dirty="0">
                <a:solidFill>
                  <a:schemeClr val="bg1"/>
                </a:solidFill>
              </a:rPr>
            </a:br>
            <a:r>
              <a:rPr lang="en-US" sz="1050" dirty="0">
                <a:solidFill>
                  <a:schemeClr val="bg1"/>
                </a:solidFill>
              </a:rPr>
              <a:t>(only goes down to 14˚F) </a:t>
            </a:r>
          </a:p>
          <a:p>
            <a:pPr marL="173038" indent="-163513">
              <a:spcAft>
                <a:spcPts val="600"/>
              </a:spcAft>
              <a:buFont typeface="Arial" charset="0"/>
              <a:buChar char="•"/>
            </a:pPr>
            <a:r>
              <a:rPr lang="en-US" sz="1050" dirty="0">
                <a:solidFill>
                  <a:schemeClr val="bg1"/>
                </a:solidFill>
              </a:rPr>
              <a:t>Display is less durable ─ no Gorilla Glass</a:t>
            </a:r>
          </a:p>
          <a:p>
            <a:pPr marL="173038" indent="-163513">
              <a:spcAft>
                <a:spcPts val="600"/>
              </a:spcAft>
              <a:buFont typeface="Arial" charset="0"/>
              <a:buChar char="•"/>
            </a:pPr>
            <a:r>
              <a:rPr lang="en-US" sz="1050" dirty="0">
                <a:solidFill>
                  <a:schemeClr val="bg1"/>
                </a:solidFill>
              </a:rPr>
              <a:t>Display is not as bright (350 nit vs. 540 nit)</a:t>
            </a:r>
          </a:p>
          <a:p>
            <a:pPr marL="173038" indent="-163513">
              <a:spcAft>
                <a:spcPts val="600"/>
              </a:spcAft>
              <a:buFont typeface="Arial" charset="0"/>
              <a:buChar char="•"/>
            </a:pPr>
            <a:endParaRPr lang="en-US" sz="1050" dirty="0">
              <a:solidFill>
                <a:schemeClr val="bg1"/>
              </a:solidFill>
            </a:endParaRPr>
          </a:p>
          <a:p>
            <a:pPr marL="173038" indent="-163513">
              <a:spcAft>
                <a:spcPts val="600"/>
              </a:spcAft>
              <a:buFont typeface="Arial" charset="0"/>
              <a:buChar char="•"/>
            </a:pPr>
            <a:endParaRPr lang="en-US" sz="1050" dirty="0">
              <a:solidFill>
                <a:schemeClr val="bg1"/>
              </a:solidFill>
            </a:endParaRPr>
          </a:p>
          <a:p>
            <a:pPr marL="173038" indent="-163513">
              <a:spcAft>
                <a:spcPts val="600"/>
              </a:spcAft>
              <a:buFont typeface="Arial" charset="0"/>
              <a:buChar char="•"/>
            </a:pPr>
            <a:endParaRPr lang="en-US" sz="1050" dirty="0">
              <a:solidFill>
                <a:schemeClr val="bg1"/>
              </a:solidFill>
            </a:endParaRPr>
          </a:p>
          <a:p>
            <a:pPr marL="173038" indent="-163513">
              <a:spcAft>
                <a:spcPts val="600"/>
              </a:spcAft>
              <a:buFont typeface="Arial" charset="0"/>
              <a:buChar char="•"/>
            </a:pPr>
            <a:endParaRPr lang="en-US" sz="1050" dirty="0">
              <a:solidFill>
                <a:schemeClr val="bg1"/>
              </a:solidFill>
            </a:endParaRPr>
          </a:p>
        </p:txBody>
      </p:sp>
      <p:sp>
        <p:nvSpPr>
          <p:cNvPr id="30" name="TextBox 18"/>
          <p:cNvSpPr txBox="1">
            <a:spLocks noChangeArrowheads="1"/>
          </p:cNvSpPr>
          <p:nvPr/>
        </p:nvSpPr>
        <p:spPr bwMode="auto">
          <a:xfrm>
            <a:off x="2213810" y="5439874"/>
            <a:ext cx="5534125" cy="931581"/>
          </a:xfrm>
          <a:prstGeom prst="rect">
            <a:avLst/>
          </a:prstGeom>
          <a:solidFill>
            <a:schemeClr val="tx1"/>
          </a:solidFill>
          <a:ln>
            <a:noFill/>
          </a:ln>
        </p:spPr>
        <p:txBody>
          <a:bodyPr lIns="274320" tIns="274320" anchor="t" anchorCtr="0"/>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173038" indent="-163513">
              <a:spcAft>
                <a:spcPts val="600"/>
              </a:spcAft>
              <a:buFont typeface="Arial" charset="0"/>
              <a:buChar char="•"/>
            </a:pPr>
            <a:r>
              <a:rPr lang="en-US" sz="1050" dirty="0">
                <a:solidFill>
                  <a:schemeClr val="bg1"/>
                </a:solidFill>
              </a:rPr>
              <a:t>Optional 8MB RAM; onboard SSD memory options up to 256 GB </a:t>
            </a:r>
            <a:br>
              <a:rPr lang="en-US" sz="1050" dirty="0">
                <a:solidFill>
                  <a:schemeClr val="bg1"/>
                </a:solidFill>
              </a:rPr>
            </a:br>
            <a:r>
              <a:rPr lang="en-US" sz="1050" dirty="0">
                <a:solidFill>
                  <a:schemeClr val="bg1"/>
                </a:solidFill>
              </a:rPr>
              <a:t>(but no memory card)</a:t>
            </a:r>
          </a:p>
          <a:p>
            <a:pPr marL="280988" indent="-166688">
              <a:spcAft>
                <a:spcPts val="600"/>
              </a:spcAft>
              <a:buFont typeface="Arial" charset="0"/>
              <a:buChar char="•"/>
            </a:pPr>
            <a:endParaRPr lang="en-US" sz="1400" dirty="0">
              <a:solidFill>
                <a:schemeClr val="bg1"/>
              </a:solidFill>
            </a:endParaRPr>
          </a:p>
          <a:p>
            <a:pPr marL="280988" indent="-166688">
              <a:spcAft>
                <a:spcPts val="900"/>
              </a:spcAft>
            </a:pPr>
            <a:endParaRPr lang="en-US" sz="1600" dirty="0"/>
          </a:p>
        </p:txBody>
      </p:sp>
      <p:sp>
        <p:nvSpPr>
          <p:cNvPr id="7" name="AutoShape 2" descr="mage result for brother rj2150"/>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TextBox 18"/>
          <p:cNvSpPr txBox="1">
            <a:spLocks noChangeArrowheads="1"/>
          </p:cNvSpPr>
          <p:nvPr/>
        </p:nvSpPr>
        <p:spPr bwMode="auto">
          <a:xfrm>
            <a:off x="683861" y="1733376"/>
            <a:ext cx="1529950" cy="3569896"/>
          </a:xfrm>
          <a:prstGeom prst="rect">
            <a:avLst/>
          </a:prstGeom>
          <a:solidFill>
            <a:srgbClr val="00A7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0" algn="ctr" eaLnBrk="1" hangingPunct="1">
              <a:spcBef>
                <a:spcPct val="20000"/>
              </a:spcBef>
            </a:pPr>
            <a:r>
              <a:rPr lang="en-US" sz="1400" b="1" cap="all" dirty="0">
                <a:solidFill>
                  <a:schemeClr val="bg1"/>
                </a:solidFill>
                <a:cs typeface="Arial" pitchFamily="34" charset="0"/>
              </a:rPr>
              <a:t>KEY Weaknesses</a:t>
            </a:r>
          </a:p>
        </p:txBody>
      </p:sp>
      <p:sp>
        <p:nvSpPr>
          <p:cNvPr id="20" name="TextBox 18"/>
          <p:cNvSpPr txBox="1">
            <a:spLocks noChangeArrowheads="1"/>
          </p:cNvSpPr>
          <p:nvPr/>
        </p:nvSpPr>
        <p:spPr bwMode="auto">
          <a:xfrm>
            <a:off x="683861" y="5430379"/>
            <a:ext cx="1529950" cy="928377"/>
          </a:xfrm>
          <a:prstGeom prst="rect">
            <a:avLst/>
          </a:prstGeom>
          <a:solidFill>
            <a:srgbClr val="00A7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0" algn="ctr" eaLnBrk="1" hangingPunct="1">
              <a:spcBef>
                <a:spcPct val="20000"/>
              </a:spcBef>
            </a:pPr>
            <a:r>
              <a:rPr lang="en-US" sz="1400" b="1" cap="all" dirty="0">
                <a:solidFill>
                  <a:schemeClr val="bg1"/>
                </a:solidFill>
                <a:cs typeface="Arial" pitchFamily="34" charset="0"/>
              </a:rPr>
              <a:t>KEY strengths</a:t>
            </a:r>
          </a:p>
        </p:txBody>
      </p:sp>
      <p:pic>
        <p:nvPicPr>
          <p:cNvPr id="5" name="Picture 4">
            <a:extLst>
              <a:ext uri="{FF2B5EF4-FFF2-40B4-BE49-F238E27FC236}">
                <a16:creationId xmlns:a16="http://schemas.microsoft.com/office/drawing/2014/main" xmlns="" id="{0B59E808-DAE6-43A2-A987-62B54909F6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4764" y="2346164"/>
            <a:ext cx="4000499" cy="2667000"/>
          </a:xfrm>
          <a:prstGeom prst="rect">
            <a:avLst/>
          </a:prstGeom>
        </p:spPr>
      </p:pic>
      <p:sp>
        <p:nvSpPr>
          <p:cNvPr id="14" name="Title 1"/>
          <p:cNvSpPr txBox="1">
            <a:spLocks/>
          </p:cNvSpPr>
          <p:nvPr/>
        </p:nvSpPr>
        <p:spPr bwMode="auto">
          <a:xfrm>
            <a:off x="681390" y="506840"/>
            <a:ext cx="2595210" cy="41930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Arial" charset="0"/>
                <a:ea typeface="MS PGothic" charset="-128"/>
                <a:cs typeface="MS PGothic" charset="-128"/>
                <a:sym typeface="Arial" charset="0"/>
              </a:defRPr>
            </a:lvl1pPr>
            <a:lvl2pPr marL="37931725" indent="-37474525" eaLnBrk="0" hangingPunct="0">
              <a:defRPr sz="2400">
                <a:solidFill>
                  <a:schemeClr val="tx1"/>
                </a:solidFill>
                <a:latin typeface="Arial" charset="0"/>
                <a:ea typeface="MS PGothic" charset="-128"/>
                <a:cs typeface="MS PGothic" charset="-128"/>
                <a:sym typeface="Arial" charset="0"/>
              </a:defRPr>
            </a:lvl2pPr>
            <a:lvl3pPr eaLnBrk="0" hangingPunct="0">
              <a:defRPr sz="2400">
                <a:solidFill>
                  <a:schemeClr val="tx1"/>
                </a:solidFill>
                <a:latin typeface="Arial" charset="0"/>
                <a:ea typeface="MS PGothic" charset="-128"/>
                <a:cs typeface="MS PGothic" charset="-128"/>
                <a:sym typeface="Arial" charset="0"/>
              </a:defRPr>
            </a:lvl3pPr>
            <a:lvl4pPr eaLnBrk="0" hangingPunct="0">
              <a:defRPr sz="2400">
                <a:solidFill>
                  <a:schemeClr val="tx1"/>
                </a:solidFill>
                <a:latin typeface="Arial" charset="0"/>
                <a:ea typeface="MS PGothic" charset="-128"/>
                <a:cs typeface="MS PGothic" charset="-128"/>
                <a:sym typeface="Arial" charset="0"/>
              </a:defRPr>
            </a:lvl4pPr>
            <a:lvl5pPr eaLnBrk="0" hangingPunct="0">
              <a:defRPr sz="2400">
                <a:solidFill>
                  <a:schemeClr val="tx1"/>
                </a:solidFill>
                <a:latin typeface="Arial" charset="0"/>
                <a:ea typeface="MS PGothic" charset="-128"/>
                <a:cs typeface="MS PGothic" charset="-128"/>
                <a:sym typeface="Arial" charset="0"/>
              </a:defRPr>
            </a:lvl5pPr>
            <a:lvl6pPr marL="4572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6pPr>
            <a:lvl7pPr marL="9144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7pPr>
            <a:lvl8pPr marL="13716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8pPr>
            <a:lvl9pPr marL="18288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9pPr>
          </a:lstStyle>
          <a:p>
            <a:pPr eaLnBrk="1" hangingPunct="1"/>
            <a:r>
              <a:rPr lang="en-US" altLang="en-US" sz="2000" dirty="0">
                <a:solidFill>
                  <a:schemeClr val="bg1"/>
                </a:solidFill>
                <a:ea typeface="ＭＳ Ｐゴシック" charset="-128"/>
              </a:rPr>
              <a:t>Windows Fight Sheet</a:t>
            </a:r>
          </a:p>
        </p:txBody>
      </p:sp>
    </p:spTree>
    <p:extLst>
      <p:ext uri="{BB962C8B-B14F-4D97-AF65-F5344CB8AC3E}">
        <p14:creationId xmlns:p14="http://schemas.microsoft.com/office/powerpoint/2010/main" val="793734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97FCA387-77F1-47AC-85EE-D65E25E7C8F8}"/>
              </a:ext>
            </a:extLst>
          </p:cNvPr>
          <p:cNvSpPr/>
          <p:nvPr/>
        </p:nvSpPr>
        <p:spPr>
          <a:xfrm>
            <a:off x="-1" y="12700"/>
            <a:ext cx="7747505" cy="6858000"/>
          </a:xfrm>
          <a:prstGeom prst="rect">
            <a:avLst/>
          </a:prstGeom>
          <a:gradFill flip="none" rotWithShape="1">
            <a:gsLst>
              <a:gs pos="50000">
                <a:srgbClr val="00C9FF"/>
              </a:gs>
              <a:gs pos="0">
                <a:srgbClr val="00FFFF"/>
              </a:gs>
              <a:gs pos="100000">
                <a:srgbClr val="0099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AutoShape 4">
            <a:extLst>
              <a:ext uri="{FF2B5EF4-FFF2-40B4-BE49-F238E27FC236}">
                <a16:creationId xmlns:a16="http://schemas.microsoft.com/office/drawing/2014/main" xmlns="" id="{AAAFA79D-0CD4-4ED4-841D-71409F0CB991}"/>
              </a:ext>
            </a:extLst>
          </p:cNvPr>
          <p:cNvSpPr>
            <a:spLocks noChangeAspect="1" noChangeArrowheads="1"/>
          </p:cNvSpPr>
          <p:nvPr/>
        </p:nvSpPr>
        <p:spPr bwMode="auto">
          <a:xfrm flipH="1">
            <a:off x="679650" y="2785526"/>
            <a:ext cx="7064074" cy="4091723"/>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56" tIns="36556" rIns="36556" bIns="36556" numCol="1" anchor="t" anchorCtr="0" compatLnSpc="1">
            <a:prstTxWarp prst="textNoShape">
              <a:avLst/>
            </a:prstTxWarp>
          </a:bodyPr>
          <a:lstStyle/>
          <a:p>
            <a:pPr marL="0" marR="0" lvl="0" indent="0" defTabSz="914126" eaLnBrk="1" fontAlgn="base" latinLnBrk="0" hangingPunct="1">
              <a:lnSpc>
                <a:spcPct val="100000"/>
              </a:lnSpc>
              <a:spcBef>
                <a:spcPct val="0"/>
              </a:spcBef>
              <a:spcAft>
                <a:spcPct val="0"/>
              </a:spcAft>
              <a:buClrTx/>
              <a:buSzTx/>
              <a:buFontTx/>
              <a:buNone/>
              <a:tabLst/>
              <a:defRPr/>
            </a:pPr>
            <a:endParaRPr kumimoji="0" lang="en-US" sz="1799" b="0" i="0" u="none" strike="noStrike" kern="0" cap="none" spc="0" normalizeH="0" baseline="0" noProof="0" dirty="0">
              <a:ln>
                <a:noFill/>
              </a:ln>
              <a:solidFill>
                <a:srgbClr val="000000"/>
              </a:solidFill>
              <a:effectLst/>
              <a:uLnTx/>
              <a:uFillTx/>
              <a:ea typeface="MS PGothic" pitchFamily="34" charset="-128"/>
            </a:endParaRPr>
          </a:p>
        </p:txBody>
      </p:sp>
      <p:sp>
        <p:nvSpPr>
          <p:cNvPr id="26" name="Slide Number Placeholder 4"/>
          <p:cNvSpPr txBox="1">
            <a:spLocks/>
          </p:cNvSpPr>
          <p:nvPr/>
        </p:nvSpPr>
        <p:spPr bwMode="auto">
          <a:xfrm>
            <a:off x="11814739" y="6486526"/>
            <a:ext cx="352333" cy="3651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D70CBAD3-AE29-444B-96BF-2A1E4A9E3329}" type="slidenum">
              <a:rPr lang="en-US" altLang="en-US" sz="800" smtClean="0">
                <a:solidFill>
                  <a:schemeClr val="tx2"/>
                </a:solidFill>
                <a:ea typeface="Avenir Roman" charset="0"/>
                <a:cs typeface="Avenir Roman" charset="0"/>
              </a:rPr>
              <a:pPr algn="ctr" eaLnBrk="1" hangingPunct="1"/>
              <a:t>59</a:t>
            </a:fld>
            <a:endParaRPr lang="en-US" altLang="en-US" sz="800" dirty="0">
              <a:solidFill>
                <a:schemeClr val="tx2"/>
              </a:solidFill>
              <a:ea typeface="Avenir Roman" charset="0"/>
              <a:cs typeface="Avenir Roman" charset="0"/>
            </a:endParaRPr>
          </a:p>
        </p:txBody>
      </p:sp>
      <p:sp>
        <p:nvSpPr>
          <p:cNvPr id="18" name="Title 1"/>
          <p:cNvSpPr txBox="1">
            <a:spLocks/>
          </p:cNvSpPr>
          <p:nvPr/>
        </p:nvSpPr>
        <p:spPr bwMode="auto">
          <a:xfrm>
            <a:off x="563898" y="911022"/>
            <a:ext cx="5836902" cy="507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Arial" charset="0"/>
                <a:ea typeface="MS PGothic" charset="-128"/>
                <a:cs typeface="MS PGothic" charset="-128"/>
                <a:sym typeface="Arial" charset="0"/>
              </a:defRPr>
            </a:lvl1pPr>
            <a:lvl2pPr marL="37931725" indent="-37474525" eaLnBrk="0" hangingPunct="0">
              <a:defRPr sz="2400">
                <a:solidFill>
                  <a:schemeClr val="tx1"/>
                </a:solidFill>
                <a:latin typeface="Arial" charset="0"/>
                <a:ea typeface="MS PGothic" charset="-128"/>
                <a:cs typeface="MS PGothic" charset="-128"/>
                <a:sym typeface="Arial" charset="0"/>
              </a:defRPr>
            </a:lvl2pPr>
            <a:lvl3pPr eaLnBrk="0" hangingPunct="0">
              <a:defRPr sz="2400">
                <a:solidFill>
                  <a:schemeClr val="tx1"/>
                </a:solidFill>
                <a:latin typeface="Arial" charset="0"/>
                <a:ea typeface="MS PGothic" charset="-128"/>
                <a:cs typeface="MS PGothic" charset="-128"/>
                <a:sym typeface="Arial" charset="0"/>
              </a:defRPr>
            </a:lvl3pPr>
            <a:lvl4pPr eaLnBrk="0" hangingPunct="0">
              <a:defRPr sz="2400">
                <a:solidFill>
                  <a:schemeClr val="tx1"/>
                </a:solidFill>
                <a:latin typeface="Arial" charset="0"/>
                <a:ea typeface="MS PGothic" charset="-128"/>
                <a:cs typeface="MS PGothic" charset="-128"/>
                <a:sym typeface="Arial" charset="0"/>
              </a:defRPr>
            </a:lvl4pPr>
            <a:lvl5pPr eaLnBrk="0" hangingPunct="0">
              <a:defRPr sz="2400">
                <a:solidFill>
                  <a:schemeClr val="tx1"/>
                </a:solidFill>
                <a:latin typeface="Arial" charset="0"/>
                <a:ea typeface="MS PGothic" charset="-128"/>
                <a:cs typeface="MS PGothic" charset="-128"/>
                <a:sym typeface="Arial" charset="0"/>
              </a:defRPr>
            </a:lvl5pPr>
            <a:lvl6pPr marL="4572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6pPr>
            <a:lvl7pPr marL="9144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7pPr>
            <a:lvl8pPr marL="13716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8pPr>
            <a:lvl9pPr marL="18288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9pPr>
          </a:lstStyle>
          <a:p>
            <a:pPr eaLnBrk="1" hangingPunct="1"/>
            <a:r>
              <a:rPr lang="en-US" altLang="en-US" sz="4000" dirty="0">
                <a:ea typeface="ＭＳ Ｐゴシック" charset="-128"/>
              </a:rPr>
              <a:t>Bluebird Pidion RT100</a:t>
            </a:r>
          </a:p>
        </p:txBody>
      </p:sp>
      <p:sp>
        <p:nvSpPr>
          <p:cNvPr id="32" name="TextBox 18"/>
          <p:cNvSpPr txBox="1">
            <a:spLocks noChangeArrowheads="1"/>
          </p:cNvSpPr>
          <p:nvPr/>
        </p:nvSpPr>
        <p:spPr bwMode="auto">
          <a:xfrm>
            <a:off x="2213811" y="1733376"/>
            <a:ext cx="5527442" cy="3555711"/>
          </a:xfrm>
          <a:prstGeom prst="rect">
            <a:avLst/>
          </a:prstGeom>
          <a:solidFill>
            <a:schemeClr val="tx1"/>
          </a:solidFill>
          <a:ln>
            <a:noFill/>
          </a:ln>
        </p:spPr>
        <p:txBody>
          <a:bodyPr lIns="274320" tIns="91440" anchor="t" anchorCtr="0"/>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173038" indent="-163513">
              <a:spcAft>
                <a:spcPts val="600"/>
              </a:spcAft>
              <a:buFont typeface="Arial" charset="0"/>
              <a:buChar char="•"/>
            </a:pPr>
            <a:r>
              <a:rPr lang="en-US" sz="1050" dirty="0">
                <a:solidFill>
                  <a:schemeClr val="bg1"/>
                </a:solidFill>
              </a:rPr>
              <a:t>Slightly heavier and thicker</a:t>
            </a:r>
          </a:p>
          <a:p>
            <a:pPr marL="173038" indent="-163513">
              <a:spcAft>
                <a:spcPts val="600"/>
              </a:spcAft>
              <a:buFont typeface="Arial" charset="0"/>
              <a:buChar char="•"/>
            </a:pPr>
            <a:r>
              <a:rPr lang="en-US" sz="1050" dirty="0">
                <a:solidFill>
                  <a:schemeClr val="bg1"/>
                </a:solidFill>
              </a:rPr>
              <a:t>Inferior WiFi: no 802.11ac or MIMO</a:t>
            </a:r>
          </a:p>
          <a:p>
            <a:pPr marL="173038" indent="-163513">
              <a:spcAft>
                <a:spcPts val="600"/>
              </a:spcAft>
              <a:buFont typeface="Arial" charset="0"/>
              <a:buChar char="•"/>
            </a:pPr>
            <a:r>
              <a:rPr lang="en-US" sz="1050" dirty="0">
                <a:solidFill>
                  <a:schemeClr val="bg1"/>
                </a:solidFill>
              </a:rPr>
              <a:t>Less memory: half the RAM and a quarter of the Flash memory</a:t>
            </a:r>
          </a:p>
          <a:p>
            <a:pPr marL="173038" indent="-163513">
              <a:spcAft>
                <a:spcPts val="600"/>
              </a:spcAft>
              <a:buFont typeface="Arial" charset="0"/>
              <a:buChar char="•"/>
            </a:pPr>
            <a:r>
              <a:rPr lang="en-US" sz="1050" dirty="0">
                <a:solidFill>
                  <a:schemeClr val="bg1"/>
                </a:solidFill>
              </a:rPr>
              <a:t>No expandable memory</a:t>
            </a:r>
          </a:p>
          <a:p>
            <a:pPr marL="173038" indent="-163513">
              <a:spcAft>
                <a:spcPts val="600"/>
              </a:spcAft>
              <a:buFont typeface="Arial" charset="0"/>
              <a:buChar char="•"/>
            </a:pPr>
            <a:r>
              <a:rPr lang="en-US" sz="1050" dirty="0">
                <a:solidFill>
                  <a:schemeClr val="bg1"/>
                </a:solidFill>
              </a:rPr>
              <a:t>Lower resolution rear camera</a:t>
            </a:r>
          </a:p>
          <a:p>
            <a:pPr marL="173038" indent="-163513">
              <a:spcAft>
                <a:spcPts val="600"/>
              </a:spcAft>
              <a:buFont typeface="Arial" charset="0"/>
              <a:buChar char="•"/>
            </a:pPr>
            <a:r>
              <a:rPr lang="en-US" sz="1050" dirty="0">
                <a:solidFill>
                  <a:schemeClr val="bg1"/>
                </a:solidFill>
              </a:rPr>
              <a:t>Lower resolution display</a:t>
            </a:r>
          </a:p>
          <a:p>
            <a:pPr marL="173038" indent="-163513">
              <a:spcAft>
                <a:spcPts val="600"/>
              </a:spcAft>
              <a:buFont typeface="Arial" charset="0"/>
              <a:buChar char="•"/>
            </a:pPr>
            <a:r>
              <a:rPr lang="en-US" sz="1050" dirty="0">
                <a:solidFill>
                  <a:schemeClr val="bg1"/>
                </a:solidFill>
              </a:rPr>
              <a:t>Less rugged:  only 5 ft./1.5 m drop spec with rugged accessory</a:t>
            </a:r>
          </a:p>
          <a:p>
            <a:pPr marL="173038" indent="-163513">
              <a:spcAft>
                <a:spcPts val="600"/>
              </a:spcAft>
              <a:buFont typeface="Arial" charset="0"/>
              <a:buChar char="•"/>
            </a:pPr>
            <a:endParaRPr lang="en-US" sz="1050" dirty="0">
              <a:solidFill>
                <a:schemeClr val="bg1"/>
              </a:solidFill>
            </a:endParaRPr>
          </a:p>
          <a:p>
            <a:pPr marL="173038" indent="-163513">
              <a:spcAft>
                <a:spcPts val="600"/>
              </a:spcAft>
              <a:buFont typeface="Arial" charset="0"/>
              <a:buChar char="•"/>
            </a:pPr>
            <a:endParaRPr lang="en-US" sz="1050" dirty="0">
              <a:solidFill>
                <a:schemeClr val="bg1"/>
              </a:solidFill>
            </a:endParaRPr>
          </a:p>
          <a:p>
            <a:pPr marL="173038" indent="-163513">
              <a:spcAft>
                <a:spcPts val="600"/>
              </a:spcAft>
              <a:buFont typeface="Arial" charset="0"/>
              <a:buChar char="•"/>
            </a:pPr>
            <a:endParaRPr lang="en-US" sz="1050" dirty="0">
              <a:solidFill>
                <a:schemeClr val="bg1"/>
              </a:solidFill>
            </a:endParaRPr>
          </a:p>
        </p:txBody>
      </p:sp>
      <p:sp>
        <p:nvSpPr>
          <p:cNvPr id="30" name="TextBox 18"/>
          <p:cNvSpPr txBox="1">
            <a:spLocks noChangeArrowheads="1"/>
          </p:cNvSpPr>
          <p:nvPr/>
        </p:nvSpPr>
        <p:spPr bwMode="auto">
          <a:xfrm>
            <a:off x="2213810" y="5439874"/>
            <a:ext cx="5534125" cy="931581"/>
          </a:xfrm>
          <a:prstGeom prst="rect">
            <a:avLst/>
          </a:prstGeom>
          <a:solidFill>
            <a:schemeClr val="tx1"/>
          </a:solidFill>
          <a:ln>
            <a:noFill/>
          </a:ln>
        </p:spPr>
        <p:txBody>
          <a:bodyPr lIns="274320" tIns="274320" anchor="t" anchorCtr="0"/>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173038" indent="-163513">
              <a:spcAft>
                <a:spcPts val="600"/>
              </a:spcAft>
              <a:buFont typeface="Arial" charset="0"/>
              <a:buChar char="•"/>
            </a:pPr>
            <a:r>
              <a:rPr lang="en-US" sz="1050" dirty="0">
                <a:solidFill>
                  <a:schemeClr val="bg1"/>
                </a:solidFill>
              </a:rPr>
              <a:t>Faster processor</a:t>
            </a:r>
          </a:p>
          <a:p>
            <a:pPr marL="280988" indent="-166688">
              <a:spcAft>
                <a:spcPts val="600"/>
              </a:spcAft>
              <a:buFont typeface="Arial" charset="0"/>
              <a:buChar char="•"/>
            </a:pPr>
            <a:endParaRPr lang="en-US" sz="1400" dirty="0">
              <a:solidFill>
                <a:schemeClr val="bg1"/>
              </a:solidFill>
            </a:endParaRPr>
          </a:p>
          <a:p>
            <a:pPr marL="280988" indent="-166688">
              <a:spcAft>
                <a:spcPts val="900"/>
              </a:spcAft>
            </a:pPr>
            <a:endParaRPr lang="en-US" sz="1600" dirty="0"/>
          </a:p>
        </p:txBody>
      </p:sp>
      <p:sp>
        <p:nvSpPr>
          <p:cNvPr id="7" name="AutoShape 2" descr="mage result for brother rj2150"/>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TextBox 18"/>
          <p:cNvSpPr txBox="1">
            <a:spLocks noChangeArrowheads="1"/>
          </p:cNvSpPr>
          <p:nvPr/>
        </p:nvSpPr>
        <p:spPr bwMode="auto">
          <a:xfrm>
            <a:off x="683861" y="1733376"/>
            <a:ext cx="1529950" cy="3569896"/>
          </a:xfrm>
          <a:prstGeom prst="rect">
            <a:avLst/>
          </a:prstGeom>
          <a:solidFill>
            <a:srgbClr val="00A7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0" algn="ctr" eaLnBrk="1" hangingPunct="1">
              <a:spcBef>
                <a:spcPct val="20000"/>
              </a:spcBef>
            </a:pPr>
            <a:r>
              <a:rPr lang="en-US" sz="1400" b="1" cap="all" dirty="0">
                <a:solidFill>
                  <a:schemeClr val="bg1"/>
                </a:solidFill>
                <a:cs typeface="Arial" pitchFamily="34" charset="0"/>
              </a:rPr>
              <a:t>KEY Weaknesses</a:t>
            </a:r>
          </a:p>
        </p:txBody>
      </p:sp>
      <p:sp>
        <p:nvSpPr>
          <p:cNvPr id="20" name="TextBox 18"/>
          <p:cNvSpPr txBox="1">
            <a:spLocks noChangeArrowheads="1"/>
          </p:cNvSpPr>
          <p:nvPr/>
        </p:nvSpPr>
        <p:spPr bwMode="auto">
          <a:xfrm>
            <a:off x="683861" y="5430379"/>
            <a:ext cx="1529950" cy="928377"/>
          </a:xfrm>
          <a:prstGeom prst="rect">
            <a:avLst/>
          </a:prstGeom>
          <a:solidFill>
            <a:srgbClr val="00A7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114300" eaLnBrk="0" hangingPunct="0">
              <a:defRPr sz="2400">
                <a:solidFill>
                  <a:schemeClr val="tx1"/>
                </a:solidFill>
                <a:latin typeface="Arial" pitchFamily="34" charset="0"/>
                <a:ea typeface="MS PGothic" pitchFamily="34" charset="-128"/>
                <a:sym typeface="Arial" pitchFamily="34" charset="0"/>
              </a:defRPr>
            </a:lvl1pPr>
            <a:lvl2pPr marL="37931725" indent="-37474525" eaLnBrk="0" hangingPunct="0">
              <a:defRPr sz="2400">
                <a:solidFill>
                  <a:schemeClr val="tx1"/>
                </a:solidFill>
                <a:latin typeface="Arial" pitchFamily="34" charset="0"/>
                <a:ea typeface="MS PGothic" pitchFamily="34" charset="-128"/>
                <a:sym typeface="Arial" pitchFamily="34" charset="0"/>
              </a:defRPr>
            </a:lvl2pPr>
            <a:lvl3pPr eaLnBrk="0" hangingPunct="0">
              <a:defRPr sz="2400">
                <a:solidFill>
                  <a:schemeClr val="tx1"/>
                </a:solidFill>
                <a:latin typeface="Arial" pitchFamily="34" charset="0"/>
                <a:ea typeface="MS PGothic" pitchFamily="34" charset="-128"/>
                <a:sym typeface="Arial" pitchFamily="34" charset="0"/>
              </a:defRPr>
            </a:lvl3pPr>
            <a:lvl4pPr eaLnBrk="0" hangingPunct="0">
              <a:defRPr sz="2400">
                <a:solidFill>
                  <a:schemeClr val="tx1"/>
                </a:solidFill>
                <a:latin typeface="Arial" pitchFamily="34" charset="0"/>
                <a:ea typeface="MS PGothic" pitchFamily="34" charset="-128"/>
                <a:sym typeface="Arial" pitchFamily="34" charset="0"/>
              </a:defRPr>
            </a:lvl4pPr>
            <a:lvl5pPr eaLnBrk="0" hangingPunct="0">
              <a:defRPr sz="2400">
                <a:solidFill>
                  <a:schemeClr val="tx1"/>
                </a:solidFill>
                <a:latin typeface="Arial" pitchFamily="34" charset="0"/>
                <a:ea typeface="MS PGothic" pitchFamily="34" charset="-128"/>
                <a:sym typeface="Arial" pitchFamily="34" charset="0"/>
              </a:defRPr>
            </a:lvl5pPr>
            <a:lvl6pPr marL="4572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6pPr>
            <a:lvl7pPr marL="9144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7pPr>
            <a:lvl8pPr marL="13716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8pPr>
            <a:lvl9pPr marL="1828800" eaLnBrk="0" fontAlgn="base" hangingPunct="0">
              <a:spcBef>
                <a:spcPct val="0"/>
              </a:spcBef>
              <a:spcAft>
                <a:spcPct val="0"/>
              </a:spcAft>
              <a:defRPr sz="2400">
                <a:solidFill>
                  <a:schemeClr val="tx1"/>
                </a:solidFill>
                <a:latin typeface="Arial" pitchFamily="34" charset="0"/>
                <a:ea typeface="MS PGothic" pitchFamily="34" charset="-128"/>
                <a:sym typeface="Arial" pitchFamily="34" charset="0"/>
              </a:defRPr>
            </a:lvl9pPr>
          </a:lstStyle>
          <a:p>
            <a:pPr marL="0" algn="ctr" eaLnBrk="1" hangingPunct="1">
              <a:spcBef>
                <a:spcPct val="20000"/>
              </a:spcBef>
            </a:pPr>
            <a:r>
              <a:rPr lang="en-US" sz="1400" b="1" cap="all" dirty="0">
                <a:solidFill>
                  <a:schemeClr val="bg1"/>
                </a:solidFill>
                <a:cs typeface="Arial" pitchFamily="34" charset="0"/>
              </a:rPr>
              <a:t>KEY strengths</a:t>
            </a:r>
          </a:p>
        </p:txBody>
      </p:sp>
      <p:pic>
        <p:nvPicPr>
          <p:cNvPr id="19" name="Picture 18">
            <a:extLst>
              <a:ext uri="{FF2B5EF4-FFF2-40B4-BE49-F238E27FC236}">
                <a16:creationId xmlns:a16="http://schemas.microsoft.com/office/drawing/2014/main" xmlns="" id="{96910B18-04FD-4BE9-B48D-6717E8F425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5192" y="1530203"/>
            <a:ext cx="4219642" cy="4219642"/>
          </a:xfrm>
          <a:prstGeom prst="rect">
            <a:avLst/>
          </a:prstGeom>
        </p:spPr>
      </p:pic>
      <p:sp>
        <p:nvSpPr>
          <p:cNvPr id="14" name="Title 1"/>
          <p:cNvSpPr txBox="1">
            <a:spLocks/>
          </p:cNvSpPr>
          <p:nvPr/>
        </p:nvSpPr>
        <p:spPr bwMode="auto">
          <a:xfrm>
            <a:off x="681390" y="506840"/>
            <a:ext cx="2595210" cy="41930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Arial" charset="0"/>
                <a:ea typeface="MS PGothic" charset="-128"/>
                <a:cs typeface="MS PGothic" charset="-128"/>
                <a:sym typeface="Arial" charset="0"/>
              </a:defRPr>
            </a:lvl1pPr>
            <a:lvl2pPr marL="37931725" indent="-37474525" eaLnBrk="0" hangingPunct="0">
              <a:defRPr sz="2400">
                <a:solidFill>
                  <a:schemeClr val="tx1"/>
                </a:solidFill>
                <a:latin typeface="Arial" charset="0"/>
                <a:ea typeface="MS PGothic" charset="-128"/>
                <a:cs typeface="MS PGothic" charset="-128"/>
                <a:sym typeface="Arial" charset="0"/>
              </a:defRPr>
            </a:lvl2pPr>
            <a:lvl3pPr eaLnBrk="0" hangingPunct="0">
              <a:defRPr sz="2400">
                <a:solidFill>
                  <a:schemeClr val="tx1"/>
                </a:solidFill>
                <a:latin typeface="Arial" charset="0"/>
                <a:ea typeface="MS PGothic" charset="-128"/>
                <a:cs typeface="MS PGothic" charset="-128"/>
                <a:sym typeface="Arial" charset="0"/>
              </a:defRPr>
            </a:lvl3pPr>
            <a:lvl4pPr eaLnBrk="0" hangingPunct="0">
              <a:defRPr sz="2400">
                <a:solidFill>
                  <a:schemeClr val="tx1"/>
                </a:solidFill>
                <a:latin typeface="Arial" charset="0"/>
                <a:ea typeface="MS PGothic" charset="-128"/>
                <a:cs typeface="MS PGothic" charset="-128"/>
                <a:sym typeface="Arial" charset="0"/>
              </a:defRPr>
            </a:lvl4pPr>
            <a:lvl5pPr eaLnBrk="0" hangingPunct="0">
              <a:defRPr sz="2400">
                <a:solidFill>
                  <a:schemeClr val="tx1"/>
                </a:solidFill>
                <a:latin typeface="Arial" charset="0"/>
                <a:ea typeface="MS PGothic" charset="-128"/>
                <a:cs typeface="MS PGothic" charset="-128"/>
                <a:sym typeface="Arial" charset="0"/>
              </a:defRPr>
            </a:lvl5pPr>
            <a:lvl6pPr marL="4572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6pPr>
            <a:lvl7pPr marL="9144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7pPr>
            <a:lvl8pPr marL="13716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8pPr>
            <a:lvl9pPr marL="1828800" eaLnBrk="0" fontAlgn="base" hangingPunct="0">
              <a:spcBef>
                <a:spcPct val="0"/>
              </a:spcBef>
              <a:spcAft>
                <a:spcPct val="0"/>
              </a:spcAft>
              <a:defRPr sz="2400">
                <a:solidFill>
                  <a:schemeClr val="tx1"/>
                </a:solidFill>
                <a:latin typeface="Arial" charset="0"/>
                <a:ea typeface="MS PGothic" charset="-128"/>
                <a:cs typeface="MS PGothic" charset="-128"/>
                <a:sym typeface="Arial" charset="0"/>
              </a:defRPr>
            </a:lvl9pPr>
          </a:lstStyle>
          <a:p>
            <a:pPr eaLnBrk="1" hangingPunct="1"/>
            <a:r>
              <a:rPr lang="en-US" altLang="en-US" sz="2000" dirty="0">
                <a:solidFill>
                  <a:schemeClr val="bg1"/>
                </a:solidFill>
                <a:ea typeface="ＭＳ Ｐゴシック" charset="-128"/>
              </a:rPr>
              <a:t>Windows Fight Sheet</a:t>
            </a:r>
          </a:p>
        </p:txBody>
      </p:sp>
    </p:spTree>
    <p:extLst>
      <p:ext uri="{BB962C8B-B14F-4D97-AF65-F5344CB8AC3E}">
        <p14:creationId xmlns:p14="http://schemas.microsoft.com/office/powerpoint/2010/main" val="1209868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ET51-agendaslide.jpg"/>
          <p:cNvPicPr>
            <a:picLocks noChangeAspect="1"/>
          </p:cNvPicPr>
          <p:nvPr/>
        </p:nvPicPr>
        <p:blipFill>
          <a:blip r:embed="rId3"/>
          <a:stretch>
            <a:fillRect/>
          </a:stretch>
        </p:blipFill>
        <p:spPr>
          <a:xfrm>
            <a:off x="-40735" y="-14008"/>
            <a:ext cx="12270295" cy="6886016"/>
          </a:xfrm>
          <a:prstGeom prst="rect">
            <a:avLst/>
          </a:prstGeom>
        </p:spPr>
      </p:pic>
      <p:sp>
        <p:nvSpPr>
          <p:cNvPr id="14" name="Rectangle 13"/>
          <p:cNvSpPr/>
          <p:nvPr/>
        </p:nvSpPr>
        <p:spPr>
          <a:xfrm rot="5400000">
            <a:off x="4320749" y="-1019413"/>
            <a:ext cx="3573357" cy="12216251"/>
          </a:xfrm>
          <a:prstGeom prst="rect">
            <a:avLst/>
          </a:prstGeom>
          <a:gradFill flip="none" rotWithShape="1">
            <a:gsLst>
              <a:gs pos="0">
                <a:schemeClr val="tx1"/>
              </a:gs>
              <a:gs pos="100000">
                <a:schemeClr val="bg1">
                  <a:alpha val="0"/>
                </a:schemeClr>
              </a:gs>
            </a:gsLst>
            <a:lin ang="10800000" scaled="0"/>
            <a:tileRect/>
          </a:gra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solidFill>
                <a:schemeClr val="accent4"/>
              </a:solidFill>
              <a:sym typeface="Arial" pitchFamily="-83" charset="0"/>
            </a:endParaRPr>
          </a:p>
        </p:txBody>
      </p:sp>
      <p:sp>
        <p:nvSpPr>
          <p:cNvPr id="11" name="AutoShape 4">
            <a:extLst>
              <a:ext uri="{FF2B5EF4-FFF2-40B4-BE49-F238E27FC236}">
                <a16:creationId xmlns:a16="http://schemas.microsoft.com/office/drawing/2014/main" xmlns="" id="{941616A7-DF3C-4E5E-AFE3-77BE4E404B8A}"/>
              </a:ext>
            </a:extLst>
          </p:cNvPr>
          <p:cNvSpPr>
            <a:spLocks noChangeArrowheads="1"/>
          </p:cNvSpPr>
          <p:nvPr/>
        </p:nvSpPr>
        <p:spPr bwMode="auto">
          <a:xfrm>
            <a:off x="-28380" y="3302033"/>
            <a:ext cx="6274227" cy="3595610"/>
          </a:xfrm>
          <a:prstGeom prst="rtTriangle">
            <a:avLst/>
          </a:prstGeom>
          <a:gradFill flip="none" rotWithShape="1">
            <a:gsLst>
              <a:gs pos="0">
                <a:schemeClr val="bg1">
                  <a:alpha val="38000"/>
                </a:schemeClr>
              </a:gs>
              <a:gs pos="84000">
                <a:srgbClr val="000000">
                  <a:alpha val="0"/>
                </a:srgbClr>
              </a:gs>
            </a:gsLst>
            <a:lin ang="0" scaled="1"/>
            <a:tileRect/>
          </a:gradFill>
          <a:ln>
            <a:noFill/>
          </a:ln>
          <a:effectLst/>
        </p:spPr>
        <p:txBody>
          <a:bodyPr vert="horz" wrap="square" lIns="36546" tIns="36546" rIns="36546" bIns="36546" numCol="1" anchor="t" anchorCtr="0" compatLnSpc="1">
            <a:prstTxWarp prst="textNoShape">
              <a:avLst/>
            </a:prstTxWarp>
          </a:bodyPr>
          <a:lstStyle/>
          <a:p>
            <a:pPr defTabSz="913852">
              <a:defRPr/>
            </a:pPr>
            <a:endParaRPr lang="en-US" sz="1798" kern="0" dirty="0">
              <a:solidFill>
                <a:srgbClr val="000000"/>
              </a:solidFill>
            </a:endParaRPr>
          </a:p>
        </p:txBody>
      </p:sp>
      <p:sp>
        <p:nvSpPr>
          <p:cNvPr id="12" name="AutoShape 4">
            <a:extLst>
              <a:ext uri="{FF2B5EF4-FFF2-40B4-BE49-F238E27FC236}">
                <a16:creationId xmlns:a16="http://schemas.microsoft.com/office/drawing/2014/main" xmlns="" id="{941616A7-DF3C-4E5E-AFE3-77BE4E404B8A}"/>
              </a:ext>
            </a:extLst>
          </p:cNvPr>
          <p:cNvSpPr>
            <a:spLocks noChangeAspect="1" noChangeArrowheads="1"/>
          </p:cNvSpPr>
          <p:nvPr/>
        </p:nvSpPr>
        <p:spPr bwMode="auto">
          <a:xfrm>
            <a:off x="-23706" y="4090968"/>
            <a:ext cx="4797472" cy="2778275"/>
          </a:xfrm>
          <a:prstGeom prst="rtTriangle">
            <a:avLst/>
          </a:prstGeom>
          <a:gradFill flip="none" rotWithShape="1">
            <a:gsLst>
              <a:gs pos="100000">
                <a:srgbClr val="00FFFF"/>
              </a:gs>
              <a:gs pos="0">
                <a:schemeClr val="accent1"/>
              </a:gs>
            </a:gsLst>
            <a:lin ang="0" scaled="1"/>
            <a:tileRect/>
          </a:gradFill>
          <a:ln>
            <a:noFill/>
          </a:ln>
          <a:effectLst/>
        </p:spPr>
        <p:txBody>
          <a:bodyPr vert="horz" wrap="square" lIns="36546" tIns="36546" rIns="36546" bIns="36546" numCol="1" anchor="t" anchorCtr="0" compatLnSpc="1">
            <a:prstTxWarp prst="textNoShape">
              <a:avLst/>
            </a:prstTxWarp>
          </a:bodyPr>
          <a:lstStyle/>
          <a:p>
            <a:pPr defTabSz="913852">
              <a:defRPr/>
            </a:pPr>
            <a:endParaRPr lang="en-US" sz="1798" kern="0" dirty="0">
              <a:solidFill>
                <a:srgbClr val="000000"/>
              </a:solidFill>
            </a:endParaRPr>
          </a:p>
        </p:txBody>
      </p:sp>
      <p:sp>
        <p:nvSpPr>
          <p:cNvPr id="23" name="AutoShape 4">
            <a:extLst>
              <a:ext uri="{FF2B5EF4-FFF2-40B4-BE49-F238E27FC236}">
                <a16:creationId xmlns:a16="http://schemas.microsoft.com/office/drawing/2014/main" xmlns="" id="{941616A7-DF3C-4E5E-AFE3-77BE4E404B8A}"/>
              </a:ext>
            </a:extLst>
          </p:cNvPr>
          <p:cNvSpPr>
            <a:spLocks noChangeAspect="1" noChangeArrowheads="1"/>
          </p:cNvSpPr>
          <p:nvPr/>
        </p:nvSpPr>
        <p:spPr bwMode="auto">
          <a:xfrm rot="10800000">
            <a:off x="9395551" y="-24664"/>
            <a:ext cx="2840602" cy="1645028"/>
          </a:xfrm>
          <a:prstGeom prst="rtTriangle">
            <a:avLst/>
          </a:prstGeom>
          <a:solidFill>
            <a:schemeClr val="bg1"/>
          </a:solidFill>
          <a:ln>
            <a:noFill/>
          </a:ln>
          <a:effectLst/>
        </p:spPr>
        <p:txBody>
          <a:bodyPr vert="horz" wrap="square" lIns="36546" tIns="36546" rIns="36546" bIns="36546" numCol="1" anchor="t" anchorCtr="0" compatLnSpc="1">
            <a:prstTxWarp prst="textNoShape">
              <a:avLst/>
            </a:prstTxWarp>
          </a:bodyPr>
          <a:lstStyle/>
          <a:p>
            <a:pPr defTabSz="913852">
              <a:defRPr/>
            </a:pPr>
            <a:endParaRPr lang="en-US" sz="1798" kern="0" dirty="0">
              <a:solidFill>
                <a:srgbClr val="000000"/>
              </a:solidFill>
            </a:endParaRPr>
          </a:p>
        </p:txBody>
      </p:sp>
      <p:sp>
        <p:nvSpPr>
          <p:cNvPr id="25" name="Slide Number Placeholder 4"/>
          <p:cNvSpPr txBox="1">
            <a:spLocks/>
          </p:cNvSpPr>
          <p:nvPr/>
        </p:nvSpPr>
        <p:spPr bwMode="auto">
          <a:xfrm>
            <a:off x="11836801" y="6484138"/>
            <a:ext cx="352149" cy="364840"/>
          </a:xfrm>
          <a:prstGeom prst="rect">
            <a:avLst/>
          </a:prstGeom>
          <a:noFill/>
          <a:ln w="9525">
            <a:noFill/>
            <a:miter lim="800000"/>
            <a:headEnd/>
            <a:tailEn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368" tIns="45684" rIns="91368" bIns="45684"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35F1284F-6711-D24C-AC12-BABAB00C24CE}" type="slidenum">
              <a:rPr lang="en-US" altLang="en-US" sz="800">
                <a:solidFill>
                  <a:srgbClr val="FFFFFF"/>
                </a:solidFill>
                <a:ea typeface="Avenir Roman" charset="0"/>
                <a:cs typeface="Avenir Roman" charset="0"/>
              </a:rPr>
              <a:pPr algn="ctr" eaLnBrk="1" hangingPunct="1"/>
              <a:t>6</a:t>
            </a:fld>
            <a:endParaRPr lang="en-US" altLang="en-US" sz="800" dirty="0">
              <a:solidFill>
                <a:srgbClr val="FFFFFF"/>
              </a:solidFill>
              <a:ea typeface="Avenir Roman" charset="0"/>
              <a:cs typeface="Avenir Roman" charset="0"/>
            </a:endParaRPr>
          </a:p>
        </p:txBody>
      </p:sp>
      <p:sp>
        <p:nvSpPr>
          <p:cNvPr id="13" name="Content Placeholder 2"/>
          <p:cNvSpPr txBox="1">
            <a:spLocks/>
          </p:cNvSpPr>
          <p:nvPr/>
        </p:nvSpPr>
        <p:spPr>
          <a:xfrm>
            <a:off x="3962400" y="5079571"/>
            <a:ext cx="7433357" cy="1008908"/>
          </a:xfrm>
          <a:prstGeom prst="rect">
            <a:avLst/>
          </a:prstGeom>
          <a:noFill/>
          <a:ln>
            <a:noFill/>
          </a:ln>
        </p:spPr>
        <p:txBody>
          <a:bodyPr vert="horz" lIns="182832" tIns="182832" rIns="182832" bIns="228540" rtlCol="0" anchor="ctr">
            <a:noAutofit/>
          </a:bodyPr>
          <a:lstStyle/>
          <a:p>
            <a:pPr algn="r" defTabSz="913852" fontAlgn="auto">
              <a:lnSpc>
                <a:spcPts val="3820"/>
              </a:lnSpc>
              <a:spcBef>
                <a:spcPts val="1000"/>
              </a:spcBef>
              <a:spcAft>
                <a:spcPts val="0"/>
              </a:spcAft>
              <a:buClr>
                <a:schemeClr val="accent1"/>
              </a:buClr>
              <a:defRPr/>
            </a:pPr>
            <a:r>
              <a:rPr lang="en-US" sz="3600" dirty="0">
                <a:solidFill>
                  <a:schemeClr val="bg1"/>
                </a:solidFill>
              </a:rPr>
              <a:t>Upgrade Opportunities:</a:t>
            </a:r>
          </a:p>
          <a:p>
            <a:pPr algn="r" defTabSz="913852" fontAlgn="auto">
              <a:lnSpc>
                <a:spcPts val="3820"/>
              </a:lnSpc>
              <a:spcBef>
                <a:spcPts val="1000"/>
              </a:spcBef>
              <a:spcAft>
                <a:spcPts val="0"/>
              </a:spcAft>
              <a:buClr>
                <a:schemeClr val="accent1"/>
              </a:buClr>
              <a:defRPr/>
            </a:pPr>
            <a:r>
              <a:rPr lang="en-US" sz="3600" dirty="0">
                <a:solidFill>
                  <a:schemeClr val="bg1"/>
                </a:solidFill>
              </a:rPr>
              <a:t>Android and Windows Models</a:t>
            </a:r>
          </a:p>
        </p:txBody>
      </p:sp>
    </p:spTree>
    <p:extLst>
      <p:ext uri="{BB962C8B-B14F-4D97-AF65-F5344CB8AC3E}">
        <p14:creationId xmlns:p14="http://schemas.microsoft.com/office/powerpoint/2010/main" val="7151167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ET51-agendaslide.jpg"/>
          <p:cNvPicPr>
            <a:picLocks noChangeAspect="1"/>
          </p:cNvPicPr>
          <p:nvPr/>
        </p:nvPicPr>
        <p:blipFill>
          <a:blip r:embed="rId2"/>
          <a:stretch>
            <a:fillRect/>
          </a:stretch>
        </p:blipFill>
        <p:spPr>
          <a:xfrm>
            <a:off x="-24435" y="-17924"/>
            <a:ext cx="12237694" cy="6867721"/>
          </a:xfrm>
          <a:prstGeom prst="rect">
            <a:avLst/>
          </a:prstGeom>
        </p:spPr>
      </p:pic>
      <p:sp>
        <p:nvSpPr>
          <p:cNvPr id="9" name="Content Placeholder 2"/>
          <p:cNvSpPr txBox="1">
            <a:spLocks/>
          </p:cNvSpPr>
          <p:nvPr/>
        </p:nvSpPr>
        <p:spPr>
          <a:xfrm>
            <a:off x="18605" y="-26251"/>
            <a:ext cx="12206950" cy="6883045"/>
          </a:xfrm>
          <a:prstGeom prst="rect">
            <a:avLst/>
          </a:prstGeom>
          <a:gradFill flip="none" rotWithShape="1">
            <a:gsLst>
              <a:gs pos="38000">
                <a:srgbClr val="808080">
                  <a:alpha val="47000"/>
                </a:srgbClr>
              </a:gs>
              <a:gs pos="73000">
                <a:schemeClr val="tx1">
                  <a:lumMod val="75000"/>
                </a:schemeClr>
              </a:gs>
              <a:gs pos="19000">
                <a:schemeClr val="bg1">
                  <a:alpha val="21000"/>
                </a:schemeClr>
              </a:gs>
            </a:gsLst>
            <a:lin ang="5400000" scaled="1"/>
            <a:tileRect/>
          </a:gradFill>
          <a:ln>
            <a:noFill/>
          </a:ln>
        </p:spPr>
        <p:txBody>
          <a:bodyPr vert="horz" lIns="182832" tIns="182832" rIns="182832" bIns="228540" rtlCol="0" anchor="ctr">
            <a:noAutofit/>
          </a:bodyPr>
          <a:lstStyle/>
          <a:p>
            <a:pPr algn="r" defTabSz="913852" fontAlgn="auto">
              <a:spcBef>
                <a:spcPts val="1000"/>
              </a:spcBef>
              <a:spcAft>
                <a:spcPts val="0"/>
              </a:spcAft>
              <a:buClr>
                <a:schemeClr val="accent1"/>
              </a:buClr>
              <a:defRPr/>
            </a:pPr>
            <a:endParaRPr lang="en-US" sz="3600" b="1" dirty="0"/>
          </a:p>
        </p:txBody>
      </p:sp>
      <p:sp>
        <p:nvSpPr>
          <p:cNvPr id="17" name="Slide Number Placeholder 4"/>
          <p:cNvSpPr txBox="1">
            <a:spLocks/>
          </p:cNvSpPr>
          <p:nvPr/>
        </p:nvSpPr>
        <p:spPr bwMode="auto">
          <a:xfrm>
            <a:off x="11836801" y="6484138"/>
            <a:ext cx="352149" cy="36484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8" tIns="45684" rIns="91368" bIns="45684"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35F1284F-6711-D24C-AC12-BABAB00C24CE}" type="slidenum">
              <a:rPr lang="en-US" altLang="en-US" sz="800">
                <a:solidFill>
                  <a:schemeClr val="bg1">
                    <a:lumMod val="50000"/>
                  </a:schemeClr>
                </a:solidFill>
                <a:ea typeface="Avenir Roman" charset="0"/>
                <a:cs typeface="Avenir Roman" charset="0"/>
              </a:rPr>
              <a:pPr algn="ctr" eaLnBrk="1" hangingPunct="1"/>
              <a:t>60</a:t>
            </a:fld>
            <a:endParaRPr lang="en-US" altLang="en-US" sz="800" dirty="0">
              <a:solidFill>
                <a:schemeClr val="bg1">
                  <a:lumMod val="50000"/>
                </a:schemeClr>
              </a:solidFill>
              <a:ea typeface="Avenir Roman" charset="0"/>
              <a:cs typeface="Avenir Roman" charset="0"/>
            </a:endParaRPr>
          </a:p>
        </p:txBody>
      </p:sp>
      <p:sp>
        <p:nvSpPr>
          <p:cNvPr id="10" name="Content Placeholder 2"/>
          <p:cNvSpPr txBox="1">
            <a:spLocks/>
          </p:cNvSpPr>
          <p:nvPr/>
        </p:nvSpPr>
        <p:spPr>
          <a:xfrm>
            <a:off x="410818" y="4521007"/>
            <a:ext cx="11261298" cy="1765621"/>
          </a:xfrm>
          <a:prstGeom prst="rect">
            <a:avLst/>
          </a:prstGeom>
          <a:noFill/>
          <a:ln>
            <a:noFill/>
          </a:ln>
        </p:spPr>
        <p:txBody>
          <a:bodyPr vert="horz" lIns="182832" tIns="182832" rIns="182832" bIns="228540" rtlCol="0" anchor="ctr">
            <a:noAutofit/>
          </a:bodyPr>
          <a:lstStyle/>
          <a:p>
            <a:pPr algn="r" defTabSz="913852" fontAlgn="auto">
              <a:spcBef>
                <a:spcPts val="1000"/>
              </a:spcBef>
              <a:spcAft>
                <a:spcPts val="0"/>
              </a:spcAft>
              <a:buClr>
                <a:schemeClr val="accent1"/>
              </a:buClr>
              <a:defRPr/>
            </a:pPr>
            <a:r>
              <a:rPr lang="en-US" sz="2800" dirty="0">
                <a:solidFill>
                  <a:schemeClr val="bg1"/>
                </a:solidFill>
              </a:rPr>
              <a:t>Competitive Feature-to-Feature Comparison Charts: </a:t>
            </a:r>
            <a:r>
              <a:rPr lang="en-US" sz="3600" dirty="0">
                <a:solidFill>
                  <a:schemeClr val="bg1"/>
                </a:solidFill>
              </a:rPr>
              <a:t/>
            </a:r>
            <a:br>
              <a:rPr lang="en-US" sz="3600" dirty="0">
                <a:solidFill>
                  <a:schemeClr val="bg1"/>
                </a:solidFill>
              </a:rPr>
            </a:br>
            <a:r>
              <a:rPr lang="en-US" sz="3600" b="1" dirty="0">
                <a:solidFill>
                  <a:schemeClr val="bg1"/>
                </a:solidFill>
              </a:rPr>
              <a:t>8-inch Windows Competitors</a:t>
            </a:r>
          </a:p>
        </p:txBody>
      </p:sp>
      <p:sp>
        <p:nvSpPr>
          <p:cNvPr id="16" name="AutoShape 4">
            <a:extLst>
              <a:ext uri="{FF2B5EF4-FFF2-40B4-BE49-F238E27FC236}">
                <a16:creationId xmlns:a16="http://schemas.microsoft.com/office/drawing/2014/main" xmlns="" id="{AAAFA79D-0CD4-4ED4-841D-71409F0CB991}"/>
              </a:ext>
            </a:extLst>
          </p:cNvPr>
          <p:cNvSpPr>
            <a:spLocks noChangeAspect="1" noChangeArrowheads="1"/>
          </p:cNvSpPr>
          <p:nvPr/>
        </p:nvSpPr>
        <p:spPr bwMode="auto">
          <a:xfrm rot="10800000" flipH="1">
            <a:off x="-42561" y="-11793"/>
            <a:ext cx="5253178" cy="3042798"/>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46" tIns="36546" rIns="36546" bIns="36546" numCol="1" anchor="t" anchorCtr="0" compatLnSpc="1">
            <a:prstTxWarp prst="textNoShape">
              <a:avLst/>
            </a:prstTxWarp>
          </a:bodyPr>
          <a:lstStyle/>
          <a:p>
            <a:pPr defTabSz="913852">
              <a:defRPr/>
            </a:pPr>
            <a:endParaRPr lang="en-US" sz="1798" kern="0" dirty="0">
              <a:solidFill>
                <a:srgbClr val="000000"/>
              </a:solidFill>
            </a:endParaRPr>
          </a:p>
        </p:txBody>
      </p:sp>
      <p:sp>
        <p:nvSpPr>
          <p:cNvPr id="18" name="AutoShape 4">
            <a:extLst>
              <a:ext uri="{FF2B5EF4-FFF2-40B4-BE49-F238E27FC236}">
                <a16:creationId xmlns:a16="http://schemas.microsoft.com/office/drawing/2014/main" xmlns="" id="{941616A7-DF3C-4E5E-AFE3-77BE4E404B8A}"/>
              </a:ext>
            </a:extLst>
          </p:cNvPr>
          <p:cNvSpPr>
            <a:spLocks noChangeAspect="1" noChangeArrowheads="1"/>
          </p:cNvSpPr>
          <p:nvPr/>
        </p:nvSpPr>
        <p:spPr bwMode="auto">
          <a:xfrm rot="10800000">
            <a:off x="9422055" y="-24664"/>
            <a:ext cx="2840602" cy="1645028"/>
          </a:xfrm>
          <a:prstGeom prst="rtTriangle">
            <a:avLst/>
          </a:prstGeom>
          <a:solidFill>
            <a:schemeClr val="bg1"/>
          </a:solidFill>
          <a:ln>
            <a:noFill/>
          </a:ln>
          <a:effectLst/>
        </p:spPr>
        <p:txBody>
          <a:bodyPr vert="horz" wrap="square" lIns="36546" tIns="36546" rIns="36546" bIns="36546" numCol="1" anchor="t" anchorCtr="0" compatLnSpc="1">
            <a:prstTxWarp prst="textNoShape">
              <a:avLst/>
            </a:prstTxWarp>
          </a:bodyPr>
          <a:lstStyle/>
          <a:p>
            <a:pPr defTabSz="913852">
              <a:defRPr/>
            </a:pPr>
            <a:endParaRPr lang="en-US" sz="1798" kern="0" dirty="0">
              <a:solidFill>
                <a:srgbClr val="000000"/>
              </a:solidFill>
            </a:endParaRPr>
          </a:p>
        </p:txBody>
      </p:sp>
    </p:spTree>
    <p:extLst>
      <p:ext uri="{BB962C8B-B14F-4D97-AF65-F5344CB8AC3E}">
        <p14:creationId xmlns:p14="http://schemas.microsoft.com/office/powerpoint/2010/main" val="4575958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95181" y="395195"/>
            <a:ext cx="11225908" cy="365760"/>
          </a:xfrm>
        </p:spPr>
        <p:txBody>
          <a:bodyPr/>
          <a:lstStyle/>
          <a:p>
            <a:r>
              <a:rPr lang="en-US" sz="3200" dirty="0">
                <a:latin typeface=""/>
                <a:cs typeface=""/>
              </a:rPr>
              <a:t>Windows Competitive Comparison: 8-inch tablets</a:t>
            </a:r>
          </a:p>
        </p:txBody>
      </p:sp>
      <p:sp>
        <p:nvSpPr>
          <p:cNvPr id="3" name="Slide Number Placeholder 2"/>
          <p:cNvSpPr>
            <a:spLocks noGrp="1"/>
          </p:cNvSpPr>
          <p:nvPr>
            <p:ph type="sldNum" sz="quarter" idx="4"/>
          </p:nvPr>
        </p:nvSpPr>
        <p:spPr/>
        <p:txBody>
          <a:bodyPr/>
          <a:lstStyle/>
          <a:p>
            <a:fld id="{79044E51-BF79-AF42-BAC5-B771B1D9D8E0}" type="slidenum">
              <a:rPr lang="en-US" smtClean="0"/>
              <a:pPr/>
              <a:t>61</a:t>
            </a:fld>
            <a:endParaRPr lang="en-US" dirty="0"/>
          </a:p>
        </p:txBody>
      </p:sp>
      <p:sp>
        <p:nvSpPr>
          <p:cNvPr id="2" name="TextBox 1"/>
          <p:cNvSpPr txBox="1"/>
          <p:nvPr/>
        </p:nvSpPr>
        <p:spPr>
          <a:xfrm>
            <a:off x="434339" y="879695"/>
            <a:ext cx="10899501" cy="523220"/>
          </a:xfrm>
          <a:prstGeom prst="rect">
            <a:avLst/>
          </a:prstGeom>
          <a:noFill/>
        </p:spPr>
        <p:txBody>
          <a:bodyPr wrap="square" rtlCol="0">
            <a:spAutoFit/>
          </a:bodyPr>
          <a:lstStyle/>
          <a:p>
            <a:r>
              <a:rPr lang="en-US" sz="1400" i="1" dirty="0">
                <a:latin typeface=""/>
                <a:cs typeface=""/>
              </a:rPr>
              <a:t>In the following chart, where appropriate, yellow shading indicates the best specification available for a feature. </a:t>
            </a:r>
            <a:br>
              <a:rPr lang="en-US" sz="1400" i="1" dirty="0">
                <a:latin typeface=""/>
                <a:cs typeface=""/>
              </a:rPr>
            </a:br>
            <a:r>
              <a:rPr lang="en-US" sz="1400" i="1" dirty="0">
                <a:latin typeface=""/>
                <a:cs typeface=""/>
              </a:rPr>
              <a:t>Competitive information is based on publicly available information.</a:t>
            </a:r>
            <a:endParaRPr lang="en-US" sz="1400" i="1" baseline="30000" dirty="0">
              <a:latin typeface=""/>
              <a:cs typeface=""/>
            </a:endParaRPr>
          </a:p>
        </p:txBody>
      </p:sp>
      <p:graphicFrame>
        <p:nvGraphicFramePr>
          <p:cNvPr id="7" name="Table 6"/>
          <p:cNvGraphicFramePr>
            <a:graphicFrameLocks noGrp="1"/>
          </p:cNvGraphicFramePr>
          <p:nvPr/>
        </p:nvGraphicFramePr>
        <p:xfrm>
          <a:off x="495181" y="1465487"/>
          <a:ext cx="11392019" cy="4257692"/>
        </p:xfrm>
        <a:graphic>
          <a:graphicData uri="http://schemas.openxmlformats.org/drawingml/2006/table">
            <a:tbl>
              <a:tblPr firstRow="1" bandRow="1">
                <a:tableStyleId>{073A0DAA-6AF3-43AB-8588-CEC1D06C72B9}</a:tableStyleId>
              </a:tblPr>
              <a:tblGrid>
                <a:gridCol w="1099740">
                  <a:extLst>
                    <a:ext uri="{9D8B030D-6E8A-4147-A177-3AD203B41FA5}">
                      <a16:colId xmlns:a16="http://schemas.microsoft.com/office/drawing/2014/main" xmlns="" val="20000"/>
                    </a:ext>
                  </a:extLst>
                </a:gridCol>
                <a:gridCol w="1443804">
                  <a:extLst>
                    <a:ext uri="{9D8B030D-6E8A-4147-A177-3AD203B41FA5}">
                      <a16:colId xmlns:a16="http://schemas.microsoft.com/office/drawing/2014/main" xmlns="" val="20001"/>
                    </a:ext>
                  </a:extLst>
                </a:gridCol>
                <a:gridCol w="1478653">
                  <a:extLst>
                    <a:ext uri="{9D8B030D-6E8A-4147-A177-3AD203B41FA5}">
                      <a16:colId xmlns:a16="http://schemas.microsoft.com/office/drawing/2014/main" xmlns="" val="20002"/>
                    </a:ext>
                  </a:extLst>
                </a:gridCol>
                <a:gridCol w="1601766">
                  <a:extLst>
                    <a:ext uri="{9D8B030D-6E8A-4147-A177-3AD203B41FA5}">
                      <a16:colId xmlns:a16="http://schemas.microsoft.com/office/drawing/2014/main" xmlns="" val="20003"/>
                    </a:ext>
                  </a:extLst>
                </a:gridCol>
                <a:gridCol w="1601766">
                  <a:extLst>
                    <a:ext uri="{9D8B030D-6E8A-4147-A177-3AD203B41FA5}">
                      <a16:colId xmlns:a16="http://schemas.microsoft.com/office/drawing/2014/main" xmlns="" val="2875008622"/>
                    </a:ext>
                  </a:extLst>
                </a:gridCol>
                <a:gridCol w="1523248">
                  <a:extLst>
                    <a:ext uri="{9D8B030D-6E8A-4147-A177-3AD203B41FA5}">
                      <a16:colId xmlns:a16="http://schemas.microsoft.com/office/drawing/2014/main" xmlns="" val="20004"/>
                    </a:ext>
                  </a:extLst>
                </a:gridCol>
                <a:gridCol w="2643042">
                  <a:extLst>
                    <a:ext uri="{9D8B030D-6E8A-4147-A177-3AD203B41FA5}">
                      <a16:colId xmlns:a16="http://schemas.microsoft.com/office/drawing/2014/main" xmlns="" val="20005"/>
                    </a:ext>
                  </a:extLst>
                </a:gridCol>
              </a:tblGrid>
              <a:tr h="0">
                <a:tc>
                  <a:txBody>
                    <a:bodyPr/>
                    <a:lstStyle/>
                    <a:p>
                      <a:pPr algn="l"/>
                      <a:r>
                        <a:rPr lang="en-US" sz="1100" cap="none" dirty="0"/>
                        <a:t>Feature</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100" cap="none" dirty="0"/>
                        <a:t>Zebra </a:t>
                      </a:r>
                      <a:br>
                        <a:rPr lang="en-US" sz="1100" cap="none" dirty="0"/>
                      </a:br>
                      <a:r>
                        <a:rPr lang="en-US" sz="1100" cap="none" dirty="0"/>
                        <a:t>ET51/ET56</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Apple iPad Mini </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Dell Venue 8 </a:t>
                      </a:r>
                      <a:br>
                        <a:rPr lang="en-US" sz="1100" cap="none" dirty="0"/>
                      </a:br>
                      <a:r>
                        <a:rPr lang="en-US" sz="1100" cap="none" dirty="0"/>
                        <a:t>Pro 5855</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Getac T800</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rgbClr val="FFFFFF"/>
                          </a:solidFill>
                        </a:rPr>
                        <a:t>Panasonic FZ-M1</a:t>
                      </a:r>
                    </a:p>
                  </a:txBody>
                  <a:tcPr marT="91440" marB="91440" anchor="ctr">
                    <a:lnL w="38100" cap="flat" cmpd="sng" algn="ctr">
                      <a:solidFill>
                        <a:srgbClr val="FFFFFF"/>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rowSpan="2">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400" cap="none" dirty="0">
                          <a:solidFill>
                            <a:srgbClr val="FFFFFF"/>
                          </a:solidFill>
                        </a:rPr>
                        <a:t>Why</a:t>
                      </a:r>
                      <a:r>
                        <a:rPr lang="en-US" sz="1400" cap="none" baseline="0" dirty="0">
                          <a:solidFill>
                            <a:srgbClr val="FFFFFF"/>
                          </a:solidFill>
                        </a:rPr>
                        <a:t> it matters</a:t>
                      </a:r>
                      <a:endParaRPr lang="en-US" sz="1400" cap="none" dirty="0">
                        <a:solidFill>
                          <a:srgbClr val="FFFFFF"/>
                        </a:solidFill>
                      </a:endParaRPr>
                    </a:p>
                  </a:txBody>
                  <a:tcPr marT="91440" marB="91440" anchor="ctr">
                    <a:lnL w="38100" cap="flat" cmpd="sng" algn="ctr">
                      <a:solidFill>
                        <a:schemeClr val="bg1"/>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10000"/>
                  </a:ext>
                </a:extLst>
              </a:tr>
              <a:tr h="900748">
                <a:tc>
                  <a:txBody>
                    <a:bodyPr/>
                    <a:lstStyle/>
                    <a:p>
                      <a:pPr algn="l"/>
                      <a:endParaRPr lang="en-US" sz="1200" cap="none" dirty="0">
                        <a:solidFill>
                          <a:schemeClr val="bg1"/>
                        </a:solidFill>
                      </a:endParaRPr>
                    </a:p>
                  </a:txBody>
                  <a:tcPr marL="182880" marT="91440" marB="91440" anchor="ctr">
                    <a:lnL w="38100" cap="flat" cmpd="sng" algn="ctr">
                      <a:solidFill>
                        <a:srgbClr val="FFFFFF"/>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rgbClr val="FFFFFF"/>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1"/>
                  </a:ext>
                </a:extLst>
              </a:tr>
              <a:tr h="338480">
                <a:tc gridSpan="7">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Physical</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175" cap="flat" cmpd="sng" algn="ctr">
                      <a:solidFill>
                        <a:schemeClr val="accent1"/>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b="1"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xmlns="" val="10002"/>
                  </a:ext>
                </a:extLst>
              </a:tr>
              <a:tr h="598504">
                <a:tc>
                  <a:txBody>
                    <a:bodyPr/>
                    <a:lstStyle/>
                    <a:p>
                      <a:pPr algn="l"/>
                      <a:r>
                        <a:rPr lang="en-US" sz="1100" b="1" dirty="0">
                          <a:solidFill>
                            <a:schemeClr val="tx1"/>
                          </a:solidFill>
                        </a:rPr>
                        <a:t>Thickness</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12.7 mm</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6.1 mm</a:t>
                      </a:r>
                      <a:endParaRPr lang="en-US" sz="1000" baseline="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it-IT" sz="1000" b="0" i="0" u="none" strike="noStrike" kern="1200" baseline="0" dirty="0">
                          <a:solidFill>
                            <a:schemeClr val="dk1"/>
                          </a:solidFill>
                          <a:latin typeface="+mn-lt"/>
                          <a:ea typeface="Arial" charset="0"/>
                          <a:cs typeface="Arial" charset="0"/>
                        </a:rPr>
                        <a:t>9.45 mm</a:t>
                      </a:r>
                      <a:endParaRPr lang="en-US" sz="1000" baseline="0" dirty="0">
                        <a:latin typeface="+mn-lt"/>
                        <a:ea typeface="Arial" charset="0"/>
                        <a:cs typeface="Arial" charset="0"/>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aseline="0" dirty="0">
                          <a:latin typeface="+mn-lt"/>
                          <a:ea typeface="Arial" charset="0"/>
                          <a:cs typeface="Arial" charset="0"/>
                        </a:rPr>
                        <a:t>24 mm</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dirty="0">
                          <a:latin typeface="+mn-lt"/>
                        </a:rPr>
                        <a:t>18 mm</a:t>
                      </a:r>
                      <a:endParaRPr lang="en-US" sz="1000" baseline="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rowSpan="2">
                  <a:txBody>
                    <a:bodyPr/>
                    <a:lstStyle/>
                    <a:p>
                      <a:r>
                        <a:rPr lang="en-US" sz="1000" baseline="0" dirty="0">
                          <a:solidFill>
                            <a:schemeClr val="tx1"/>
                          </a:solidFill>
                          <a:latin typeface="+mn-lt"/>
                        </a:rPr>
                        <a:t>While consumer devices like the iPad and Dell Venue are much lighter and slimmer, these devices do not offer the same level of ruggedness as the ET51/ET56 and will require accessories to increase durability (and the rugged accessories add weight and thickness).</a:t>
                      </a:r>
                      <a:endParaRPr lang="en-US" sz="100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3"/>
                  </a:ext>
                </a:extLst>
              </a:tr>
              <a:tr h="477480">
                <a:tc>
                  <a:txBody>
                    <a:bodyPr/>
                    <a:lstStyle/>
                    <a:p>
                      <a:pPr algn="l"/>
                      <a:r>
                        <a:rPr lang="en-US" sz="1100" b="1" dirty="0">
                          <a:solidFill>
                            <a:schemeClr val="tx1"/>
                          </a:solidFill>
                        </a:rPr>
                        <a:t>Weight</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1.26 lbs./570 g</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WiFi only: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0.65 lbs./298.8 g </a:t>
                      </a:r>
                    </a:p>
                    <a:p>
                      <a:pPr algn="ctr"/>
                      <a:r>
                        <a:rPr lang="en-US" sz="1000" kern="1200" baseline="0" dirty="0">
                          <a:solidFill>
                            <a:schemeClr val="dk1"/>
                          </a:solidFill>
                          <a:latin typeface="+mn-lt"/>
                          <a:ea typeface="+mn-ea"/>
                          <a:cs typeface="+mn-cs"/>
                        </a:rPr>
                        <a:t>WiFi/Cellular: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0.67/304 g</a:t>
                      </a:r>
                      <a:endParaRPr lang="en-US" sz="1000" dirty="0">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1000" kern="1200" baseline="0" dirty="0">
                          <a:solidFill>
                            <a:schemeClr val="dk1"/>
                          </a:solidFill>
                          <a:latin typeface="+mn-lt"/>
                          <a:ea typeface="+mn-ea"/>
                          <a:cs typeface="+mn-cs"/>
                        </a:rPr>
                        <a:t>0.83 lbs./377 g</a:t>
                      </a:r>
                      <a:endParaRPr lang="en-US" sz="1000" baseline="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aseline="0" dirty="0">
                          <a:solidFill>
                            <a:schemeClr val="tx1"/>
                          </a:solidFill>
                          <a:latin typeface="+mn-lt"/>
                        </a:rPr>
                        <a:t>1.94 lbs./880 g</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aseline="0" dirty="0">
                          <a:solidFill>
                            <a:schemeClr val="tx1"/>
                          </a:solidFill>
                          <a:latin typeface="+mn-lt"/>
                        </a:rPr>
                        <a:t>1.27 lbs./576 g</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vMerge="1">
                  <a:txBody>
                    <a:bodyPr/>
                    <a:lstStyle/>
                    <a:p>
                      <a:pPr marL="0" marR="0" indent="0" algn="l" defTabSz="914126" rtl="0" eaLnBrk="1" fontAlgn="auto" latinLnBrk="0" hangingPunct="1">
                        <a:lnSpc>
                          <a:spcPct val="100000"/>
                        </a:lnSpc>
                        <a:spcBef>
                          <a:spcPts val="0"/>
                        </a:spcBef>
                        <a:spcAft>
                          <a:spcPts val="0"/>
                        </a:spcAft>
                        <a:buClrTx/>
                        <a:buSzTx/>
                        <a:buFontTx/>
                        <a:buNone/>
                        <a:tabLst/>
                        <a:defRPr/>
                      </a:pPr>
                      <a:endParaRPr lang="en-US" sz="100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4"/>
                  </a:ext>
                </a:extLst>
              </a:tr>
              <a:tr h="760212">
                <a:tc>
                  <a:txBody>
                    <a:bodyPr/>
                    <a:lstStyle/>
                    <a:p>
                      <a:pPr algn="l"/>
                      <a:r>
                        <a:rPr lang="en-US" sz="1100" b="1" dirty="0">
                          <a:solidFill>
                            <a:schemeClr val="tx1"/>
                          </a:solidFill>
                        </a:rPr>
                        <a:t>Physical connectors</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Docking connector: USB-C; rugged connector for use with rugged dock interfaces</a:t>
                      </a:r>
                      <a:endParaRPr lang="en-US" sz="1000" baseline="0" dirty="0">
                        <a:solidFill>
                          <a:srgbClr val="FF0000"/>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ctr"/>
                      <a:r>
                        <a:rPr lang="it-IT" sz="1000" b="0" u="none" strike="noStrike" dirty="0">
                          <a:solidFill>
                            <a:schemeClr val="tx1"/>
                          </a:solidFill>
                          <a:effectLst/>
                          <a:latin typeface="+mn-lt"/>
                        </a:rPr>
                        <a:t>Lightning connector, 3.5 mm audio</a:t>
                      </a:r>
                      <a:endParaRPr lang="it-IT" sz="1000" b="0" i="0" u="none" strike="noStrike" dirty="0">
                        <a:solidFill>
                          <a:schemeClr val="tx1"/>
                        </a:solidFill>
                        <a:effectLst/>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0" i="0" kern="1200" dirty="0">
                          <a:solidFill>
                            <a:schemeClr val="dk1"/>
                          </a:solidFill>
                          <a:effectLst/>
                          <a:latin typeface="+mn-lt"/>
                          <a:ea typeface="+mn-ea"/>
                          <a:cs typeface="+mn-cs"/>
                        </a:rPr>
                        <a:t>3.5 mm audio</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0" i="0" kern="1200" dirty="0">
                          <a:solidFill>
                            <a:schemeClr val="dk1"/>
                          </a:solidFill>
                          <a:effectLst/>
                          <a:latin typeface="+mn-lt"/>
                          <a:ea typeface="+mn-ea"/>
                          <a:cs typeface="+mn-cs"/>
                        </a:rPr>
                        <a:t>DC, USB 3.0, docking port, headphone/mic, Micro HDMI</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ctr"/>
                      <a:r>
                        <a:rPr lang="en-US" sz="1000" dirty="0">
                          <a:latin typeface="+mn-lt"/>
                        </a:rPr>
                        <a:t>Docking port,  headphone/mic, USB 3.0, optional Ethernet, optional USB 2.0</a:t>
                      </a:r>
                      <a:endParaRPr lang="en-US" sz="1000" b="0" i="0" u="none" strike="noStrike" dirty="0">
                        <a:solidFill>
                          <a:srgbClr val="000000"/>
                        </a:solidFill>
                        <a:effectLst/>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126" rtl="0" eaLnBrk="1" fontAlgn="ctr" latinLnBrk="0" hangingPunct="1">
                        <a:lnSpc>
                          <a:spcPct val="100000"/>
                        </a:lnSpc>
                        <a:spcBef>
                          <a:spcPts val="0"/>
                        </a:spcBef>
                        <a:spcAft>
                          <a:spcPts val="0"/>
                        </a:spcAft>
                        <a:buClrTx/>
                        <a:buSzTx/>
                        <a:buFontTx/>
                        <a:buNone/>
                        <a:tabLst/>
                        <a:defRPr/>
                      </a:pPr>
                      <a:r>
                        <a:rPr lang="en-US" sz="1000" b="0" i="0" u="none" strike="noStrike" baseline="0" dirty="0">
                          <a:solidFill>
                            <a:srgbClr val="000000"/>
                          </a:solidFill>
                          <a:effectLst/>
                          <a:latin typeface="+mn-lt"/>
                        </a:rPr>
                        <a:t>With the docking station, the ET51/ET56 offers all the connectivity needed to use </a:t>
                      </a:r>
                      <a:br>
                        <a:rPr lang="en-US" sz="1000" b="0" i="0" u="none" strike="noStrike" baseline="0" dirty="0">
                          <a:solidFill>
                            <a:srgbClr val="000000"/>
                          </a:solidFill>
                          <a:effectLst/>
                          <a:latin typeface="+mn-lt"/>
                        </a:rPr>
                      </a:br>
                      <a:r>
                        <a:rPr lang="en-US" sz="1000" b="0" i="0" u="none" strike="noStrike" baseline="0" dirty="0">
                          <a:solidFill>
                            <a:srgbClr val="000000"/>
                          </a:solidFill>
                          <a:effectLst/>
                          <a:latin typeface="+mn-lt"/>
                        </a:rPr>
                        <a:t>it as a desktop solution – and there’s </a:t>
                      </a:r>
                      <a:br>
                        <a:rPr lang="en-US" sz="1000" b="0" i="0" u="none" strike="noStrike" baseline="0" dirty="0">
                          <a:solidFill>
                            <a:srgbClr val="000000"/>
                          </a:solidFill>
                          <a:effectLst/>
                          <a:latin typeface="+mn-lt"/>
                        </a:rPr>
                      </a:br>
                      <a:r>
                        <a:rPr lang="en-US" sz="1000" b="0" i="0" u="none" strike="noStrike" baseline="0" dirty="0">
                          <a:solidFill>
                            <a:srgbClr val="000000"/>
                          </a:solidFill>
                          <a:effectLst/>
                          <a:latin typeface="+mn-lt"/>
                        </a:rPr>
                        <a:t>even a single docking station that supports the ET51 and the ET56, with or without the rugged frame. </a:t>
                      </a:r>
                      <a:endParaRPr lang="en-US" sz="1000" b="0" i="0" u="none" strike="noStrike" kern="1200" baseline="0" dirty="0">
                        <a:solidFill>
                          <a:schemeClr val="dk1"/>
                        </a:solidFill>
                        <a:latin typeface="+mn-lt"/>
                        <a:ea typeface="+mn-ea"/>
                        <a:cs typeface="+mn-cs"/>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5"/>
                  </a:ext>
                </a:extLst>
              </a:tr>
            </a:tbl>
          </a:graphicData>
        </a:graphic>
      </p:graphicFrame>
      <p:pic>
        <p:nvPicPr>
          <p:cNvPr id="10" name="Picture 2" descr="Toughbook M1">
            <a:extLst>
              <a:ext uri="{FF2B5EF4-FFF2-40B4-BE49-F238E27FC236}">
                <a16:creationId xmlns:a16="http://schemas.microsoft.com/office/drawing/2014/main" xmlns="" id="{F31FEFA1-E681-498C-BF0F-1832D098BC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5270" y="1798604"/>
            <a:ext cx="1333010" cy="124052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93414D2B-FF8B-4844-A564-0AE7DA3895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170" b="5483"/>
          <a:stretch/>
        </p:blipFill>
        <p:spPr>
          <a:xfrm>
            <a:off x="1683749" y="2057400"/>
            <a:ext cx="1205755" cy="744397"/>
          </a:xfrm>
          <a:prstGeom prst="rect">
            <a:avLst/>
          </a:prstGeom>
        </p:spPr>
      </p:pic>
      <p:pic>
        <p:nvPicPr>
          <p:cNvPr id="13" name="Picture 12">
            <a:extLst>
              <a:ext uri="{FF2B5EF4-FFF2-40B4-BE49-F238E27FC236}">
                <a16:creationId xmlns:a16="http://schemas.microsoft.com/office/drawing/2014/main" xmlns="" id="{90DB9563-F747-4517-94D9-38B364402C9F}"/>
              </a:ext>
            </a:extLst>
          </p:cNvPr>
          <p:cNvPicPr>
            <a:picLocks noChangeAspect="1"/>
          </p:cNvPicPr>
          <p:nvPr/>
        </p:nvPicPr>
        <p:blipFill rotWithShape="1">
          <a:blip r:embed="rId5"/>
          <a:srcRect t="6173"/>
          <a:stretch/>
        </p:blipFill>
        <p:spPr>
          <a:xfrm>
            <a:off x="6355413" y="2002535"/>
            <a:ext cx="1027907" cy="817549"/>
          </a:xfrm>
          <a:prstGeom prst="rect">
            <a:avLst/>
          </a:prstGeom>
        </p:spPr>
      </p:pic>
      <p:pic>
        <p:nvPicPr>
          <p:cNvPr id="15" name="Picture 14">
            <a:extLst>
              <a:ext uri="{FF2B5EF4-FFF2-40B4-BE49-F238E27FC236}">
                <a16:creationId xmlns:a16="http://schemas.microsoft.com/office/drawing/2014/main" xmlns="" id="{83E10181-35C6-4B21-9BCA-BDD031A19C79}"/>
              </a:ext>
            </a:extLst>
          </p:cNvPr>
          <p:cNvPicPr>
            <a:picLocks noChangeAspect="1"/>
          </p:cNvPicPr>
          <p:nvPr/>
        </p:nvPicPr>
        <p:blipFill>
          <a:blip r:embed="rId6"/>
          <a:stretch>
            <a:fillRect/>
          </a:stretch>
        </p:blipFill>
        <p:spPr>
          <a:xfrm>
            <a:off x="3341872" y="1989209"/>
            <a:ext cx="774298" cy="874747"/>
          </a:xfrm>
          <a:prstGeom prst="rect">
            <a:avLst/>
          </a:prstGeom>
        </p:spPr>
      </p:pic>
      <p:pic>
        <p:nvPicPr>
          <p:cNvPr id="16" name="Picture 15">
            <a:extLst>
              <a:ext uri="{FF2B5EF4-FFF2-40B4-BE49-F238E27FC236}">
                <a16:creationId xmlns:a16="http://schemas.microsoft.com/office/drawing/2014/main" xmlns="" id="{030224C9-BC4D-455B-AFC1-A9C5BE00729D}"/>
              </a:ext>
            </a:extLst>
          </p:cNvPr>
          <p:cNvPicPr>
            <a:picLocks noChangeAspect="1"/>
          </p:cNvPicPr>
          <p:nvPr/>
        </p:nvPicPr>
        <p:blipFill>
          <a:blip r:embed="rId7"/>
          <a:stretch>
            <a:fillRect/>
          </a:stretch>
        </p:blipFill>
        <p:spPr>
          <a:xfrm>
            <a:off x="4907529" y="1975670"/>
            <a:ext cx="786576" cy="886283"/>
          </a:xfrm>
          <a:prstGeom prst="rect">
            <a:avLst/>
          </a:prstGeom>
        </p:spPr>
      </p:pic>
      <p:sp>
        <p:nvSpPr>
          <p:cNvPr id="11" name="Rectangle 10">
            <a:extLst>
              <a:ext uri="{FF2B5EF4-FFF2-40B4-BE49-F238E27FC236}">
                <a16:creationId xmlns:a16="http://schemas.microsoft.com/office/drawing/2014/main" xmlns="" id="{9DD65E46-2EE6-4A2D-B2DA-814A29C97AD8}"/>
              </a:ext>
            </a:extLst>
          </p:cNvPr>
          <p:cNvSpPr/>
          <p:nvPr/>
        </p:nvSpPr>
        <p:spPr>
          <a:xfrm>
            <a:off x="457081" y="6476640"/>
            <a:ext cx="3480318" cy="307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66233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578236" y="400859"/>
            <a:ext cx="11225908" cy="365760"/>
          </a:xfrm>
        </p:spPr>
        <p:txBody>
          <a:bodyPr/>
          <a:lstStyle/>
          <a:p>
            <a:r>
              <a:rPr lang="en-US" sz="3200" dirty="0">
                <a:latin typeface=""/>
              </a:rPr>
              <a:t>Windows Competitive </a:t>
            </a:r>
            <a:r>
              <a:rPr lang="en-US" sz="3200" dirty="0">
                <a:latin typeface=""/>
                <a:cs typeface=""/>
              </a:rPr>
              <a:t>Comparison: 8-inch tablets </a:t>
            </a:r>
            <a:r>
              <a:rPr lang="en-US" sz="1400" dirty="0">
                <a:latin typeface=""/>
                <a:cs typeface=""/>
              </a:rPr>
              <a:t>(continued)</a:t>
            </a:r>
          </a:p>
        </p:txBody>
      </p:sp>
      <p:sp>
        <p:nvSpPr>
          <p:cNvPr id="3" name="Slide Number Placeholder 2"/>
          <p:cNvSpPr>
            <a:spLocks noGrp="1"/>
          </p:cNvSpPr>
          <p:nvPr>
            <p:ph type="sldNum" sz="quarter" idx="4"/>
          </p:nvPr>
        </p:nvSpPr>
        <p:spPr/>
        <p:txBody>
          <a:bodyPr/>
          <a:lstStyle/>
          <a:p>
            <a:fld id="{79044E51-BF79-AF42-BAC5-B771B1D9D8E0}" type="slidenum">
              <a:rPr lang="en-US" smtClean="0"/>
              <a:pPr/>
              <a:t>62</a:t>
            </a:fld>
            <a:endParaRPr lang="en-US" dirty="0"/>
          </a:p>
        </p:txBody>
      </p:sp>
      <p:sp>
        <p:nvSpPr>
          <p:cNvPr id="2" name="TextBox 1"/>
          <p:cNvSpPr txBox="1"/>
          <p:nvPr/>
        </p:nvSpPr>
        <p:spPr>
          <a:xfrm>
            <a:off x="434339" y="879695"/>
            <a:ext cx="10899501" cy="523220"/>
          </a:xfrm>
          <a:prstGeom prst="rect">
            <a:avLst/>
          </a:prstGeom>
          <a:noFill/>
        </p:spPr>
        <p:txBody>
          <a:bodyPr wrap="square" rtlCol="0">
            <a:spAutoFit/>
          </a:bodyPr>
          <a:lstStyle/>
          <a:p>
            <a:r>
              <a:rPr lang="en-US" sz="1400" i="1" dirty="0">
                <a:latin typeface=""/>
                <a:cs typeface=""/>
              </a:rPr>
              <a:t>In the following chart, where appropriate, yellow shading indicates the best specification available for a feature. </a:t>
            </a:r>
            <a:br>
              <a:rPr lang="en-US" sz="1400" i="1" dirty="0">
                <a:latin typeface=""/>
                <a:cs typeface=""/>
              </a:rPr>
            </a:br>
            <a:r>
              <a:rPr lang="en-US" sz="1400" i="1" dirty="0">
                <a:latin typeface=""/>
                <a:cs typeface=""/>
              </a:rPr>
              <a:t>Competitive information is based on publicly available information.</a:t>
            </a:r>
            <a:endParaRPr lang="en-US" sz="1400" i="1" baseline="30000" dirty="0">
              <a:latin typeface=""/>
              <a:cs typeface=""/>
            </a:endParaRPr>
          </a:p>
        </p:txBody>
      </p:sp>
      <p:graphicFrame>
        <p:nvGraphicFramePr>
          <p:cNvPr id="7" name="Table 6"/>
          <p:cNvGraphicFramePr>
            <a:graphicFrameLocks noGrp="1"/>
          </p:cNvGraphicFramePr>
          <p:nvPr/>
        </p:nvGraphicFramePr>
        <p:xfrm>
          <a:off x="495181" y="1465487"/>
          <a:ext cx="11392019" cy="5124584"/>
        </p:xfrm>
        <a:graphic>
          <a:graphicData uri="http://schemas.openxmlformats.org/drawingml/2006/table">
            <a:tbl>
              <a:tblPr firstRow="1" bandRow="1">
                <a:tableStyleId>{073A0DAA-6AF3-43AB-8588-CEC1D06C72B9}</a:tableStyleId>
              </a:tblPr>
              <a:tblGrid>
                <a:gridCol w="1099740">
                  <a:extLst>
                    <a:ext uri="{9D8B030D-6E8A-4147-A177-3AD203B41FA5}">
                      <a16:colId xmlns:a16="http://schemas.microsoft.com/office/drawing/2014/main" xmlns="" val="20000"/>
                    </a:ext>
                  </a:extLst>
                </a:gridCol>
                <a:gridCol w="1443804">
                  <a:extLst>
                    <a:ext uri="{9D8B030D-6E8A-4147-A177-3AD203B41FA5}">
                      <a16:colId xmlns:a16="http://schemas.microsoft.com/office/drawing/2014/main" xmlns="" val="20001"/>
                    </a:ext>
                  </a:extLst>
                </a:gridCol>
                <a:gridCol w="1478653">
                  <a:extLst>
                    <a:ext uri="{9D8B030D-6E8A-4147-A177-3AD203B41FA5}">
                      <a16:colId xmlns:a16="http://schemas.microsoft.com/office/drawing/2014/main" xmlns="" val="20002"/>
                    </a:ext>
                  </a:extLst>
                </a:gridCol>
                <a:gridCol w="1601766">
                  <a:extLst>
                    <a:ext uri="{9D8B030D-6E8A-4147-A177-3AD203B41FA5}">
                      <a16:colId xmlns:a16="http://schemas.microsoft.com/office/drawing/2014/main" xmlns="" val="20003"/>
                    </a:ext>
                  </a:extLst>
                </a:gridCol>
                <a:gridCol w="1601766">
                  <a:extLst>
                    <a:ext uri="{9D8B030D-6E8A-4147-A177-3AD203B41FA5}">
                      <a16:colId xmlns:a16="http://schemas.microsoft.com/office/drawing/2014/main" xmlns="" val="2875008622"/>
                    </a:ext>
                  </a:extLst>
                </a:gridCol>
                <a:gridCol w="1523248">
                  <a:extLst>
                    <a:ext uri="{9D8B030D-6E8A-4147-A177-3AD203B41FA5}">
                      <a16:colId xmlns:a16="http://schemas.microsoft.com/office/drawing/2014/main" xmlns="" val="20004"/>
                    </a:ext>
                  </a:extLst>
                </a:gridCol>
                <a:gridCol w="2643042">
                  <a:extLst>
                    <a:ext uri="{9D8B030D-6E8A-4147-A177-3AD203B41FA5}">
                      <a16:colId xmlns:a16="http://schemas.microsoft.com/office/drawing/2014/main" xmlns="" val="20005"/>
                    </a:ext>
                  </a:extLst>
                </a:gridCol>
              </a:tblGrid>
              <a:tr h="0">
                <a:tc>
                  <a:txBody>
                    <a:bodyPr/>
                    <a:lstStyle/>
                    <a:p>
                      <a:pPr algn="l"/>
                      <a:r>
                        <a:rPr lang="en-US" sz="1100" cap="none" dirty="0"/>
                        <a:t>Feature</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100" cap="none" dirty="0"/>
                        <a:t>Zebra </a:t>
                      </a:r>
                      <a:br>
                        <a:rPr lang="en-US" sz="1100" cap="none" dirty="0"/>
                      </a:br>
                      <a:r>
                        <a:rPr lang="en-US" sz="1100" cap="none" dirty="0"/>
                        <a:t>ET51/ET56</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Apple iPad Mini</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Dell Venue 8 </a:t>
                      </a:r>
                      <a:br>
                        <a:rPr lang="en-US" sz="1100" cap="none" dirty="0"/>
                      </a:br>
                      <a:r>
                        <a:rPr lang="en-US" sz="1100" cap="none" dirty="0"/>
                        <a:t>Pro 5855</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Getac T800</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rgbClr val="FFFFFF"/>
                          </a:solidFill>
                        </a:rPr>
                        <a:t>Panasonic FZ-M1</a:t>
                      </a:r>
                    </a:p>
                  </a:txBody>
                  <a:tcPr marT="91440" marB="91440" anchor="ctr">
                    <a:lnL w="38100" cap="flat" cmpd="sng" algn="ctr">
                      <a:solidFill>
                        <a:srgbClr val="FFFFFF"/>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rowSpan="2">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400" cap="none" dirty="0">
                          <a:solidFill>
                            <a:srgbClr val="FFFFFF"/>
                          </a:solidFill>
                        </a:rPr>
                        <a:t>Why</a:t>
                      </a:r>
                      <a:r>
                        <a:rPr lang="en-US" sz="1400" cap="none" baseline="0" dirty="0">
                          <a:solidFill>
                            <a:srgbClr val="FFFFFF"/>
                          </a:solidFill>
                        </a:rPr>
                        <a:t> it matters</a:t>
                      </a:r>
                      <a:endParaRPr lang="en-US" sz="1400" cap="none" dirty="0">
                        <a:solidFill>
                          <a:srgbClr val="FFFFFF"/>
                        </a:solidFill>
                      </a:endParaRPr>
                    </a:p>
                  </a:txBody>
                  <a:tcPr marT="91440" marB="91440" anchor="ctr">
                    <a:lnL w="38100" cap="flat" cmpd="sng" algn="ctr">
                      <a:solidFill>
                        <a:schemeClr val="bg1"/>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10000"/>
                  </a:ext>
                </a:extLst>
              </a:tr>
              <a:tr h="900748">
                <a:tc>
                  <a:txBody>
                    <a:bodyPr/>
                    <a:lstStyle/>
                    <a:p>
                      <a:pPr algn="l"/>
                      <a:endParaRPr lang="en-US" sz="1200" cap="none" dirty="0">
                        <a:solidFill>
                          <a:schemeClr val="bg1"/>
                        </a:solidFill>
                      </a:endParaRPr>
                    </a:p>
                  </a:txBody>
                  <a:tcPr marL="182880" marT="91440" marB="91440" anchor="ctr">
                    <a:lnL w="38100" cap="flat" cmpd="sng" algn="ctr">
                      <a:solidFill>
                        <a:srgbClr val="FFFFFF"/>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1"/>
                  </a:ext>
                </a:extLst>
              </a:tr>
              <a:tr h="338480">
                <a:tc gridSpan="7">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Performance Characteristics</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b="1"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xmlns="" val="10002"/>
                  </a:ext>
                </a:extLst>
              </a:tr>
              <a:tr h="598504">
                <a:tc>
                  <a:txBody>
                    <a:bodyPr/>
                    <a:lstStyle/>
                    <a:p>
                      <a:pPr algn="l"/>
                      <a:r>
                        <a:rPr lang="en-US" sz="1100" b="1" dirty="0">
                          <a:solidFill>
                            <a:schemeClr val="tx1"/>
                          </a:solidFill>
                        </a:rPr>
                        <a:t>Operating System</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Windows 10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IoT Enterprise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iOS 12</a:t>
                      </a:r>
                      <a:endParaRPr lang="en-US" sz="1000" baseline="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dirty="0">
                          <a:solidFill>
                            <a:schemeClr val="tx1"/>
                          </a:solidFill>
                        </a:rPr>
                        <a:t>Windows 10 Pro</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Windows 10 Pro</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dirty="0">
                          <a:solidFill>
                            <a:schemeClr val="tx1"/>
                          </a:solidFill>
                        </a:rPr>
                        <a:t>Windows 10 Pro</a:t>
                      </a:r>
                      <a:endParaRPr lang="en-US" sz="1000" b="1"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126"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latin typeface="+mn-lt"/>
                        </a:rPr>
                        <a:t>Windows 10 IoT Enterprise offers limited forced OS updates, 10 yrs support for each update; contains only the essential Windows components to reduce the footprint on the tablet — without reducing functionality.</a:t>
                      </a:r>
                      <a:endParaRPr lang="en-US" sz="1050" b="1" dirty="0">
                        <a:solidFill>
                          <a:schemeClr val="tx1"/>
                        </a:solidFill>
                        <a:latin typeface="Arial" panose="020B0604020202020204" pitchFamily="34" charset="0"/>
                        <a:cs typeface="Arial" panose="020B0604020202020204" pitchFamily="34" charset="0"/>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3"/>
                  </a:ext>
                </a:extLst>
              </a:tr>
              <a:tr h="477480">
                <a:tc>
                  <a:txBody>
                    <a:bodyPr/>
                    <a:lstStyle/>
                    <a:p>
                      <a:pPr algn="l"/>
                      <a:r>
                        <a:rPr lang="en-US" sz="1100" b="1" dirty="0">
                          <a:solidFill>
                            <a:schemeClr val="tx1"/>
                          </a:solidFill>
                        </a:rPr>
                        <a:t>Processor</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600"/>
                        </a:spcAft>
                        <a:buClrTx/>
                        <a:buSzTx/>
                        <a:buFontTx/>
                        <a:buNone/>
                        <a:tabLst/>
                        <a:defRPr/>
                      </a:pPr>
                      <a:r>
                        <a:rPr lang="en-US" sz="1000" b="0" i="0" u="none" strike="noStrike" kern="1200" baseline="0" dirty="0">
                          <a:solidFill>
                            <a:schemeClr val="tx1"/>
                          </a:solidFill>
                          <a:latin typeface="+mn-lt"/>
                          <a:ea typeface="+mn-ea"/>
                          <a:cs typeface="+mn-cs"/>
                        </a:rPr>
                        <a:t>Intel Atom E3940 quad core 1.6 GHz (turbo frequency = </a:t>
                      </a:r>
                      <a:br>
                        <a:rPr lang="en-US" sz="1000" b="0" i="0" u="none" strike="noStrike" kern="1200" baseline="0" dirty="0">
                          <a:solidFill>
                            <a:schemeClr val="tx1"/>
                          </a:solidFill>
                          <a:latin typeface="+mn-lt"/>
                          <a:ea typeface="+mn-ea"/>
                          <a:cs typeface="+mn-cs"/>
                        </a:rPr>
                      </a:br>
                      <a:r>
                        <a:rPr lang="en-US" sz="1000" b="0" i="0" u="none" strike="noStrike" kern="1200" baseline="0" dirty="0">
                          <a:solidFill>
                            <a:schemeClr val="tx1"/>
                          </a:solidFill>
                          <a:latin typeface="+mn-lt"/>
                          <a:ea typeface="+mn-ea"/>
                          <a:cs typeface="+mn-cs"/>
                        </a:rPr>
                        <a:t>1.8 GHz)</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A10 Fusion</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dirty="0">
                          <a:solidFill>
                            <a:schemeClr val="tx1"/>
                          </a:solidFill>
                        </a:rPr>
                        <a:t>Intel Atom Z8500</a:t>
                      </a:r>
                    </a:p>
                    <a:p>
                      <a:pPr algn="ctr"/>
                      <a:r>
                        <a:rPr lang="en-US" sz="1000" dirty="0">
                          <a:solidFill>
                            <a:schemeClr val="tx1"/>
                          </a:solidFill>
                        </a:rPr>
                        <a:t>Quad core </a:t>
                      </a:r>
                      <a:r>
                        <a:rPr lang="en-US" sz="1000" baseline="0" dirty="0">
                          <a:solidFill>
                            <a:schemeClr val="tx1"/>
                          </a:solidFill>
                        </a:rPr>
                        <a:t>1.44 GHz base frequency (2.24 GHz burst frequency</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rPr>
                        <a:t>Intel Atom Z8700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rPr>
                        <a:t>1.6 GHz /2.4 GHz</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000" kern="1200" dirty="0">
                          <a:solidFill>
                            <a:schemeClr val="dk1"/>
                          </a:solidFill>
                          <a:effectLst/>
                          <a:latin typeface="+mn-lt"/>
                          <a:ea typeface="+mn-ea"/>
                          <a:cs typeface="+mn-cs"/>
                        </a:rPr>
                        <a:t>Intel</a:t>
                      </a:r>
                      <a:r>
                        <a:rPr lang="en-US" sz="1000" kern="1200" baseline="30000" dirty="0">
                          <a:solidFill>
                            <a:schemeClr val="dk1"/>
                          </a:solidFill>
                          <a:effectLst/>
                          <a:latin typeface="+mn-lt"/>
                          <a:ea typeface="+mn-ea"/>
                          <a:cs typeface="+mn-cs"/>
                        </a:rPr>
                        <a:t>®</a:t>
                      </a:r>
                      <a:r>
                        <a:rPr lang="en-US" sz="1000" kern="1200" dirty="0">
                          <a:solidFill>
                            <a:schemeClr val="dk1"/>
                          </a:solidFill>
                          <a:effectLst/>
                          <a:latin typeface="+mn-lt"/>
                          <a:ea typeface="+mn-ea"/>
                          <a:cs typeface="+mn-cs"/>
                        </a:rPr>
                        <a:t> Core m5-6Y57 (2.8 GHz / 2.3 GHz)</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126"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latin typeface="+mn-lt"/>
                        </a:rPr>
                        <a:t>The ET51/ET56’s quad core Atom E3940 processor has greater memory bandwidth for better performance in memory bound applications.</a:t>
                      </a:r>
                      <a:endParaRPr lang="en-US" sz="100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4"/>
                  </a:ext>
                </a:extLst>
              </a:tr>
              <a:tr h="760212">
                <a:tc>
                  <a:txBody>
                    <a:bodyPr/>
                    <a:lstStyle/>
                    <a:p>
                      <a:pPr algn="l"/>
                      <a:r>
                        <a:rPr lang="en-US" sz="1100" b="1" dirty="0">
                          <a:solidFill>
                            <a:schemeClr val="tx1"/>
                          </a:solidFill>
                        </a:rPr>
                        <a:t>Memory </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4GB RAM,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64GB Flash</a:t>
                      </a:r>
                      <a:endParaRPr lang="en-US" sz="1000" baseline="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ctr" latinLnBrk="0" hangingPunct="1">
                        <a:lnSpc>
                          <a:spcPct val="100000"/>
                        </a:lnSpc>
                        <a:spcBef>
                          <a:spcPts val="0"/>
                        </a:spcBef>
                        <a:spcAft>
                          <a:spcPts val="0"/>
                        </a:spcAft>
                        <a:buClrTx/>
                        <a:buSzTx/>
                        <a:buFontTx/>
                        <a:buNone/>
                        <a:tabLst/>
                        <a:defRPr/>
                      </a:pPr>
                      <a:r>
                        <a:rPr lang="en-US" sz="1000" dirty="0">
                          <a:solidFill>
                            <a:schemeClr val="tx1"/>
                          </a:solidFill>
                        </a:rPr>
                        <a:t>2GB RAM, </a:t>
                      </a:r>
                      <a:br>
                        <a:rPr lang="en-US" sz="1000" dirty="0">
                          <a:solidFill>
                            <a:schemeClr val="tx1"/>
                          </a:solidFill>
                        </a:rPr>
                      </a:br>
                      <a:r>
                        <a:rPr lang="en-US" sz="1000" dirty="0">
                          <a:solidFill>
                            <a:schemeClr val="tx1"/>
                          </a:solidFill>
                        </a:rPr>
                        <a:t>32GB Flash</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dirty="0">
                          <a:solidFill>
                            <a:schemeClr val="tx1"/>
                          </a:solidFill>
                        </a:rPr>
                        <a:t>4GB RAM, </a:t>
                      </a:r>
                      <a:br>
                        <a:rPr lang="en-US" sz="1000" dirty="0">
                          <a:solidFill>
                            <a:schemeClr val="tx1"/>
                          </a:solidFill>
                        </a:rPr>
                      </a:br>
                      <a:r>
                        <a:rPr lang="en-US" sz="1000" dirty="0">
                          <a:solidFill>
                            <a:schemeClr val="tx1"/>
                          </a:solidFill>
                        </a:rPr>
                        <a:t>64GB Flash</a:t>
                      </a:r>
                      <a:endParaRPr lang="en-US" sz="1000" b="1"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rPr>
                        <a:t>4GB RAM, </a:t>
                      </a:r>
                      <a:br>
                        <a:rPr lang="en-US" sz="1000" baseline="0" dirty="0">
                          <a:solidFill>
                            <a:schemeClr val="tx1"/>
                          </a:solidFill>
                        </a:rPr>
                      </a:br>
                      <a:r>
                        <a:rPr lang="en-US" sz="1000" baseline="0" dirty="0">
                          <a:solidFill>
                            <a:schemeClr val="tx1"/>
                          </a:solidFill>
                        </a:rPr>
                        <a:t>64GB Flash</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dirty="0">
                          <a:solidFill>
                            <a:schemeClr val="tx1"/>
                          </a:solidFill>
                        </a:rPr>
                        <a:t>8GB RAM, </a:t>
                      </a:r>
                      <a:br>
                        <a:rPr lang="en-US" sz="1000" dirty="0">
                          <a:solidFill>
                            <a:schemeClr val="tx1"/>
                          </a:solidFill>
                        </a:rPr>
                      </a:br>
                      <a:r>
                        <a:rPr lang="en-US" sz="1000" dirty="0">
                          <a:solidFill>
                            <a:schemeClr val="tx1"/>
                          </a:solidFill>
                        </a:rPr>
                        <a:t>256GB Flash</a:t>
                      </a:r>
                      <a:endParaRPr lang="en-US" sz="1000" b="1"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126" rtl="0" eaLnBrk="1" fontAlgn="ctr" latinLnBrk="0" hangingPunct="1">
                        <a:lnSpc>
                          <a:spcPct val="100000"/>
                        </a:lnSpc>
                        <a:spcBef>
                          <a:spcPts val="0"/>
                        </a:spcBef>
                        <a:spcAft>
                          <a:spcPts val="0"/>
                        </a:spcAft>
                        <a:buClrTx/>
                        <a:buSzTx/>
                        <a:buFontTx/>
                        <a:buNone/>
                        <a:tabLst/>
                        <a:defRPr/>
                      </a:pPr>
                      <a:r>
                        <a:rPr lang="en-US" sz="1000" b="0" i="0" u="none" strike="noStrike" baseline="0" dirty="0">
                          <a:solidFill>
                            <a:srgbClr val="000000"/>
                          </a:solidFill>
                          <a:effectLst/>
                          <a:latin typeface="+mn-lt"/>
                        </a:rPr>
                        <a:t>Plenty of capacity to run your programs and store your data.</a:t>
                      </a:r>
                      <a:endParaRPr lang="en-US" sz="1000" b="0" i="0" u="none" strike="noStrike" kern="1200" baseline="0" dirty="0">
                        <a:solidFill>
                          <a:schemeClr val="dk1"/>
                        </a:solidFill>
                        <a:latin typeface="+mn-lt"/>
                        <a:ea typeface="+mn-ea"/>
                        <a:cs typeface="+mn-cs"/>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5"/>
                  </a:ext>
                </a:extLst>
              </a:tr>
              <a:tr h="705184">
                <a:tc>
                  <a:txBody>
                    <a:bodyPr/>
                    <a:lstStyle/>
                    <a:p>
                      <a:pPr algn="l"/>
                      <a:r>
                        <a:rPr lang="en-US" sz="1100" b="1" dirty="0">
                          <a:solidFill>
                            <a:schemeClr val="tx1"/>
                          </a:solidFill>
                        </a:rPr>
                        <a:t>Expansion</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pl-PL" sz="1000" b="0" i="0" u="none" strike="noStrike" kern="1200" baseline="0" dirty="0">
                          <a:solidFill>
                            <a:schemeClr val="dk1"/>
                          </a:solidFill>
                          <a:latin typeface="+mn-lt"/>
                          <a:ea typeface="+mn-ea"/>
                          <a:cs typeface="+mn-cs"/>
                        </a:rPr>
                        <a:t> </a:t>
                      </a:r>
                      <a:r>
                        <a:rPr lang="en-US" sz="1000" kern="1200" baseline="0" dirty="0">
                          <a:solidFill>
                            <a:schemeClr val="dk1"/>
                          </a:solidFill>
                          <a:latin typeface="+mn-lt"/>
                          <a:ea typeface="+mn-ea"/>
                          <a:cs typeface="+mn-cs"/>
                        </a:rPr>
                        <a:t>micro SDXC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up to 2TB</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rtl="0" fontAlgn="ctr"/>
                      <a:r>
                        <a:rPr lang="en-US" sz="1000" b="0" u="none" strike="noStrike" dirty="0">
                          <a:solidFill>
                            <a:schemeClr val="tx1"/>
                          </a:solidFill>
                          <a:effectLst/>
                          <a:latin typeface="+mn-lt"/>
                        </a:rPr>
                        <a:t>No</a:t>
                      </a:r>
                      <a:endParaRPr lang="en-US" sz="1000" b="0" i="0" u="none" strike="noStrike" dirty="0">
                        <a:solidFill>
                          <a:schemeClr val="tx1"/>
                        </a:solidFill>
                        <a:effectLst/>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dirty="0">
                          <a:solidFill>
                            <a:schemeClr val="tx1"/>
                          </a:solidFill>
                        </a:rPr>
                        <a:t>microSD </a:t>
                      </a:r>
                      <a:br>
                        <a:rPr lang="en-US" sz="1000" dirty="0">
                          <a:solidFill>
                            <a:schemeClr val="tx1"/>
                          </a:solidFill>
                        </a:rPr>
                      </a:br>
                      <a:r>
                        <a:rPr lang="en-US" sz="1000" dirty="0">
                          <a:solidFill>
                            <a:schemeClr val="tx1"/>
                          </a:solidFill>
                        </a:rPr>
                        <a:t>up to 128GB</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0" i="0" u="none" strike="noStrike" kern="1200" baseline="0" dirty="0">
                          <a:solidFill>
                            <a:schemeClr val="dk1"/>
                          </a:solidFill>
                          <a:latin typeface="+mn-lt"/>
                          <a:ea typeface="Arial" charset="0"/>
                          <a:cs typeface="Arial" charset="0"/>
                        </a:rPr>
                        <a:t>Expansion available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dirty="0">
                          <a:solidFill>
                            <a:schemeClr val="tx1"/>
                          </a:solidFill>
                        </a:rPr>
                        <a:t>Micro SDXC, </a:t>
                      </a:r>
                      <a:br>
                        <a:rPr lang="en-US" sz="1000" dirty="0">
                          <a:solidFill>
                            <a:schemeClr val="tx1"/>
                          </a:solidFill>
                        </a:rPr>
                      </a:br>
                      <a:r>
                        <a:rPr lang="en-US" sz="1000" dirty="0">
                          <a:solidFill>
                            <a:schemeClr val="tx1"/>
                          </a:solidFill>
                        </a:rPr>
                        <a:t>UHS-I</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rtl="0" fontAlgn="ctr"/>
                      <a:r>
                        <a:rPr lang="en-US" sz="1000" b="0" i="0" u="none" strike="noStrike" dirty="0">
                          <a:solidFill>
                            <a:srgbClr val="000000"/>
                          </a:solidFill>
                          <a:effectLst/>
                          <a:latin typeface="+mn-lt"/>
                        </a:rPr>
                        <a:t>The ET51/ET56 supports the most expandable memory in this class. </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6"/>
                  </a:ext>
                </a:extLst>
              </a:tr>
            </a:tbl>
          </a:graphicData>
        </a:graphic>
      </p:graphicFrame>
      <p:pic>
        <p:nvPicPr>
          <p:cNvPr id="6" name="Picture 2" descr="Toughbook M1">
            <a:extLst>
              <a:ext uri="{FF2B5EF4-FFF2-40B4-BE49-F238E27FC236}">
                <a16:creationId xmlns:a16="http://schemas.microsoft.com/office/drawing/2014/main" xmlns="" id="{F4671FBE-EDE9-47C1-B1C4-E0FCCBDA48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5270" y="1798604"/>
            <a:ext cx="1333010" cy="12405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C9EC0EF3-5DBE-4BEC-B148-98CAF5CC79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170" b="5483"/>
          <a:stretch/>
        </p:blipFill>
        <p:spPr>
          <a:xfrm>
            <a:off x="1683749" y="2069275"/>
            <a:ext cx="1205755" cy="744397"/>
          </a:xfrm>
          <a:prstGeom prst="rect">
            <a:avLst/>
          </a:prstGeom>
        </p:spPr>
      </p:pic>
      <p:pic>
        <p:nvPicPr>
          <p:cNvPr id="9" name="Picture 8">
            <a:extLst>
              <a:ext uri="{FF2B5EF4-FFF2-40B4-BE49-F238E27FC236}">
                <a16:creationId xmlns:a16="http://schemas.microsoft.com/office/drawing/2014/main" xmlns="" id="{80B47238-3C26-4CC8-9AD3-87E67EAFD8AC}"/>
              </a:ext>
            </a:extLst>
          </p:cNvPr>
          <p:cNvPicPr>
            <a:picLocks noChangeAspect="1"/>
          </p:cNvPicPr>
          <p:nvPr/>
        </p:nvPicPr>
        <p:blipFill rotWithShape="1">
          <a:blip r:embed="rId5"/>
          <a:srcRect t="6173"/>
          <a:stretch/>
        </p:blipFill>
        <p:spPr>
          <a:xfrm>
            <a:off x="6355413" y="2026285"/>
            <a:ext cx="1027907" cy="817549"/>
          </a:xfrm>
          <a:prstGeom prst="rect">
            <a:avLst/>
          </a:prstGeom>
        </p:spPr>
      </p:pic>
      <p:pic>
        <p:nvPicPr>
          <p:cNvPr id="10" name="Picture 9">
            <a:extLst>
              <a:ext uri="{FF2B5EF4-FFF2-40B4-BE49-F238E27FC236}">
                <a16:creationId xmlns:a16="http://schemas.microsoft.com/office/drawing/2014/main" xmlns="" id="{30C9DC93-AB26-4FF6-8B3E-953755EF4742}"/>
              </a:ext>
            </a:extLst>
          </p:cNvPr>
          <p:cNvPicPr>
            <a:picLocks noChangeAspect="1"/>
          </p:cNvPicPr>
          <p:nvPr/>
        </p:nvPicPr>
        <p:blipFill>
          <a:blip r:embed="rId6"/>
          <a:stretch>
            <a:fillRect/>
          </a:stretch>
        </p:blipFill>
        <p:spPr>
          <a:xfrm>
            <a:off x="3341872" y="1989209"/>
            <a:ext cx="774298" cy="874747"/>
          </a:xfrm>
          <a:prstGeom prst="rect">
            <a:avLst/>
          </a:prstGeom>
        </p:spPr>
      </p:pic>
      <p:pic>
        <p:nvPicPr>
          <p:cNvPr id="11" name="Picture 10">
            <a:extLst>
              <a:ext uri="{FF2B5EF4-FFF2-40B4-BE49-F238E27FC236}">
                <a16:creationId xmlns:a16="http://schemas.microsoft.com/office/drawing/2014/main" xmlns="" id="{CCA4DDC6-C0EC-43D6-860A-AE99CE3796E5}"/>
              </a:ext>
            </a:extLst>
          </p:cNvPr>
          <p:cNvPicPr>
            <a:picLocks noChangeAspect="1"/>
          </p:cNvPicPr>
          <p:nvPr/>
        </p:nvPicPr>
        <p:blipFill>
          <a:blip r:embed="rId7"/>
          <a:stretch>
            <a:fillRect/>
          </a:stretch>
        </p:blipFill>
        <p:spPr>
          <a:xfrm>
            <a:off x="4907529" y="1975670"/>
            <a:ext cx="788354" cy="888286"/>
          </a:xfrm>
          <a:prstGeom prst="rect">
            <a:avLst/>
          </a:prstGeom>
        </p:spPr>
      </p:pic>
      <p:sp>
        <p:nvSpPr>
          <p:cNvPr id="12" name="Rectangle 11">
            <a:extLst>
              <a:ext uri="{FF2B5EF4-FFF2-40B4-BE49-F238E27FC236}">
                <a16:creationId xmlns:a16="http://schemas.microsoft.com/office/drawing/2014/main" xmlns="" id="{DBEBFC58-C4C5-44EC-8DE3-AC9173A26240}"/>
              </a:ext>
            </a:extLst>
          </p:cNvPr>
          <p:cNvSpPr/>
          <p:nvPr/>
        </p:nvSpPr>
        <p:spPr>
          <a:xfrm>
            <a:off x="457081" y="6476640"/>
            <a:ext cx="3480318" cy="307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16327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507881" y="315683"/>
            <a:ext cx="11225908" cy="365760"/>
          </a:xfrm>
        </p:spPr>
        <p:txBody>
          <a:bodyPr/>
          <a:lstStyle/>
          <a:p>
            <a:r>
              <a:rPr lang="en-US" sz="3200" dirty="0">
                <a:latin typeface=""/>
              </a:rPr>
              <a:t>Windows Competitive </a:t>
            </a:r>
            <a:r>
              <a:rPr lang="en-US" sz="3200" dirty="0">
                <a:latin typeface=""/>
                <a:cs typeface=""/>
              </a:rPr>
              <a:t>Comparison: 8-inch tablets </a:t>
            </a:r>
            <a:r>
              <a:rPr lang="en-US" sz="1400" dirty="0">
                <a:latin typeface=""/>
                <a:cs typeface=""/>
              </a:rPr>
              <a:t>(continued)</a:t>
            </a:r>
          </a:p>
        </p:txBody>
      </p:sp>
      <p:sp>
        <p:nvSpPr>
          <p:cNvPr id="3" name="Slide Number Placeholder 2"/>
          <p:cNvSpPr>
            <a:spLocks noGrp="1"/>
          </p:cNvSpPr>
          <p:nvPr>
            <p:ph type="sldNum" sz="quarter" idx="4"/>
          </p:nvPr>
        </p:nvSpPr>
        <p:spPr/>
        <p:txBody>
          <a:bodyPr/>
          <a:lstStyle/>
          <a:p>
            <a:fld id="{79044E51-BF79-AF42-BAC5-B771B1D9D8E0}" type="slidenum">
              <a:rPr lang="en-US" smtClean="0"/>
              <a:pPr/>
              <a:t>63</a:t>
            </a:fld>
            <a:endParaRPr lang="en-US" dirty="0"/>
          </a:p>
        </p:txBody>
      </p:sp>
      <p:sp>
        <p:nvSpPr>
          <p:cNvPr id="2" name="TextBox 1"/>
          <p:cNvSpPr txBox="1"/>
          <p:nvPr/>
        </p:nvSpPr>
        <p:spPr>
          <a:xfrm>
            <a:off x="434339" y="800183"/>
            <a:ext cx="10899501" cy="523220"/>
          </a:xfrm>
          <a:prstGeom prst="rect">
            <a:avLst/>
          </a:prstGeom>
          <a:noFill/>
        </p:spPr>
        <p:txBody>
          <a:bodyPr wrap="square" rtlCol="0">
            <a:spAutoFit/>
          </a:bodyPr>
          <a:lstStyle/>
          <a:p>
            <a:r>
              <a:rPr lang="en-US" sz="1400" i="1" dirty="0">
                <a:latin typeface=""/>
                <a:cs typeface=""/>
              </a:rPr>
              <a:t>In the following chart, where appropriate, yellow shading indicates the best specification available for a feature. </a:t>
            </a:r>
            <a:br>
              <a:rPr lang="en-US" sz="1400" i="1" dirty="0">
                <a:latin typeface=""/>
                <a:cs typeface=""/>
              </a:rPr>
            </a:br>
            <a:r>
              <a:rPr lang="en-US" sz="1400" i="1" dirty="0">
                <a:latin typeface=""/>
                <a:cs typeface=""/>
              </a:rPr>
              <a:t>Competitive information is based on publicly available information.</a:t>
            </a:r>
            <a:endParaRPr lang="en-US" sz="1400" i="1" baseline="30000" dirty="0">
              <a:latin typeface=""/>
              <a:cs typeface=""/>
            </a:endParaRPr>
          </a:p>
        </p:txBody>
      </p:sp>
      <p:graphicFrame>
        <p:nvGraphicFramePr>
          <p:cNvPr id="7" name="Table 6"/>
          <p:cNvGraphicFramePr>
            <a:graphicFrameLocks noGrp="1"/>
          </p:cNvGraphicFramePr>
          <p:nvPr/>
        </p:nvGraphicFramePr>
        <p:xfrm>
          <a:off x="495181" y="1385975"/>
          <a:ext cx="11392019" cy="5109049"/>
        </p:xfrm>
        <a:graphic>
          <a:graphicData uri="http://schemas.openxmlformats.org/drawingml/2006/table">
            <a:tbl>
              <a:tblPr firstRow="1" bandRow="1">
                <a:tableStyleId>{073A0DAA-6AF3-43AB-8588-CEC1D06C72B9}</a:tableStyleId>
              </a:tblPr>
              <a:tblGrid>
                <a:gridCol w="1099740">
                  <a:extLst>
                    <a:ext uri="{9D8B030D-6E8A-4147-A177-3AD203B41FA5}">
                      <a16:colId xmlns:a16="http://schemas.microsoft.com/office/drawing/2014/main" xmlns="" val="20000"/>
                    </a:ext>
                  </a:extLst>
                </a:gridCol>
                <a:gridCol w="1443804">
                  <a:extLst>
                    <a:ext uri="{9D8B030D-6E8A-4147-A177-3AD203B41FA5}">
                      <a16:colId xmlns:a16="http://schemas.microsoft.com/office/drawing/2014/main" xmlns="" val="20001"/>
                    </a:ext>
                  </a:extLst>
                </a:gridCol>
                <a:gridCol w="1478653">
                  <a:extLst>
                    <a:ext uri="{9D8B030D-6E8A-4147-A177-3AD203B41FA5}">
                      <a16:colId xmlns:a16="http://schemas.microsoft.com/office/drawing/2014/main" xmlns="" val="20002"/>
                    </a:ext>
                  </a:extLst>
                </a:gridCol>
                <a:gridCol w="1601766">
                  <a:extLst>
                    <a:ext uri="{9D8B030D-6E8A-4147-A177-3AD203B41FA5}">
                      <a16:colId xmlns:a16="http://schemas.microsoft.com/office/drawing/2014/main" xmlns="" val="20003"/>
                    </a:ext>
                  </a:extLst>
                </a:gridCol>
                <a:gridCol w="1601766">
                  <a:extLst>
                    <a:ext uri="{9D8B030D-6E8A-4147-A177-3AD203B41FA5}">
                      <a16:colId xmlns:a16="http://schemas.microsoft.com/office/drawing/2014/main" xmlns="" val="2875008622"/>
                    </a:ext>
                  </a:extLst>
                </a:gridCol>
                <a:gridCol w="1523248">
                  <a:extLst>
                    <a:ext uri="{9D8B030D-6E8A-4147-A177-3AD203B41FA5}">
                      <a16:colId xmlns:a16="http://schemas.microsoft.com/office/drawing/2014/main" xmlns="" val="20004"/>
                    </a:ext>
                  </a:extLst>
                </a:gridCol>
                <a:gridCol w="2643042">
                  <a:extLst>
                    <a:ext uri="{9D8B030D-6E8A-4147-A177-3AD203B41FA5}">
                      <a16:colId xmlns:a16="http://schemas.microsoft.com/office/drawing/2014/main" xmlns="" val="20005"/>
                    </a:ext>
                  </a:extLst>
                </a:gridCol>
              </a:tblGrid>
              <a:tr h="0">
                <a:tc>
                  <a:txBody>
                    <a:bodyPr/>
                    <a:lstStyle/>
                    <a:p>
                      <a:pPr algn="l"/>
                      <a:r>
                        <a:rPr lang="en-US" sz="1100" cap="none" dirty="0"/>
                        <a:t>Feature</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100" cap="none" dirty="0"/>
                        <a:t>Zebra </a:t>
                      </a:r>
                      <a:br>
                        <a:rPr lang="en-US" sz="1100" cap="none" dirty="0"/>
                      </a:br>
                      <a:r>
                        <a:rPr lang="en-US" sz="1100" cap="none" dirty="0"/>
                        <a:t>ET51/ET56</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Apple iPad Mini</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Dell Venue 8 </a:t>
                      </a:r>
                      <a:br>
                        <a:rPr lang="en-US" sz="1100" cap="none" dirty="0"/>
                      </a:br>
                      <a:r>
                        <a:rPr lang="en-US" sz="1100" cap="none" dirty="0"/>
                        <a:t>Pro 5855</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Getac T800</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rgbClr val="FFFFFF"/>
                          </a:solidFill>
                        </a:rPr>
                        <a:t>Panasonic FZ-M1</a:t>
                      </a:r>
                    </a:p>
                  </a:txBody>
                  <a:tcPr marT="91440" marB="91440" anchor="ctr">
                    <a:lnL w="38100" cap="flat" cmpd="sng" algn="ctr">
                      <a:solidFill>
                        <a:srgbClr val="FFFFFF"/>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rowSpan="2">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400" cap="none" dirty="0">
                          <a:solidFill>
                            <a:srgbClr val="FFFFFF"/>
                          </a:solidFill>
                        </a:rPr>
                        <a:t>Why</a:t>
                      </a:r>
                      <a:r>
                        <a:rPr lang="en-US" sz="1400" cap="none" baseline="0" dirty="0">
                          <a:solidFill>
                            <a:srgbClr val="FFFFFF"/>
                          </a:solidFill>
                        </a:rPr>
                        <a:t> it matters</a:t>
                      </a:r>
                      <a:endParaRPr lang="en-US" sz="1400" cap="none" dirty="0">
                        <a:solidFill>
                          <a:srgbClr val="FFFFFF"/>
                        </a:solidFill>
                      </a:endParaRPr>
                    </a:p>
                  </a:txBody>
                  <a:tcPr marT="91440" marB="91440" anchor="ctr">
                    <a:lnL w="38100" cap="flat" cmpd="sng" algn="ctr">
                      <a:solidFill>
                        <a:schemeClr val="bg1"/>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10000"/>
                  </a:ext>
                </a:extLst>
              </a:tr>
              <a:tr h="900748">
                <a:tc>
                  <a:txBody>
                    <a:bodyPr/>
                    <a:lstStyle/>
                    <a:p>
                      <a:pPr algn="l"/>
                      <a:endParaRPr lang="en-US" sz="1200" cap="none" dirty="0">
                        <a:solidFill>
                          <a:schemeClr val="bg1"/>
                        </a:solidFill>
                      </a:endParaRPr>
                    </a:p>
                  </a:txBody>
                  <a:tcPr marL="182880" marT="91440" marB="91440" anchor="ctr">
                    <a:lnL w="38100" cap="flat" cmpd="sng" algn="ctr">
                      <a:solidFill>
                        <a:srgbClr val="FFFFFF"/>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1"/>
                  </a:ext>
                </a:extLst>
              </a:tr>
              <a:tr h="338480">
                <a:tc gridSpan="7">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Wireless Communication</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b="1"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xmlns="" val="10002"/>
                  </a:ext>
                </a:extLst>
              </a:tr>
              <a:tr h="598504">
                <a:tc>
                  <a:txBody>
                    <a:bodyPr/>
                    <a:lstStyle/>
                    <a:p>
                      <a:pPr algn="l"/>
                      <a:r>
                        <a:rPr lang="en-US" sz="1100" b="1" dirty="0">
                          <a:solidFill>
                            <a:schemeClr val="tx1"/>
                          </a:solidFill>
                        </a:rPr>
                        <a:t>WiFi</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802.11a/b/g/n/ac/r/k/v</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dual band 2x2 MIMO</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802.11 a/b/g/n/ac</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dual band MIMO</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dirty="0">
                          <a:solidFill>
                            <a:schemeClr val="tx1"/>
                          </a:solidFill>
                        </a:rPr>
                        <a:t>802.11a/b/g/n/ac</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802.11ac</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0" dirty="0">
                          <a:solidFill>
                            <a:schemeClr val="tx1"/>
                          </a:solidFill>
                        </a:rPr>
                        <a:t>802.11a/b/g/n/ac </a:t>
                      </a:r>
                      <a:br>
                        <a:rPr lang="en-US" sz="1000" b="0" dirty="0">
                          <a:solidFill>
                            <a:schemeClr val="tx1"/>
                          </a:solidFill>
                        </a:rPr>
                      </a:br>
                      <a:r>
                        <a:rPr lang="en-US" sz="1000" b="0" dirty="0">
                          <a:solidFill>
                            <a:schemeClr val="tx1"/>
                          </a:solidFill>
                        </a:rPr>
                        <a:t>dual band</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000" baseline="0" dirty="0">
                          <a:solidFill>
                            <a:schemeClr val="tx1"/>
                          </a:solidFill>
                          <a:latin typeface="+mn-lt"/>
                        </a:rPr>
                        <a:t>While all devices in this class support 802.11ac, the ET51/ET56 is one of the few to support 2x2 MIMO, which increases WiFi range and performance. In addition, the ET51/ET56 supports industry-standard 802.11r fast roaming. </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3"/>
                  </a:ext>
                </a:extLst>
              </a:tr>
              <a:tr h="477480">
                <a:tc>
                  <a:txBody>
                    <a:bodyPr/>
                    <a:lstStyle/>
                    <a:p>
                      <a:pPr algn="l"/>
                      <a:r>
                        <a:rPr lang="en-US" sz="1100" b="1" dirty="0">
                          <a:solidFill>
                            <a:schemeClr val="tx1"/>
                          </a:solidFill>
                        </a:rPr>
                        <a:t>Cellular</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b="0" i="1" u="none" strike="noStrike" kern="1200" baseline="0" dirty="0">
                          <a:solidFill>
                            <a:schemeClr val="tx1"/>
                          </a:solidFill>
                          <a:latin typeface="+mn-lt"/>
                          <a:ea typeface="+mn-ea"/>
                          <a:cs typeface="+mn-cs"/>
                        </a:rPr>
                        <a:t>ET56 only:</a:t>
                      </a:r>
                    </a:p>
                    <a:p>
                      <a:pPr marL="0" marR="0" indent="0" algn="ctr" defTabSz="914126" rtl="0" eaLnBrk="1" fontAlgn="auto" latinLnBrk="0" hangingPunct="1">
                        <a:lnSpc>
                          <a:spcPct val="100000"/>
                        </a:lnSpc>
                        <a:spcBef>
                          <a:spcPts val="0"/>
                        </a:spcBef>
                        <a:spcAft>
                          <a:spcPts val="600"/>
                        </a:spcAft>
                        <a:buClrTx/>
                        <a:buSzTx/>
                        <a:buFontTx/>
                        <a:buNone/>
                        <a:tabLst/>
                        <a:defRPr/>
                      </a:pPr>
                      <a:r>
                        <a:rPr lang="en-US" sz="1000" b="0" i="0" u="none" strike="noStrike" kern="1200" baseline="0" dirty="0">
                          <a:solidFill>
                            <a:schemeClr val="tx1"/>
                          </a:solidFill>
                          <a:latin typeface="+mn-lt"/>
                          <a:ea typeface="+mn-ea"/>
                          <a:cs typeface="+mn-cs"/>
                        </a:rPr>
                        <a:t>Global LTE</a:t>
                      </a:r>
                      <a:br>
                        <a:rPr lang="en-US" sz="1000" b="0" i="0" u="none" strike="noStrike" kern="1200" baseline="0" dirty="0">
                          <a:solidFill>
                            <a:schemeClr val="tx1"/>
                          </a:solidFill>
                          <a:latin typeface="+mn-lt"/>
                          <a:ea typeface="+mn-ea"/>
                          <a:cs typeface="+mn-cs"/>
                        </a:rPr>
                      </a:br>
                      <a:r>
                        <a:rPr lang="en-US" sz="1000" b="0" i="0" u="none" strike="noStrike" kern="1200" baseline="0" dirty="0">
                          <a:solidFill>
                            <a:schemeClr val="tx1"/>
                          </a:solidFill>
                          <a:latin typeface="+mn-lt"/>
                          <a:ea typeface="+mn-ea"/>
                          <a:cs typeface="+mn-cs"/>
                        </a:rPr>
                        <a:t>AT&amp;T LTE </a:t>
                      </a:r>
                      <a:br>
                        <a:rPr lang="en-US" sz="1000" b="0" i="0" u="none" strike="noStrike" kern="1200" baseline="0" dirty="0">
                          <a:solidFill>
                            <a:schemeClr val="tx1"/>
                          </a:solidFill>
                          <a:latin typeface="+mn-lt"/>
                          <a:ea typeface="+mn-ea"/>
                          <a:cs typeface="+mn-cs"/>
                        </a:rPr>
                      </a:br>
                      <a:r>
                        <a:rPr lang="en-US" sz="1000" b="0" i="0" u="none" strike="noStrike" kern="1200" baseline="0" dirty="0">
                          <a:solidFill>
                            <a:schemeClr val="tx1"/>
                          </a:solidFill>
                          <a:latin typeface="+mn-lt"/>
                          <a:ea typeface="+mn-ea"/>
                          <a:cs typeface="+mn-cs"/>
                        </a:rPr>
                        <a:t>Verizon LTE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GSM/EDGE, </a:t>
                      </a:r>
                      <a:br>
                        <a:rPr lang="en-US" sz="1000" b="0" dirty="0">
                          <a:solidFill>
                            <a:schemeClr val="tx1"/>
                          </a:solidFill>
                        </a:rPr>
                      </a:br>
                      <a:r>
                        <a:rPr lang="en-US" sz="1000" b="0" dirty="0">
                          <a:solidFill>
                            <a:schemeClr val="tx1"/>
                          </a:solidFill>
                        </a:rPr>
                        <a:t>CDMA EV‑DO, UMTS/HSPA/​HSPA+/​DC‑HSDPA, LTE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0" dirty="0">
                          <a:solidFill>
                            <a:schemeClr val="tx1"/>
                          </a:solidFill>
                        </a:rPr>
                        <a:t>LTE Cat 6 </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rPr>
                        <a:t>4G LTE, </a:t>
                      </a:r>
                      <a:br>
                        <a:rPr lang="en-US" sz="1000" baseline="0" dirty="0">
                          <a:solidFill>
                            <a:schemeClr val="tx1"/>
                          </a:solidFill>
                        </a:rPr>
                      </a:br>
                      <a:r>
                        <a:rPr lang="en-US" sz="1000" baseline="0" dirty="0">
                          <a:solidFill>
                            <a:schemeClr val="tx1"/>
                          </a:solidFill>
                        </a:rPr>
                        <a:t>XLTE ready (optional)</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dirty="0">
                          <a:solidFill>
                            <a:schemeClr val="tx1"/>
                          </a:solidFill>
                        </a:rPr>
                        <a:t>4G LTE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126"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latin typeface="+mn-lt"/>
                        </a:rPr>
                        <a:t>The ET56 offers global coverage for cellular networks.  </a:t>
                      </a:r>
                      <a:endParaRPr lang="en-US" sz="100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4"/>
                  </a:ext>
                </a:extLst>
              </a:tr>
              <a:tr h="504981">
                <a:tc>
                  <a:txBody>
                    <a:bodyPr/>
                    <a:lstStyle/>
                    <a:p>
                      <a:pPr algn="l"/>
                      <a:r>
                        <a:rPr lang="en-US" sz="1100" b="1" dirty="0">
                          <a:solidFill>
                            <a:schemeClr val="tx1"/>
                          </a:solidFill>
                        </a:rPr>
                        <a:t>Bluetooth</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V4.2, LE</a:t>
                      </a:r>
                      <a:endParaRPr lang="en-US" sz="1000" baseline="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126" rtl="0" eaLnBrk="1" fontAlgn="ctr" latinLnBrk="0" hangingPunct="1">
                        <a:lnSpc>
                          <a:spcPct val="100000"/>
                        </a:lnSpc>
                        <a:spcBef>
                          <a:spcPts val="0"/>
                        </a:spcBef>
                        <a:spcAft>
                          <a:spcPts val="0"/>
                        </a:spcAft>
                        <a:buClrTx/>
                        <a:buSzTx/>
                        <a:buFontTx/>
                        <a:buNone/>
                        <a:tabLst/>
                        <a:defRPr/>
                      </a:pPr>
                      <a:r>
                        <a:rPr lang="en-US" sz="1000" dirty="0">
                          <a:solidFill>
                            <a:schemeClr val="tx1"/>
                          </a:solidFill>
                        </a:rPr>
                        <a:t>V4.2, LE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1000" dirty="0">
                          <a:solidFill>
                            <a:schemeClr val="tx1"/>
                          </a:solidFill>
                        </a:rPr>
                        <a:t>V4.1,</a:t>
                      </a:r>
                      <a:r>
                        <a:rPr lang="en-US" sz="1000" baseline="0" dirty="0">
                          <a:solidFill>
                            <a:schemeClr val="tx1"/>
                          </a:solidFill>
                        </a:rPr>
                        <a:t> LE</a:t>
                      </a:r>
                      <a:endParaRPr lang="en-US" sz="1000" b="1"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dirty="0">
                          <a:solidFill>
                            <a:schemeClr val="tx1"/>
                          </a:solidFill>
                        </a:rPr>
                        <a:t>V4.0</a:t>
                      </a:r>
                      <a:endParaRPr lang="en-US" sz="1000" b="1"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0" dirty="0">
                          <a:solidFill>
                            <a:schemeClr val="tx1"/>
                          </a:solidFill>
                        </a:rPr>
                        <a:t>V4.1</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126" rtl="0" eaLnBrk="1" fontAlgn="ctr" latinLnBrk="0" hangingPunct="1">
                        <a:lnSpc>
                          <a:spcPct val="100000"/>
                        </a:lnSpc>
                        <a:spcBef>
                          <a:spcPts val="0"/>
                        </a:spcBef>
                        <a:spcAft>
                          <a:spcPts val="0"/>
                        </a:spcAft>
                        <a:buClrTx/>
                        <a:buSzTx/>
                        <a:buFontTx/>
                        <a:buNone/>
                        <a:tabLst/>
                        <a:defRPr/>
                      </a:pPr>
                      <a:r>
                        <a:rPr lang="en-US" sz="1000" b="0" i="0" u="none" strike="noStrike" baseline="0" dirty="0">
                          <a:solidFill>
                            <a:srgbClr val="000000"/>
                          </a:solidFill>
                          <a:effectLst/>
                          <a:latin typeface="+mn-lt"/>
                        </a:rPr>
                        <a:t>Adds direct IP addressing to support IoT connectivity, expanding peripheral flexibility.</a:t>
                      </a:r>
                      <a:endParaRPr lang="en-US" sz="1000" b="0" i="0" u="none" strike="noStrike" kern="1200" baseline="0" dirty="0">
                        <a:solidFill>
                          <a:schemeClr val="dk1"/>
                        </a:solidFill>
                        <a:latin typeface="+mn-lt"/>
                        <a:ea typeface="+mn-ea"/>
                        <a:cs typeface="+mn-cs"/>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5"/>
                  </a:ext>
                </a:extLst>
              </a:tr>
              <a:tr h="705184">
                <a:tc>
                  <a:txBody>
                    <a:bodyPr/>
                    <a:lstStyle/>
                    <a:p>
                      <a:pPr algn="l"/>
                      <a:r>
                        <a:rPr lang="en-US" sz="1100" b="1" dirty="0">
                          <a:solidFill>
                            <a:schemeClr val="tx1"/>
                          </a:solidFill>
                        </a:rPr>
                        <a:t>GPS</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GPS, Galileo, Glonass, A-GPS</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rtl="0" fontAlgn="ctr"/>
                      <a:r>
                        <a:rPr lang="en-US" sz="1000" b="0" i="0" u="none" strike="noStrike" dirty="0">
                          <a:solidFill>
                            <a:schemeClr val="tx1"/>
                          </a:solidFill>
                          <a:effectLst/>
                          <a:latin typeface="+mn-lt"/>
                        </a:rPr>
                        <a:t>Glonass, A-GPS</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dirty="0">
                          <a:solidFill>
                            <a:schemeClr val="tx1"/>
                          </a:solidFill>
                        </a:rPr>
                        <a:t>No</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0" i="0" u="none" strike="noStrike" kern="1200" baseline="0" dirty="0">
                          <a:solidFill>
                            <a:schemeClr val="dk1"/>
                          </a:solidFill>
                          <a:latin typeface="+mn-lt"/>
                          <a:ea typeface="Arial" charset="0"/>
                          <a:cs typeface="Arial" charset="0"/>
                        </a:rPr>
                        <a:t>GPS (optional)</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i="0" u="none" strike="noStrike" kern="1200" baseline="0" dirty="0">
                          <a:solidFill>
                            <a:schemeClr val="dk1"/>
                          </a:solidFill>
                          <a:latin typeface="+mn-lt"/>
                          <a:ea typeface="Arial" charset="0"/>
                          <a:cs typeface="Arial" charset="0"/>
                        </a:rPr>
                        <a:t>GPS (optional)</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rtl="0" fontAlgn="ctr"/>
                      <a:r>
                        <a:rPr lang="en-US" sz="1000" b="0" i="0" u="none" strike="noStrike" dirty="0">
                          <a:solidFill>
                            <a:srgbClr val="000000"/>
                          </a:solidFill>
                          <a:effectLst/>
                          <a:latin typeface="+mn-lt"/>
                        </a:rPr>
                        <a:t>The ET51/ET56 supports the most options for autonomous and assisted GPS, </a:t>
                      </a:r>
                      <a:r>
                        <a:rPr lang="en-US" sz="1000" b="0" i="0" u="none" strike="noStrike" dirty="0">
                          <a:solidFill>
                            <a:schemeClr val="tx1"/>
                          </a:solidFill>
                          <a:effectLst/>
                          <a:latin typeface="+mn-lt"/>
                        </a:rPr>
                        <a:t>providing</a:t>
                      </a:r>
                      <a:r>
                        <a:rPr lang="en-US" sz="1000" b="0" i="0" u="none" strike="noStrike" baseline="0" dirty="0">
                          <a:solidFill>
                            <a:schemeClr val="tx1"/>
                          </a:solidFill>
                          <a:effectLst/>
                          <a:latin typeface="+mn-lt"/>
                        </a:rPr>
                        <a:t> </a:t>
                      </a:r>
                      <a:r>
                        <a:rPr lang="en-US" sz="1000" b="0" i="0" u="none" strike="noStrike" dirty="0">
                          <a:solidFill>
                            <a:schemeClr val="tx1"/>
                          </a:solidFill>
                          <a:effectLst/>
                          <a:latin typeface="+mn-lt"/>
                        </a:rPr>
                        <a:t>connectivity in more locations</a:t>
                      </a:r>
                      <a:r>
                        <a:rPr lang="en-US" sz="1000" b="0" i="0" u="none" strike="noStrike" baseline="0" dirty="0">
                          <a:solidFill>
                            <a:schemeClr val="tx1"/>
                          </a:solidFill>
                          <a:effectLst/>
                          <a:latin typeface="+mn-lt"/>
                        </a:rPr>
                        <a:t> and </a:t>
                      </a:r>
                      <a:r>
                        <a:rPr lang="en-US" sz="1000" b="0" i="0" u="none" strike="noStrike" dirty="0">
                          <a:solidFill>
                            <a:schemeClr val="tx1"/>
                          </a:solidFill>
                          <a:effectLst/>
                          <a:latin typeface="+mn-lt"/>
                        </a:rPr>
                        <a:t>challenging areas</a:t>
                      </a:r>
                      <a:r>
                        <a:rPr lang="en-US" sz="1000" b="0" i="0" u="none" strike="noStrike" baseline="0" dirty="0">
                          <a:solidFill>
                            <a:schemeClr val="tx1"/>
                          </a:solidFill>
                          <a:effectLst/>
                          <a:latin typeface="+mn-lt"/>
                        </a:rPr>
                        <a:t>, improving locationing accuracy and application performance.</a:t>
                      </a:r>
                      <a:endParaRPr lang="en-US" sz="1000" b="0" i="0" u="none" strike="noStrike" dirty="0">
                        <a:solidFill>
                          <a:schemeClr val="tx1"/>
                        </a:solidFill>
                        <a:effectLst/>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6"/>
                  </a:ext>
                </a:extLst>
              </a:tr>
            </a:tbl>
          </a:graphicData>
        </a:graphic>
      </p:graphicFrame>
      <p:pic>
        <p:nvPicPr>
          <p:cNvPr id="6" name="Picture 2" descr="Toughbook M1">
            <a:extLst>
              <a:ext uri="{FF2B5EF4-FFF2-40B4-BE49-F238E27FC236}">
                <a16:creationId xmlns:a16="http://schemas.microsoft.com/office/drawing/2014/main" xmlns="" id="{F4671FBE-EDE9-47C1-B1C4-E0FCCBDA48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5270" y="1717579"/>
            <a:ext cx="1333010" cy="12405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C9EC0EF3-5DBE-4BEC-B148-98CAF5CC79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170" b="5483"/>
          <a:stretch/>
        </p:blipFill>
        <p:spPr>
          <a:xfrm>
            <a:off x="1683749" y="2009900"/>
            <a:ext cx="1205755" cy="744397"/>
          </a:xfrm>
          <a:prstGeom prst="rect">
            <a:avLst/>
          </a:prstGeom>
        </p:spPr>
      </p:pic>
      <p:pic>
        <p:nvPicPr>
          <p:cNvPr id="9" name="Picture 8">
            <a:extLst>
              <a:ext uri="{FF2B5EF4-FFF2-40B4-BE49-F238E27FC236}">
                <a16:creationId xmlns:a16="http://schemas.microsoft.com/office/drawing/2014/main" xmlns="" id="{80B47238-3C26-4CC8-9AD3-87E67EAFD8AC}"/>
              </a:ext>
            </a:extLst>
          </p:cNvPr>
          <p:cNvPicPr>
            <a:picLocks noChangeAspect="1"/>
          </p:cNvPicPr>
          <p:nvPr/>
        </p:nvPicPr>
        <p:blipFill rotWithShape="1">
          <a:blip r:embed="rId5"/>
          <a:srcRect t="6173"/>
          <a:stretch/>
        </p:blipFill>
        <p:spPr>
          <a:xfrm>
            <a:off x="6355413" y="1945260"/>
            <a:ext cx="1027907" cy="817549"/>
          </a:xfrm>
          <a:prstGeom prst="rect">
            <a:avLst/>
          </a:prstGeom>
        </p:spPr>
      </p:pic>
      <p:pic>
        <p:nvPicPr>
          <p:cNvPr id="10" name="Picture 9">
            <a:extLst>
              <a:ext uri="{FF2B5EF4-FFF2-40B4-BE49-F238E27FC236}">
                <a16:creationId xmlns:a16="http://schemas.microsoft.com/office/drawing/2014/main" xmlns="" id="{30C9DC93-AB26-4FF6-8B3E-953755EF4742}"/>
              </a:ext>
            </a:extLst>
          </p:cNvPr>
          <p:cNvPicPr>
            <a:picLocks noChangeAspect="1"/>
          </p:cNvPicPr>
          <p:nvPr/>
        </p:nvPicPr>
        <p:blipFill>
          <a:blip r:embed="rId6"/>
          <a:stretch>
            <a:fillRect/>
          </a:stretch>
        </p:blipFill>
        <p:spPr>
          <a:xfrm>
            <a:off x="3341872" y="1896609"/>
            <a:ext cx="788354" cy="890627"/>
          </a:xfrm>
          <a:prstGeom prst="rect">
            <a:avLst/>
          </a:prstGeom>
        </p:spPr>
      </p:pic>
      <p:pic>
        <p:nvPicPr>
          <p:cNvPr id="11" name="Picture 10">
            <a:extLst>
              <a:ext uri="{FF2B5EF4-FFF2-40B4-BE49-F238E27FC236}">
                <a16:creationId xmlns:a16="http://schemas.microsoft.com/office/drawing/2014/main" xmlns="" id="{CCA4DDC6-C0EC-43D6-860A-AE99CE3796E5}"/>
              </a:ext>
            </a:extLst>
          </p:cNvPr>
          <p:cNvPicPr>
            <a:picLocks noChangeAspect="1"/>
          </p:cNvPicPr>
          <p:nvPr/>
        </p:nvPicPr>
        <p:blipFill>
          <a:blip r:embed="rId7"/>
          <a:stretch>
            <a:fillRect/>
          </a:stretch>
        </p:blipFill>
        <p:spPr>
          <a:xfrm>
            <a:off x="4907529" y="1906520"/>
            <a:ext cx="788354" cy="888286"/>
          </a:xfrm>
          <a:prstGeom prst="rect">
            <a:avLst/>
          </a:prstGeom>
        </p:spPr>
      </p:pic>
      <p:sp>
        <p:nvSpPr>
          <p:cNvPr id="12" name="Rectangle 11">
            <a:extLst>
              <a:ext uri="{FF2B5EF4-FFF2-40B4-BE49-F238E27FC236}">
                <a16:creationId xmlns:a16="http://schemas.microsoft.com/office/drawing/2014/main" xmlns="" id="{3F26ADFE-4726-4C33-9C0C-51ADDFC795CF}"/>
              </a:ext>
            </a:extLst>
          </p:cNvPr>
          <p:cNvSpPr/>
          <p:nvPr/>
        </p:nvSpPr>
        <p:spPr>
          <a:xfrm>
            <a:off x="457081" y="6542317"/>
            <a:ext cx="3480318" cy="242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2403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507881" y="395195"/>
            <a:ext cx="11225908" cy="365760"/>
          </a:xfrm>
        </p:spPr>
        <p:txBody>
          <a:bodyPr/>
          <a:lstStyle/>
          <a:p>
            <a:r>
              <a:rPr lang="en-US" sz="3200" dirty="0">
                <a:latin typeface=""/>
              </a:rPr>
              <a:t>Windows Competitive </a:t>
            </a:r>
            <a:r>
              <a:rPr lang="en-US" sz="3200" dirty="0">
                <a:latin typeface=""/>
                <a:cs typeface=""/>
              </a:rPr>
              <a:t>Comparison: 8-inch tablets </a:t>
            </a:r>
            <a:r>
              <a:rPr lang="en-US" sz="1400" dirty="0">
                <a:latin typeface=""/>
                <a:cs typeface=""/>
              </a:rPr>
              <a:t>(continued)</a:t>
            </a:r>
          </a:p>
        </p:txBody>
      </p:sp>
      <p:sp>
        <p:nvSpPr>
          <p:cNvPr id="3" name="Slide Number Placeholder 2"/>
          <p:cNvSpPr>
            <a:spLocks noGrp="1"/>
          </p:cNvSpPr>
          <p:nvPr>
            <p:ph type="sldNum" sz="quarter" idx="4"/>
          </p:nvPr>
        </p:nvSpPr>
        <p:spPr/>
        <p:txBody>
          <a:bodyPr/>
          <a:lstStyle/>
          <a:p>
            <a:fld id="{79044E51-BF79-AF42-BAC5-B771B1D9D8E0}" type="slidenum">
              <a:rPr lang="en-US" smtClean="0"/>
              <a:pPr/>
              <a:t>64</a:t>
            </a:fld>
            <a:endParaRPr lang="en-US" dirty="0"/>
          </a:p>
        </p:txBody>
      </p:sp>
      <p:sp>
        <p:nvSpPr>
          <p:cNvPr id="2" name="TextBox 1"/>
          <p:cNvSpPr txBox="1"/>
          <p:nvPr/>
        </p:nvSpPr>
        <p:spPr>
          <a:xfrm>
            <a:off x="434339" y="879695"/>
            <a:ext cx="10899501" cy="523220"/>
          </a:xfrm>
          <a:prstGeom prst="rect">
            <a:avLst/>
          </a:prstGeom>
          <a:noFill/>
        </p:spPr>
        <p:txBody>
          <a:bodyPr wrap="square" rtlCol="0">
            <a:spAutoFit/>
          </a:bodyPr>
          <a:lstStyle/>
          <a:p>
            <a:r>
              <a:rPr lang="en-US" sz="1400" i="1" dirty="0">
                <a:latin typeface=""/>
                <a:cs typeface=""/>
              </a:rPr>
              <a:t>In the following chart, where appropriate, yellow shading indicates the best specification available for a feature. </a:t>
            </a:r>
            <a:br>
              <a:rPr lang="en-US" sz="1400" i="1" dirty="0">
                <a:latin typeface=""/>
                <a:cs typeface=""/>
              </a:rPr>
            </a:br>
            <a:r>
              <a:rPr lang="en-US" sz="1400" i="1" dirty="0">
                <a:latin typeface=""/>
                <a:cs typeface=""/>
              </a:rPr>
              <a:t>Competitive information is based on publicly available information.</a:t>
            </a:r>
            <a:endParaRPr lang="en-US" sz="1400" i="1" baseline="30000" dirty="0">
              <a:latin typeface=""/>
              <a:cs typeface=""/>
            </a:endParaRPr>
          </a:p>
        </p:txBody>
      </p:sp>
      <p:graphicFrame>
        <p:nvGraphicFramePr>
          <p:cNvPr id="7" name="Table 6"/>
          <p:cNvGraphicFramePr>
            <a:graphicFrameLocks noGrp="1"/>
          </p:cNvGraphicFramePr>
          <p:nvPr/>
        </p:nvGraphicFramePr>
        <p:xfrm>
          <a:off x="495181" y="1465487"/>
          <a:ext cx="11392019" cy="5061268"/>
        </p:xfrm>
        <a:graphic>
          <a:graphicData uri="http://schemas.openxmlformats.org/drawingml/2006/table">
            <a:tbl>
              <a:tblPr firstRow="1" bandRow="1">
                <a:tableStyleId>{073A0DAA-6AF3-43AB-8588-CEC1D06C72B9}</a:tableStyleId>
              </a:tblPr>
              <a:tblGrid>
                <a:gridCol w="1099740">
                  <a:extLst>
                    <a:ext uri="{9D8B030D-6E8A-4147-A177-3AD203B41FA5}">
                      <a16:colId xmlns:a16="http://schemas.microsoft.com/office/drawing/2014/main" xmlns="" val="20000"/>
                    </a:ext>
                  </a:extLst>
                </a:gridCol>
                <a:gridCol w="1443804">
                  <a:extLst>
                    <a:ext uri="{9D8B030D-6E8A-4147-A177-3AD203B41FA5}">
                      <a16:colId xmlns:a16="http://schemas.microsoft.com/office/drawing/2014/main" xmlns="" val="20001"/>
                    </a:ext>
                  </a:extLst>
                </a:gridCol>
                <a:gridCol w="1478653">
                  <a:extLst>
                    <a:ext uri="{9D8B030D-6E8A-4147-A177-3AD203B41FA5}">
                      <a16:colId xmlns:a16="http://schemas.microsoft.com/office/drawing/2014/main" xmlns="" val="20002"/>
                    </a:ext>
                  </a:extLst>
                </a:gridCol>
                <a:gridCol w="1601766">
                  <a:extLst>
                    <a:ext uri="{9D8B030D-6E8A-4147-A177-3AD203B41FA5}">
                      <a16:colId xmlns:a16="http://schemas.microsoft.com/office/drawing/2014/main" xmlns="" val="20003"/>
                    </a:ext>
                  </a:extLst>
                </a:gridCol>
                <a:gridCol w="1601766">
                  <a:extLst>
                    <a:ext uri="{9D8B030D-6E8A-4147-A177-3AD203B41FA5}">
                      <a16:colId xmlns:a16="http://schemas.microsoft.com/office/drawing/2014/main" xmlns="" val="2875008622"/>
                    </a:ext>
                  </a:extLst>
                </a:gridCol>
                <a:gridCol w="1523248">
                  <a:extLst>
                    <a:ext uri="{9D8B030D-6E8A-4147-A177-3AD203B41FA5}">
                      <a16:colId xmlns:a16="http://schemas.microsoft.com/office/drawing/2014/main" xmlns="" val="20004"/>
                    </a:ext>
                  </a:extLst>
                </a:gridCol>
                <a:gridCol w="2643042">
                  <a:extLst>
                    <a:ext uri="{9D8B030D-6E8A-4147-A177-3AD203B41FA5}">
                      <a16:colId xmlns:a16="http://schemas.microsoft.com/office/drawing/2014/main" xmlns="" val="20005"/>
                    </a:ext>
                  </a:extLst>
                </a:gridCol>
              </a:tblGrid>
              <a:tr h="0">
                <a:tc>
                  <a:txBody>
                    <a:bodyPr/>
                    <a:lstStyle/>
                    <a:p>
                      <a:pPr algn="l"/>
                      <a:r>
                        <a:rPr lang="en-US" sz="1100" cap="none" dirty="0"/>
                        <a:t>Feature</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100" cap="none" dirty="0"/>
                        <a:t>Zebra </a:t>
                      </a:r>
                      <a:br>
                        <a:rPr lang="en-US" sz="1100" cap="none" dirty="0"/>
                      </a:br>
                      <a:r>
                        <a:rPr lang="en-US" sz="1100" cap="none" dirty="0"/>
                        <a:t>ET51/ET56</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Apple iPad Mini</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Dell Venue 8 </a:t>
                      </a:r>
                      <a:br>
                        <a:rPr lang="en-US" sz="1100" cap="none" dirty="0"/>
                      </a:br>
                      <a:r>
                        <a:rPr lang="en-US" sz="1100" cap="none" dirty="0"/>
                        <a:t>Pro 5855</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Getac T800</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rgbClr val="FFFFFF"/>
                          </a:solidFill>
                        </a:rPr>
                        <a:t>Panasonic FZ-M1</a:t>
                      </a:r>
                    </a:p>
                  </a:txBody>
                  <a:tcPr marT="91440" marB="91440" anchor="ctr">
                    <a:lnL w="38100" cap="flat" cmpd="sng" algn="ctr">
                      <a:solidFill>
                        <a:srgbClr val="FFFFFF"/>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rowSpan="2">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400" cap="none" dirty="0">
                          <a:solidFill>
                            <a:srgbClr val="FFFFFF"/>
                          </a:solidFill>
                        </a:rPr>
                        <a:t>Why</a:t>
                      </a:r>
                      <a:r>
                        <a:rPr lang="en-US" sz="1400" cap="none" baseline="0" dirty="0">
                          <a:solidFill>
                            <a:srgbClr val="FFFFFF"/>
                          </a:solidFill>
                        </a:rPr>
                        <a:t> it matters</a:t>
                      </a:r>
                      <a:endParaRPr lang="en-US" sz="1400" cap="none" dirty="0">
                        <a:solidFill>
                          <a:srgbClr val="FFFFFF"/>
                        </a:solidFill>
                      </a:endParaRPr>
                    </a:p>
                  </a:txBody>
                  <a:tcPr marT="91440" marB="91440" anchor="ctr">
                    <a:lnL w="38100" cap="flat" cmpd="sng" algn="ctr">
                      <a:solidFill>
                        <a:schemeClr val="bg1"/>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10000"/>
                  </a:ext>
                </a:extLst>
              </a:tr>
              <a:tr h="900748">
                <a:tc>
                  <a:txBody>
                    <a:bodyPr/>
                    <a:lstStyle/>
                    <a:p>
                      <a:pPr algn="l"/>
                      <a:endParaRPr lang="en-US" sz="1200" cap="none" dirty="0">
                        <a:solidFill>
                          <a:schemeClr val="bg1"/>
                        </a:solidFill>
                      </a:endParaRPr>
                    </a:p>
                  </a:txBody>
                  <a:tcPr marL="182880" marT="91440" marB="91440" anchor="ctr">
                    <a:lnL w="38100" cap="flat" cmpd="sng" algn="ctr">
                      <a:solidFill>
                        <a:srgbClr val="FFFFFF"/>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1"/>
                  </a:ext>
                </a:extLst>
              </a:tr>
              <a:tr h="338480">
                <a:tc gridSpan="7">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Power</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b="1"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xmlns="" val="10002"/>
                  </a:ext>
                </a:extLst>
              </a:tr>
              <a:tr h="598504">
                <a:tc>
                  <a:txBody>
                    <a:bodyPr/>
                    <a:lstStyle/>
                    <a:p>
                      <a:pPr algn="l"/>
                      <a:r>
                        <a:rPr lang="en-US" sz="1100" b="1" dirty="0">
                          <a:solidFill>
                            <a:schemeClr val="tx1"/>
                          </a:solidFill>
                        </a:rPr>
                        <a:t>Battery</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600"/>
                        </a:spcAft>
                        <a:buClrTx/>
                        <a:buSzTx/>
                        <a:buFontTx/>
                        <a:buNone/>
                        <a:tabLst/>
                        <a:defRPr/>
                      </a:pPr>
                      <a:r>
                        <a:rPr lang="en-US" sz="1000" kern="1200" baseline="0" dirty="0">
                          <a:solidFill>
                            <a:schemeClr val="dk1"/>
                          </a:solidFill>
                          <a:latin typeface="+mn-lt"/>
                          <a:ea typeface="+mn-ea"/>
                          <a:cs typeface="+mn-cs"/>
                        </a:rPr>
                        <a:t>3300 mAh</a:t>
                      </a:r>
                    </a:p>
                    <a:p>
                      <a:pPr algn="ctr"/>
                      <a:r>
                        <a:rPr lang="en-US" sz="1000" i="0" kern="1200" dirty="0">
                          <a:solidFill>
                            <a:schemeClr val="dk1"/>
                          </a:solidFill>
                          <a:effectLst/>
                          <a:latin typeface="+mn-lt"/>
                          <a:ea typeface="+mn-ea"/>
                          <a:cs typeface="+mn-cs"/>
                        </a:rPr>
                        <a:t>Plus optional, hot swappable 3400 mAh (24.4 Whr) auxiliary battery (via</a:t>
                      </a:r>
                      <a:br>
                        <a:rPr lang="en-US" sz="1000" i="0" kern="1200" dirty="0">
                          <a:solidFill>
                            <a:schemeClr val="dk1"/>
                          </a:solidFill>
                          <a:effectLst/>
                          <a:latin typeface="+mn-lt"/>
                          <a:ea typeface="+mn-ea"/>
                          <a:cs typeface="+mn-cs"/>
                        </a:rPr>
                      </a:br>
                      <a:r>
                        <a:rPr lang="en-US" sz="1000" i="0" kern="1200" dirty="0">
                          <a:solidFill>
                            <a:schemeClr val="dk1"/>
                          </a:solidFill>
                          <a:effectLst/>
                          <a:latin typeface="+mn-lt"/>
                          <a:ea typeface="+mn-ea"/>
                          <a:cs typeface="+mn-cs"/>
                        </a:rPr>
                        <a:t> Expansion Back)</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6480 mAh Li-polymer</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1000" b="0" dirty="0">
                          <a:solidFill>
                            <a:schemeClr val="tx1"/>
                          </a:solidFill>
                        </a:rPr>
                        <a:t>4450 mAh Li-polymer</a:t>
                      </a:r>
                    </a:p>
                  </a:txBody>
                  <a:tcPr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600"/>
                        </a:spcAft>
                        <a:buClrTx/>
                        <a:buSzTx/>
                        <a:buFontTx/>
                        <a:buNone/>
                        <a:tabLst/>
                        <a:defRPr/>
                      </a:pPr>
                      <a:r>
                        <a:rPr lang="en-US" sz="1000" b="0" dirty="0">
                          <a:solidFill>
                            <a:schemeClr val="tx1"/>
                          </a:solidFill>
                        </a:rPr>
                        <a:t>4200 mAh Li-Ion</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Optional</a:t>
                      </a:r>
                      <a:r>
                        <a:rPr lang="en-US" sz="1000" b="0" baseline="0" dirty="0">
                          <a:solidFill>
                            <a:schemeClr val="tx1"/>
                          </a:solidFill>
                        </a:rPr>
                        <a:t> auxiliary battery (SnapBack) 2100 mAh</a:t>
                      </a:r>
                      <a:endParaRPr lang="en-US" sz="1000" b="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600"/>
                        </a:spcAft>
                      </a:pPr>
                      <a:r>
                        <a:rPr lang="en-US" sz="1000" b="0" dirty="0">
                          <a:solidFill>
                            <a:schemeClr val="tx1"/>
                          </a:solidFill>
                        </a:rPr>
                        <a:t>Standard: 3220 mAh</a:t>
                      </a:r>
                    </a:p>
                    <a:p>
                      <a:pPr algn="ctr">
                        <a:spcAft>
                          <a:spcPts val="600"/>
                        </a:spcAft>
                      </a:pPr>
                      <a:r>
                        <a:rPr lang="en-US" sz="1000" b="0" dirty="0">
                          <a:solidFill>
                            <a:schemeClr val="tx1"/>
                          </a:solidFill>
                        </a:rPr>
                        <a:t>Optional long life: </a:t>
                      </a:r>
                      <a:br>
                        <a:rPr lang="en-US" sz="1000" b="0" dirty="0">
                          <a:solidFill>
                            <a:schemeClr val="tx1"/>
                          </a:solidFill>
                        </a:rPr>
                      </a:br>
                      <a:r>
                        <a:rPr lang="en-US" sz="1000" b="0" dirty="0">
                          <a:solidFill>
                            <a:schemeClr val="tx1"/>
                          </a:solidFill>
                        </a:rPr>
                        <a:t>7100 mAh</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000" baseline="0" dirty="0">
                          <a:solidFill>
                            <a:schemeClr val="tx1"/>
                          </a:solidFill>
                          <a:latin typeface="+mn-lt"/>
                        </a:rPr>
                        <a:t>While the ET51/ET56 may not offer the largest capacity battery in this class, the battery is user-replaceable and the hot-swappable second battery provides continuous power.  </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3"/>
                  </a:ext>
                </a:extLst>
              </a:tr>
              <a:tr h="477480">
                <a:tc>
                  <a:txBody>
                    <a:bodyPr/>
                    <a:lstStyle/>
                    <a:p>
                      <a:pPr algn="l"/>
                      <a:r>
                        <a:rPr lang="en-US" sz="1100" b="1" dirty="0">
                          <a:solidFill>
                            <a:schemeClr val="tx1"/>
                          </a:solidFill>
                        </a:rPr>
                        <a:t>User-replaceable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600"/>
                        </a:spcAft>
                        <a:buClrTx/>
                        <a:buSzTx/>
                        <a:buFontTx/>
                        <a:buNone/>
                        <a:tabLst/>
                        <a:defRPr/>
                      </a:pPr>
                      <a:r>
                        <a:rPr lang="en-US" sz="1000" b="0" i="0" u="none" strike="noStrike" kern="1200" baseline="0" dirty="0">
                          <a:solidFill>
                            <a:schemeClr val="tx1"/>
                          </a:solidFill>
                          <a:latin typeface="+mn-lt"/>
                          <a:ea typeface="+mn-ea"/>
                          <a:cs typeface="+mn-cs"/>
                        </a:rPr>
                        <a:t>Yes</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No</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0" dirty="0">
                          <a:solidFill>
                            <a:schemeClr val="tx1"/>
                          </a:solidFill>
                        </a:rPr>
                        <a:t>No</a:t>
                      </a:r>
                    </a:p>
                  </a:txBody>
                  <a:tcPr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rPr>
                        <a:t>No</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dirty="0">
                          <a:solidFill>
                            <a:schemeClr val="tx1"/>
                          </a:solidFill>
                        </a:rPr>
                        <a:t>Yes</a:t>
                      </a:r>
                      <a:br>
                        <a:rPr lang="en-US" sz="1000" dirty="0">
                          <a:solidFill>
                            <a:schemeClr val="tx1"/>
                          </a:solidFill>
                        </a:rPr>
                      </a:br>
                      <a:r>
                        <a:rPr lang="en-US" sz="1000" dirty="0">
                          <a:solidFill>
                            <a:schemeClr val="tx1"/>
                          </a:solidFill>
                        </a:rPr>
                        <a:t>* Hard to replace when the handstrap is on</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126"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mn-lt"/>
                        </a:rPr>
                        <a:t>The ET51/ET56 is one of the few devices in this class to offer a user-replaceable battery – the tablet never needs to be taken out of service to charge. </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2791294705"/>
                  </a:ext>
                </a:extLst>
              </a:tr>
              <a:tr h="477480">
                <a:tc>
                  <a:txBody>
                    <a:bodyPr/>
                    <a:lstStyle/>
                    <a:p>
                      <a:pPr algn="l"/>
                      <a:r>
                        <a:rPr lang="en-US" sz="1100" b="1" dirty="0">
                          <a:solidFill>
                            <a:schemeClr val="tx1"/>
                          </a:solidFill>
                        </a:rPr>
                        <a:t>Continuous Power</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600"/>
                        </a:spcAft>
                        <a:buClrTx/>
                        <a:buSzTx/>
                        <a:buFontTx/>
                        <a:buNone/>
                        <a:tabLst/>
                        <a:defRPr/>
                      </a:pPr>
                      <a:r>
                        <a:rPr lang="en-US" sz="1000" b="0" i="0" u="none" strike="noStrike" kern="1200" baseline="0" dirty="0">
                          <a:solidFill>
                            <a:schemeClr val="tx1"/>
                          </a:solidFill>
                          <a:latin typeface="+mn-lt"/>
                          <a:ea typeface="+mn-ea"/>
                          <a:cs typeface="+mn-cs"/>
                        </a:rPr>
                        <a:t>Yes</a:t>
                      </a:r>
                    </a:p>
                    <a:p>
                      <a:pPr algn="ctr"/>
                      <a:r>
                        <a:rPr lang="en-US" sz="1000" i="0" kern="1200" dirty="0">
                          <a:solidFill>
                            <a:schemeClr val="dk1"/>
                          </a:solidFill>
                          <a:effectLst/>
                          <a:latin typeface="+mn-lt"/>
                          <a:ea typeface="+mn-ea"/>
                          <a:cs typeface="+mn-cs"/>
                        </a:rPr>
                        <a:t>Via second and optional, hot swappable 3400 mAh (24.4 Whr) auxiliary battery (in Expansion Back)</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No</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0" dirty="0">
                          <a:solidFill>
                            <a:schemeClr val="tx1"/>
                          </a:solidFill>
                        </a:rPr>
                        <a:t>No</a:t>
                      </a:r>
                    </a:p>
                  </a:txBody>
                  <a:tcPr marT="0" marB="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000" baseline="0" dirty="0">
                          <a:solidFill>
                            <a:schemeClr val="tx1"/>
                          </a:solidFill>
                        </a:rPr>
                        <a:t>Yes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rPr>
                        <a:t>Second optional </a:t>
                      </a:r>
                      <a:br>
                        <a:rPr lang="en-US" sz="1000" baseline="0" dirty="0">
                          <a:solidFill>
                            <a:schemeClr val="tx1"/>
                          </a:solidFill>
                        </a:rPr>
                      </a:br>
                      <a:r>
                        <a:rPr lang="en-US" sz="1000" baseline="0" dirty="0">
                          <a:solidFill>
                            <a:schemeClr val="tx1"/>
                          </a:solidFill>
                        </a:rPr>
                        <a:t>2100 mAh) SnapBack auxiliary battery</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spcAft>
                          <a:spcPts val="600"/>
                        </a:spcAft>
                      </a:pPr>
                      <a:r>
                        <a:rPr lang="en-US" sz="1000" dirty="0">
                          <a:solidFill>
                            <a:schemeClr val="tx1"/>
                          </a:solidFill>
                        </a:rPr>
                        <a:t>Yes</a:t>
                      </a:r>
                    </a:p>
                    <a:p>
                      <a:pPr algn="ctr"/>
                      <a:r>
                        <a:rPr lang="en-US" sz="1000" dirty="0">
                          <a:solidFill>
                            <a:schemeClr val="tx1"/>
                          </a:solidFill>
                        </a:rPr>
                        <a:t>Optional bridge </a:t>
                      </a:r>
                      <a:br>
                        <a:rPr lang="en-US" sz="1000" dirty="0">
                          <a:solidFill>
                            <a:schemeClr val="tx1"/>
                          </a:solidFill>
                        </a:rPr>
                      </a:br>
                      <a:r>
                        <a:rPr lang="en-US" sz="1000" dirty="0">
                          <a:solidFill>
                            <a:schemeClr val="tx1"/>
                          </a:solidFill>
                        </a:rPr>
                        <a:t>battery enables hot swapping</a:t>
                      </a:r>
                      <a:r>
                        <a:rPr lang="en-US" sz="1000" baseline="0" dirty="0">
                          <a:solidFill>
                            <a:schemeClr val="tx1"/>
                          </a:solidFill>
                        </a:rPr>
                        <a:t> of the main battery in </a:t>
                      </a:r>
                      <a:r>
                        <a:rPr lang="en-US" sz="1000" dirty="0">
                          <a:solidFill>
                            <a:schemeClr val="tx1"/>
                          </a:solidFill>
                        </a:rPr>
                        <a:t>1 minute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126"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latin typeface="+mn-lt"/>
                        </a:rPr>
                        <a:t>An optional auxiliary hot-swappable battery can be added to any ET51/ET56 Expansion Back for around-the-clock power. And this optional auxiliary battery also trickle charges the main battery.</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4"/>
                  </a:ext>
                </a:extLst>
              </a:tr>
            </a:tbl>
          </a:graphicData>
        </a:graphic>
      </p:graphicFrame>
      <p:pic>
        <p:nvPicPr>
          <p:cNvPr id="6" name="Picture 2" descr="Toughbook M1">
            <a:extLst>
              <a:ext uri="{FF2B5EF4-FFF2-40B4-BE49-F238E27FC236}">
                <a16:creationId xmlns:a16="http://schemas.microsoft.com/office/drawing/2014/main" xmlns="" id="{F4671FBE-EDE9-47C1-B1C4-E0FCCBDA48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5270" y="1798604"/>
            <a:ext cx="1333010" cy="12405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C9EC0EF3-5DBE-4BEC-B148-98CAF5CC79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170" b="5483"/>
          <a:stretch/>
        </p:blipFill>
        <p:spPr>
          <a:xfrm>
            <a:off x="1683749" y="2081150"/>
            <a:ext cx="1205755" cy="744397"/>
          </a:xfrm>
          <a:prstGeom prst="rect">
            <a:avLst/>
          </a:prstGeom>
        </p:spPr>
      </p:pic>
      <p:pic>
        <p:nvPicPr>
          <p:cNvPr id="9" name="Picture 8">
            <a:extLst>
              <a:ext uri="{FF2B5EF4-FFF2-40B4-BE49-F238E27FC236}">
                <a16:creationId xmlns:a16="http://schemas.microsoft.com/office/drawing/2014/main" xmlns="" id="{80B47238-3C26-4CC8-9AD3-87E67EAFD8AC}"/>
              </a:ext>
            </a:extLst>
          </p:cNvPr>
          <p:cNvPicPr>
            <a:picLocks noChangeAspect="1"/>
          </p:cNvPicPr>
          <p:nvPr/>
        </p:nvPicPr>
        <p:blipFill rotWithShape="1">
          <a:blip r:embed="rId5"/>
          <a:srcRect t="6173"/>
          <a:stretch/>
        </p:blipFill>
        <p:spPr>
          <a:xfrm>
            <a:off x="6367288" y="2038160"/>
            <a:ext cx="1027907" cy="817549"/>
          </a:xfrm>
          <a:prstGeom prst="rect">
            <a:avLst/>
          </a:prstGeom>
        </p:spPr>
      </p:pic>
      <p:pic>
        <p:nvPicPr>
          <p:cNvPr id="10" name="Picture 9">
            <a:extLst>
              <a:ext uri="{FF2B5EF4-FFF2-40B4-BE49-F238E27FC236}">
                <a16:creationId xmlns:a16="http://schemas.microsoft.com/office/drawing/2014/main" xmlns="" id="{30C9DC93-AB26-4FF6-8B3E-953755EF4742}"/>
              </a:ext>
            </a:extLst>
          </p:cNvPr>
          <p:cNvPicPr>
            <a:picLocks noChangeAspect="1"/>
          </p:cNvPicPr>
          <p:nvPr/>
        </p:nvPicPr>
        <p:blipFill>
          <a:blip r:embed="rId6"/>
          <a:stretch>
            <a:fillRect/>
          </a:stretch>
        </p:blipFill>
        <p:spPr>
          <a:xfrm>
            <a:off x="3341872" y="1989209"/>
            <a:ext cx="774298" cy="874747"/>
          </a:xfrm>
          <a:prstGeom prst="rect">
            <a:avLst/>
          </a:prstGeom>
        </p:spPr>
      </p:pic>
      <p:pic>
        <p:nvPicPr>
          <p:cNvPr id="11" name="Picture 10">
            <a:extLst>
              <a:ext uri="{FF2B5EF4-FFF2-40B4-BE49-F238E27FC236}">
                <a16:creationId xmlns:a16="http://schemas.microsoft.com/office/drawing/2014/main" xmlns="" id="{CCA4DDC6-C0EC-43D6-860A-AE99CE3796E5}"/>
              </a:ext>
            </a:extLst>
          </p:cNvPr>
          <p:cNvPicPr>
            <a:picLocks noChangeAspect="1"/>
          </p:cNvPicPr>
          <p:nvPr/>
        </p:nvPicPr>
        <p:blipFill>
          <a:blip r:embed="rId7"/>
          <a:stretch>
            <a:fillRect/>
          </a:stretch>
        </p:blipFill>
        <p:spPr>
          <a:xfrm>
            <a:off x="4907529" y="1975670"/>
            <a:ext cx="788354" cy="888286"/>
          </a:xfrm>
          <a:prstGeom prst="rect">
            <a:avLst/>
          </a:prstGeom>
        </p:spPr>
      </p:pic>
      <p:sp>
        <p:nvSpPr>
          <p:cNvPr id="12" name="Rectangle 11">
            <a:extLst>
              <a:ext uri="{FF2B5EF4-FFF2-40B4-BE49-F238E27FC236}">
                <a16:creationId xmlns:a16="http://schemas.microsoft.com/office/drawing/2014/main" xmlns="" id="{295B162D-7A36-43D7-949F-80DD95954920}"/>
              </a:ext>
            </a:extLst>
          </p:cNvPr>
          <p:cNvSpPr/>
          <p:nvPr/>
        </p:nvSpPr>
        <p:spPr>
          <a:xfrm>
            <a:off x="457081" y="6475446"/>
            <a:ext cx="3480318" cy="3089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690244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507881" y="395195"/>
            <a:ext cx="11225908" cy="365760"/>
          </a:xfrm>
        </p:spPr>
        <p:txBody>
          <a:bodyPr/>
          <a:lstStyle/>
          <a:p>
            <a:r>
              <a:rPr lang="en-US" sz="3200" dirty="0">
                <a:latin typeface=""/>
              </a:rPr>
              <a:t>Windows Competitive </a:t>
            </a:r>
            <a:r>
              <a:rPr lang="en-US" sz="3200" dirty="0">
                <a:latin typeface=""/>
                <a:cs typeface=""/>
              </a:rPr>
              <a:t>Comparison: 8-inch tablets </a:t>
            </a:r>
            <a:r>
              <a:rPr lang="en-US" sz="1400" dirty="0">
                <a:latin typeface=""/>
                <a:cs typeface=""/>
              </a:rPr>
              <a:t>(continued)</a:t>
            </a:r>
          </a:p>
        </p:txBody>
      </p:sp>
      <p:sp>
        <p:nvSpPr>
          <p:cNvPr id="3" name="Slide Number Placeholder 2"/>
          <p:cNvSpPr>
            <a:spLocks noGrp="1"/>
          </p:cNvSpPr>
          <p:nvPr>
            <p:ph type="sldNum" sz="quarter" idx="4"/>
          </p:nvPr>
        </p:nvSpPr>
        <p:spPr/>
        <p:txBody>
          <a:bodyPr/>
          <a:lstStyle/>
          <a:p>
            <a:fld id="{79044E51-BF79-AF42-BAC5-B771B1D9D8E0}" type="slidenum">
              <a:rPr lang="en-US" smtClean="0"/>
              <a:pPr/>
              <a:t>65</a:t>
            </a:fld>
            <a:endParaRPr lang="en-US" dirty="0"/>
          </a:p>
        </p:txBody>
      </p:sp>
      <p:sp>
        <p:nvSpPr>
          <p:cNvPr id="2" name="TextBox 1"/>
          <p:cNvSpPr txBox="1"/>
          <p:nvPr/>
        </p:nvSpPr>
        <p:spPr>
          <a:xfrm>
            <a:off x="434339" y="879695"/>
            <a:ext cx="10899501" cy="523220"/>
          </a:xfrm>
          <a:prstGeom prst="rect">
            <a:avLst/>
          </a:prstGeom>
          <a:noFill/>
        </p:spPr>
        <p:txBody>
          <a:bodyPr wrap="square" rtlCol="0">
            <a:spAutoFit/>
          </a:bodyPr>
          <a:lstStyle/>
          <a:p>
            <a:r>
              <a:rPr lang="en-US" sz="1400" i="1" dirty="0">
                <a:latin typeface=""/>
                <a:cs typeface=""/>
              </a:rPr>
              <a:t>In the following chart, where appropriate, yellow shading indicates the best specification available for a feature. </a:t>
            </a:r>
            <a:br>
              <a:rPr lang="en-US" sz="1400" i="1" dirty="0">
                <a:latin typeface=""/>
                <a:cs typeface=""/>
              </a:rPr>
            </a:br>
            <a:r>
              <a:rPr lang="en-US" sz="1400" i="1" dirty="0">
                <a:latin typeface=""/>
                <a:cs typeface=""/>
              </a:rPr>
              <a:t>Competitive information is based on publicly available information.</a:t>
            </a:r>
            <a:endParaRPr lang="en-US" sz="1400" i="1" baseline="30000" dirty="0">
              <a:latin typeface=""/>
              <a:cs typeface=""/>
            </a:endParaRPr>
          </a:p>
        </p:txBody>
      </p:sp>
      <p:pic>
        <p:nvPicPr>
          <p:cNvPr id="6" name="Picture 2" descr="Toughbook M1">
            <a:extLst>
              <a:ext uri="{FF2B5EF4-FFF2-40B4-BE49-F238E27FC236}">
                <a16:creationId xmlns:a16="http://schemas.microsoft.com/office/drawing/2014/main" xmlns="" id="{F4671FBE-EDE9-47C1-B1C4-E0FCCBDA48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5270" y="1798604"/>
            <a:ext cx="1333010" cy="12405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C9EC0EF3-5DBE-4BEC-B148-98CAF5CC79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170" b="5483"/>
          <a:stretch/>
        </p:blipFill>
        <p:spPr>
          <a:xfrm>
            <a:off x="1683749" y="2057400"/>
            <a:ext cx="1205755" cy="744397"/>
          </a:xfrm>
          <a:prstGeom prst="rect">
            <a:avLst/>
          </a:prstGeom>
        </p:spPr>
      </p:pic>
      <p:pic>
        <p:nvPicPr>
          <p:cNvPr id="9" name="Picture 8">
            <a:extLst>
              <a:ext uri="{FF2B5EF4-FFF2-40B4-BE49-F238E27FC236}">
                <a16:creationId xmlns:a16="http://schemas.microsoft.com/office/drawing/2014/main" xmlns="" id="{80B47238-3C26-4CC8-9AD3-87E67EAFD8AC}"/>
              </a:ext>
            </a:extLst>
          </p:cNvPr>
          <p:cNvPicPr>
            <a:picLocks noChangeAspect="1"/>
          </p:cNvPicPr>
          <p:nvPr/>
        </p:nvPicPr>
        <p:blipFill rotWithShape="1">
          <a:blip r:embed="rId5"/>
          <a:srcRect t="6173"/>
          <a:stretch/>
        </p:blipFill>
        <p:spPr>
          <a:xfrm>
            <a:off x="6355413" y="2002535"/>
            <a:ext cx="1027907" cy="817549"/>
          </a:xfrm>
          <a:prstGeom prst="rect">
            <a:avLst/>
          </a:prstGeom>
        </p:spPr>
      </p:pic>
      <p:pic>
        <p:nvPicPr>
          <p:cNvPr id="10" name="Picture 9">
            <a:extLst>
              <a:ext uri="{FF2B5EF4-FFF2-40B4-BE49-F238E27FC236}">
                <a16:creationId xmlns:a16="http://schemas.microsoft.com/office/drawing/2014/main" xmlns="" id="{30C9DC93-AB26-4FF6-8B3E-953755EF4742}"/>
              </a:ext>
            </a:extLst>
          </p:cNvPr>
          <p:cNvPicPr>
            <a:picLocks noChangeAspect="1"/>
          </p:cNvPicPr>
          <p:nvPr/>
        </p:nvPicPr>
        <p:blipFill>
          <a:blip r:embed="rId6"/>
          <a:stretch>
            <a:fillRect/>
          </a:stretch>
        </p:blipFill>
        <p:spPr>
          <a:xfrm>
            <a:off x="3341872" y="2000784"/>
            <a:ext cx="788354" cy="890627"/>
          </a:xfrm>
          <a:prstGeom prst="rect">
            <a:avLst/>
          </a:prstGeom>
        </p:spPr>
      </p:pic>
      <p:pic>
        <p:nvPicPr>
          <p:cNvPr id="11" name="Picture 10">
            <a:extLst>
              <a:ext uri="{FF2B5EF4-FFF2-40B4-BE49-F238E27FC236}">
                <a16:creationId xmlns:a16="http://schemas.microsoft.com/office/drawing/2014/main" xmlns="" id="{CCA4DDC6-C0EC-43D6-860A-AE99CE3796E5}"/>
              </a:ext>
            </a:extLst>
          </p:cNvPr>
          <p:cNvPicPr>
            <a:picLocks noChangeAspect="1"/>
          </p:cNvPicPr>
          <p:nvPr/>
        </p:nvPicPr>
        <p:blipFill>
          <a:blip r:embed="rId7"/>
          <a:stretch>
            <a:fillRect/>
          </a:stretch>
        </p:blipFill>
        <p:spPr>
          <a:xfrm>
            <a:off x="4907529" y="1975670"/>
            <a:ext cx="788354" cy="888286"/>
          </a:xfrm>
          <a:prstGeom prst="rect">
            <a:avLst/>
          </a:prstGeom>
        </p:spPr>
      </p:pic>
      <p:graphicFrame>
        <p:nvGraphicFramePr>
          <p:cNvPr id="12" name="Table 11">
            <a:extLst>
              <a:ext uri="{FF2B5EF4-FFF2-40B4-BE49-F238E27FC236}">
                <a16:creationId xmlns:a16="http://schemas.microsoft.com/office/drawing/2014/main" xmlns="" id="{4768FEAD-DCB2-4457-8E42-DA7D44B67EE5}"/>
              </a:ext>
            </a:extLst>
          </p:cNvPr>
          <p:cNvGraphicFramePr>
            <a:graphicFrameLocks noGrp="1"/>
          </p:cNvGraphicFramePr>
          <p:nvPr/>
        </p:nvGraphicFramePr>
        <p:xfrm>
          <a:off x="495181" y="1465487"/>
          <a:ext cx="11392019" cy="4576498"/>
        </p:xfrm>
        <a:graphic>
          <a:graphicData uri="http://schemas.openxmlformats.org/drawingml/2006/table">
            <a:tbl>
              <a:tblPr firstRow="1" bandRow="1">
                <a:tableStyleId>{073A0DAA-6AF3-43AB-8588-CEC1D06C72B9}</a:tableStyleId>
              </a:tblPr>
              <a:tblGrid>
                <a:gridCol w="1099740">
                  <a:extLst>
                    <a:ext uri="{9D8B030D-6E8A-4147-A177-3AD203B41FA5}">
                      <a16:colId xmlns:a16="http://schemas.microsoft.com/office/drawing/2014/main" xmlns="" val="20000"/>
                    </a:ext>
                  </a:extLst>
                </a:gridCol>
                <a:gridCol w="1443804">
                  <a:extLst>
                    <a:ext uri="{9D8B030D-6E8A-4147-A177-3AD203B41FA5}">
                      <a16:colId xmlns:a16="http://schemas.microsoft.com/office/drawing/2014/main" xmlns="" val="20001"/>
                    </a:ext>
                  </a:extLst>
                </a:gridCol>
                <a:gridCol w="1478653">
                  <a:extLst>
                    <a:ext uri="{9D8B030D-6E8A-4147-A177-3AD203B41FA5}">
                      <a16:colId xmlns:a16="http://schemas.microsoft.com/office/drawing/2014/main" xmlns="" val="20002"/>
                    </a:ext>
                  </a:extLst>
                </a:gridCol>
                <a:gridCol w="1601766">
                  <a:extLst>
                    <a:ext uri="{9D8B030D-6E8A-4147-A177-3AD203B41FA5}">
                      <a16:colId xmlns:a16="http://schemas.microsoft.com/office/drawing/2014/main" xmlns="" val="20003"/>
                    </a:ext>
                  </a:extLst>
                </a:gridCol>
                <a:gridCol w="1601766">
                  <a:extLst>
                    <a:ext uri="{9D8B030D-6E8A-4147-A177-3AD203B41FA5}">
                      <a16:colId xmlns:a16="http://schemas.microsoft.com/office/drawing/2014/main" xmlns="" val="2875008622"/>
                    </a:ext>
                  </a:extLst>
                </a:gridCol>
                <a:gridCol w="1523248">
                  <a:extLst>
                    <a:ext uri="{9D8B030D-6E8A-4147-A177-3AD203B41FA5}">
                      <a16:colId xmlns:a16="http://schemas.microsoft.com/office/drawing/2014/main" xmlns="" val="20004"/>
                    </a:ext>
                  </a:extLst>
                </a:gridCol>
                <a:gridCol w="2643042">
                  <a:extLst>
                    <a:ext uri="{9D8B030D-6E8A-4147-A177-3AD203B41FA5}">
                      <a16:colId xmlns:a16="http://schemas.microsoft.com/office/drawing/2014/main" xmlns="" val="20005"/>
                    </a:ext>
                  </a:extLst>
                </a:gridCol>
              </a:tblGrid>
              <a:tr h="0">
                <a:tc>
                  <a:txBody>
                    <a:bodyPr/>
                    <a:lstStyle/>
                    <a:p>
                      <a:pPr algn="l"/>
                      <a:r>
                        <a:rPr lang="en-US" sz="1100" cap="none" dirty="0"/>
                        <a:t>Feature</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100" cap="none" dirty="0"/>
                        <a:t>Zebra </a:t>
                      </a:r>
                      <a:br>
                        <a:rPr lang="en-US" sz="1100" cap="none" dirty="0"/>
                      </a:br>
                      <a:r>
                        <a:rPr lang="en-US" sz="1100" cap="none" dirty="0"/>
                        <a:t>ET51/ET56</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Apple iPad Mini</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Dell Venue 8 </a:t>
                      </a:r>
                      <a:br>
                        <a:rPr lang="en-US" sz="1100" cap="none" dirty="0"/>
                      </a:br>
                      <a:r>
                        <a:rPr lang="en-US" sz="1100" cap="none" dirty="0"/>
                        <a:t>Pro 5855</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Getac T800</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rgbClr val="FFFFFF"/>
                          </a:solidFill>
                        </a:rPr>
                        <a:t>Panasonic FZ-M1</a:t>
                      </a:r>
                    </a:p>
                  </a:txBody>
                  <a:tcPr marT="91440" marB="91440" anchor="ctr">
                    <a:lnL w="38100" cap="flat" cmpd="sng" algn="ctr">
                      <a:solidFill>
                        <a:srgbClr val="FFFFFF"/>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rowSpan="2">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400" cap="none" dirty="0">
                          <a:solidFill>
                            <a:srgbClr val="FFFFFF"/>
                          </a:solidFill>
                        </a:rPr>
                        <a:t>Why</a:t>
                      </a:r>
                      <a:r>
                        <a:rPr lang="en-US" sz="1400" cap="none" baseline="0" dirty="0">
                          <a:solidFill>
                            <a:srgbClr val="FFFFFF"/>
                          </a:solidFill>
                        </a:rPr>
                        <a:t> it matters</a:t>
                      </a:r>
                      <a:endParaRPr lang="en-US" sz="1400" cap="none" dirty="0">
                        <a:solidFill>
                          <a:srgbClr val="FFFFFF"/>
                        </a:solidFill>
                      </a:endParaRPr>
                    </a:p>
                  </a:txBody>
                  <a:tcPr marT="91440" marB="91440" anchor="ctr">
                    <a:lnL w="38100" cap="flat" cmpd="sng" algn="ctr">
                      <a:solidFill>
                        <a:schemeClr val="bg1"/>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10000"/>
                  </a:ext>
                </a:extLst>
              </a:tr>
              <a:tr h="900748">
                <a:tc>
                  <a:txBody>
                    <a:bodyPr/>
                    <a:lstStyle/>
                    <a:p>
                      <a:pPr algn="l"/>
                      <a:endParaRPr lang="en-US" sz="1200" cap="none" dirty="0">
                        <a:solidFill>
                          <a:schemeClr val="bg1"/>
                        </a:solidFill>
                      </a:endParaRPr>
                    </a:p>
                  </a:txBody>
                  <a:tcPr marL="182880" marT="91440" marB="91440" anchor="ctr">
                    <a:lnL w="38100" cap="flat" cmpd="sng" algn="ctr">
                      <a:solidFill>
                        <a:srgbClr val="FFFFFF"/>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1"/>
                  </a:ext>
                </a:extLst>
              </a:tr>
              <a:tr h="338480">
                <a:tc gridSpan="7">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Data Capture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b="1"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xmlns="" val="10002"/>
                  </a:ext>
                </a:extLst>
              </a:tr>
              <a:tr h="598504">
                <a:tc>
                  <a:txBody>
                    <a:bodyPr/>
                    <a:lstStyle/>
                    <a:p>
                      <a:pPr algn="l"/>
                      <a:r>
                        <a:rPr lang="en-US" sz="1100" b="1" dirty="0">
                          <a:solidFill>
                            <a:schemeClr val="tx1"/>
                          </a:solidFill>
                        </a:rPr>
                        <a:t>Barcode Scanning </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600"/>
                        </a:spcAft>
                        <a:buClrTx/>
                        <a:buSzTx/>
                        <a:buFontTx/>
                        <a:buNone/>
                        <a:tabLst/>
                        <a:defRPr/>
                      </a:pPr>
                      <a:r>
                        <a:rPr lang="en-US" sz="1000" kern="1200" baseline="0" dirty="0">
                          <a:solidFill>
                            <a:schemeClr val="dk1"/>
                          </a:solidFill>
                          <a:latin typeface="+mn-lt"/>
                          <a:ea typeface="+mn-ea"/>
                          <a:cs typeface="+mn-cs"/>
                        </a:rPr>
                        <a:t>Enterprise-class 1D/2D scanning via expansion back accessories (Zebra SE4750 or SE4710 scan engines)</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latin typeface="+mn-lt"/>
                        </a:rPr>
                        <a:t>No </a:t>
                      </a:r>
                      <a:br>
                        <a:rPr lang="en-US" sz="1000" baseline="0" dirty="0">
                          <a:solidFill>
                            <a:schemeClr val="tx1"/>
                          </a:solidFill>
                          <a:latin typeface="+mn-lt"/>
                        </a:rPr>
                      </a:br>
                      <a:r>
                        <a:rPr lang="en-US" sz="1000" baseline="0" dirty="0">
                          <a:solidFill>
                            <a:schemeClr val="tx1"/>
                          </a:solidFill>
                          <a:latin typeface="+mn-lt"/>
                        </a:rPr>
                        <a:t>(via camera only)</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latin typeface="+mn-lt"/>
                        </a:rPr>
                        <a:t>No </a:t>
                      </a:r>
                      <a:br>
                        <a:rPr lang="en-US" sz="1000" baseline="0" dirty="0">
                          <a:solidFill>
                            <a:schemeClr val="tx1"/>
                          </a:solidFill>
                          <a:latin typeface="+mn-lt"/>
                        </a:rPr>
                      </a:br>
                      <a:r>
                        <a:rPr lang="en-US" sz="1000" baseline="0" dirty="0">
                          <a:solidFill>
                            <a:schemeClr val="tx1"/>
                          </a:solidFill>
                          <a:latin typeface="+mn-lt"/>
                        </a:rPr>
                        <a:t>(via camera only)</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latin typeface="+mn-lt"/>
                        </a:rPr>
                        <a:t>No </a:t>
                      </a:r>
                      <a:br>
                        <a:rPr lang="en-US" sz="1000" baseline="0" dirty="0">
                          <a:solidFill>
                            <a:schemeClr val="tx1"/>
                          </a:solidFill>
                          <a:latin typeface="+mn-lt"/>
                        </a:rPr>
                      </a:br>
                      <a:r>
                        <a:rPr lang="en-US" sz="1000" baseline="0" dirty="0">
                          <a:solidFill>
                            <a:schemeClr val="tx1"/>
                          </a:solidFill>
                          <a:latin typeface="+mn-lt"/>
                        </a:rPr>
                        <a:t>(via camera only)</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0" dirty="0">
                          <a:solidFill>
                            <a:schemeClr val="tx1"/>
                          </a:solidFill>
                        </a:rPr>
                        <a:t>Optional </a:t>
                      </a:r>
                      <a:br>
                        <a:rPr lang="en-US" sz="1000" b="0" dirty="0">
                          <a:solidFill>
                            <a:schemeClr val="tx1"/>
                          </a:solidFill>
                        </a:rPr>
                      </a:br>
                      <a:r>
                        <a:rPr lang="en-US" sz="1000" b="0" dirty="0">
                          <a:solidFill>
                            <a:schemeClr val="tx1"/>
                          </a:solidFill>
                        </a:rPr>
                        <a:t>1D/2D reader</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000" baseline="0" dirty="0">
                          <a:solidFill>
                            <a:schemeClr val="tx1"/>
                          </a:solidFill>
                          <a:latin typeface="+mn-lt"/>
                        </a:rPr>
                        <a:t>The ET51/ET56 offers Zebra’s industry-leading scanning technology via the Expansion Back. These scan engines support Zebra’s exclusive PRZM Intelligent Imaging technology for first-time, every time capture of virtually any 1D/2D barcode in any condition. </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3"/>
                  </a:ext>
                </a:extLst>
              </a:tr>
              <a:tr h="477480">
                <a:tc>
                  <a:txBody>
                    <a:bodyPr/>
                    <a:lstStyle/>
                    <a:p>
                      <a:pPr algn="l"/>
                      <a:r>
                        <a:rPr lang="en-US" sz="1100" b="1" dirty="0">
                          <a:solidFill>
                            <a:schemeClr val="tx1"/>
                          </a:solidFill>
                        </a:rPr>
                        <a:t>Rear Camera</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600"/>
                        </a:spcAft>
                        <a:buClrTx/>
                        <a:buSzTx/>
                        <a:buFontTx/>
                        <a:buNone/>
                        <a:tabLst/>
                        <a:defRPr/>
                      </a:pPr>
                      <a:r>
                        <a:rPr lang="en-US" sz="1000" b="0" i="0" u="none" strike="noStrike" kern="1200" baseline="0" dirty="0">
                          <a:solidFill>
                            <a:schemeClr val="tx1"/>
                          </a:solidFill>
                          <a:latin typeface="+mn-lt"/>
                          <a:ea typeface="+mn-ea"/>
                          <a:cs typeface="+mn-cs"/>
                        </a:rPr>
                        <a:t>8MP</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8MP</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1000" b="0" dirty="0">
                          <a:solidFill>
                            <a:schemeClr val="tx1"/>
                          </a:solidFill>
                        </a:rPr>
                        <a:t>5MP</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rPr>
                        <a:t>Optional: 8MP</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600"/>
                        </a:spcAft>
                        <a:buClrTx/>
                        <a:buSzTx/>
                        <a:buFontTx/>
                        <a:buNone/>
                        <a:tabLst/>
                        <a:defRPr/>
                      </a:pPr>
                      <a:r>
                        <a:rPr lang="en-US" sz="1000" b="0" i="0" u="none" strike="noStrike" kern="1200" baseline="0" dirty="0">
                          <a:solidFill>
                            <a:schemeClr val="tx1"/>
                          </a:solidFill>
                          <a:latin typeface="+mn-lt"/>
                          <a:ea typeface="+mn-ea"/>
                          <a:cs typeface="+mn-cs"/>
                        </a:rPr>
                        <a:t>8MP</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126"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latin typeface="+mn-lt"/>
                        </a:rPr>
                        <a:t>The ET51/ET56’s rear camera is on par with the market for this device class. </a:t>
                      </a:r>
                      <a:endParaRPr lang="en-US" sz="100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4"/>
                  </a:ext>
                </a:extLst>
              </a:tr>
              <a:tr h="1069710">
                <a:tc>
                  <a:txBody>
                    <a:bodyPr/>
                    <a:lstStyle/>
                    <a:p>
                      <a:pPr algn="l"/>
                      <a:r>
                        <a:rPr lang="en-US" sz="1100" b="1" dirty="0">
                          <a:solidFill>
                            <a:schemeClr val="tx1"/>
                          </a:solidFill>
                        </a:rPr>
                        <a:t>Front Camera</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ctr" latinLnBrk="0" hangingPunct="1">
                        <a:lnSpc>
                          <a:spcPct val="100000"/>
                        </a:lnSpc>
                        <a:spcBef>
                          <a:spcPts val="0"/>
                        </a:spcBef>
                        <a:spcAft>
                          <a:spcPts val="0"/>
                        </a:spcAft>
                        <a:buClrTx/>
                        <a:buSzTx/>
                        <a:buFontTx/>
                        <a:buNone/>
                        <a:tabLst/>
                        <a:defRPr/>
                      </a:pPr>
                      <a:r>
                        <a:rPr lang="en-US" sz="1000" b="0" i="0" u="none" strike="noStrike" kern="1200" dirty="0">
                          <a:solidFill>
                            <a:schemeClr val="dk1"/>
                          </a:solidFill>
                          <a:effectLst/>
                          <a:latin typeface="+mn-lt"/>
                          <a:ea typeface="+mn-ea"/>
                          <a:cs typeface="+mn-cs"/>
                        </a:rPr>
                        <a:t>2MP</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126" rtl="0" eaLnBrk="1" fontAlgn="ctr" latinLnBrk="0" hangingPunct="1">
                        <a:lnSpc>
                          <a:spcPct val="100000"/>
                        </a:lnSpc>
                        <a:spcBef>
                          <a:spcPts val="0"/>
                        </a:spcBef>
                        <a:spcAft>
                          <a:spcPts val="0"/>
                        </a:spcAft>
                        <a:buClrTx/>
                        <a:buSzTx/>
                        <a:buFontTx/>
                        <a:buNone/>
                        <a:tabLst/>
                        <a:defRPr/>
                      </a:pPr>
                      <a:r>
                        <a:rPr lang="en-US" sz="1000" b="0" i="0" u="none" strike="noStrike" kern="1200" dirty="0">
                          <a:solidFill>
                            <a:schemeClr val="dk1"/>
                          </a:solidFill>
                          <a:effectLst/>
                          <a:latin typeface="+mn-lt"/>
                          <a:ea typeface="+mn-ea"/>
                          <a:cs typeface="+mn-cs"/>
                        </a:rPr>
                        <a:t>1.2MP</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dirty="0">
                          <a:solidFill>
                            <a:schemeClr val="tx1"/>
                          </a:solidFill>
                        </a:rPr>
                        <a:t>2MP</a:t>
                      </a:r>
                      <a:endParaRPr lang="en-US" sz="1000" b="1"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126" rtl="0" eaLnBrk="1" fontAlgn="auto" latinLnBrk="0" hangingPunct="1">
                        <a:lnSpc>
                          <a:spcPct val="100000"/>
                        </a:lnSpc>
                        <a:spcBef>
                          <a:spcPts val="0"/>
                        </a:spcBef>
                        <a:spcAft>
                          <a:spcPts val="600"/>
                        </a:spcAft>
                        <a:buClrTx/>
                        <a:buSzTx/>
                        <a:buFontTx/>
                        <a:buNone/>
                        <a:tabLst/>
                        <a:defRPr/>
                      </a:pPr>
                      <a:r>
                        <a:rPr lang="en-US" sz="1000" b="0" i="0" u="none" strike="noStrike" kern="1200" dirty="0">
                          <a:solidFill>
                            <a:schemeClr val="dk1"/>
                          </a:solidFill>
                          <a:effectLst/>
                          <a:latin typeface="+mn-lt"/>
                          <a:ea typeface="+mn-ea"/>
                          <a:cs typeface="+mn-cs"/>
                        </a:rPr>
                        <a:t>Yes, full HD</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i="0" u="none" strike="noStrike" kern="1200" dirty="0">
                          <a:solidFill>
                            <a:schemeClr val="dk1"/>
                          </a:solidFill>
                          <a:effectLst/>
                          <a:latin typeface="+mn-lt"/>
                          <a:ea typeface="+mn-ea"/>
                          <a:cs typeface="+mn-cs"/>
                        </a:rPr>
                        <a:t>Optional FHD</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126" rtl="0" eaLnBrk="1" fontAlgn="ctr" latinLnBrk="0" hangingPunct="1">
                        <a:lnSpc>
                          <a:spcPct val="100000"/>
                        </a:lnSpc>
                        <a:spcBef>
                          <a:spcPts val="0"/>
                        </a:spcBef>
                        <a:spcAft>
                          <a:spcPts val="0"/>
                        </a:spcAft>
                        <a:buClrTx/>
                        <a:buSzTx/>
                        <a:buFontTx/>
                        <a:buNone/>
                        <a:tabLst/>
                        <a:defRPr/>
                      </a:pPr>
                      <a:r>
                        <a:rPr lang="en-US" sz="1000" b="0" i="0" u="none" strike="noStrike" kern="1200" dirty="0">
                          <a:solidFill>
                            <a:schemeClr val="dk1"/>
                          </a:solidFill>
                          <a:effectLst/>
                          <a:latin typeface="+mn-lt"/>
                          <a:ea typeface="+mn-ea"/>
                          <a:cs typeface="+mn-cs"/>
                        </a:rPr>
                        <a:t>2MP</a:t>
                      </a:r>
                      <a:endParaRPr lang="en-US" sz="1000" dirty="0">
                        <a:solidFill>
                          <a:srgbClr val="FF0000"/>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126" rtl="0" eaLnBrk="1" fontAlgn="ctr" latinLnBrk="0" hangingPunct="1">
                        <a:lnSpc>
                          <a:spcPct val="100000"/>
                        </a:lnSpc>
                        <a:spcBef>
                          <a:spcPts val="0"/>
                        </a:spcBef>
                        <a:spcAft>
                          <a:spcPts val="0"/>
                        </a:spcAft>
                        <a:buClrTx/>
                        <a:buSzTx/>
                        <a:buFontTx/>
                        <a:buNone/>
                        <a:tabLst/>
                        <a:defRPr/>
                      </a:pPr>
                      <a:r>
                        <a:rPr lang="en-US" sz="1000" b="0" i="0" u="none" strike="noStrike" baseline="0" dirty="0">
                          <a:solidFill>
                            <a:srgbClr val="000000"/>
                          </a:solidFill>
                          <a:effectLst/>
                          <a:latin typeface="+mn-lt"/>
                        </a:rPr>
                        <a:t>Like other devices in this class, the ET51/ET56 supports a front camera for video calls for on-the-spot help and collaboration. </a:t>
                      </a:r>
                      <a:endParaRPr lang="en-US" sz="1000" b="0" i="0" u="none" strike="noStrike" kern="1200" baseline="0" dirty="0">
                        <a:solidFill>
                          <a:schemeClr val="dk1"/>
                        </a:solidFill>
                        <a:latin typeface="+mn-lt"/>
                        <a:ea typeface="+mn-ea"/>
                        <a:cs typeface="+mn-cs"/>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5"/>
                  </a:ext>
                </a:extLst>
              </a:tr>
            </a:tbl>
          </a:graphicData>
        </a:graphic>
      </p:graphicFrame>
      <p:pic>
        <p:nvPicPr>
          <p:cNvPr id="13" name="Picture 2" descr="Toughbook M1">
            <a:extLst>
              <a:ext uri="{FF2B5EF4-FFF2-40B4-BE49-F238E27FC236}">
                <a16:creationId xmlns:a16="http://schemas.microsoft.com/office/drawing/2014/main" xmlns="" id="{307CFEF2-B059-4940-BED9-0660AC58B74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7670" y="1809333"/>
            <a:ext cx="1333010" cy="124052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xmlns="" id="{AED52597-8B16-4BF2-9484-7185EE56F7F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170" b="5483"/>
          <a:stretch/>
        </p:blipFill>
        <p:spPr>
          <a:xfrm>
            <a:off x="1836149" y="2071625"/>
            <a:ext cx="1205755" cy="744397"/>
          </a:xfrm>
          <a:prstGeom prst="rect">
            <a:avLst/>
          </a:prstGeom>
        </p:spPr>
      </p:pic>
      <p:pic>
        <p:nvPicPr>
          <p:cNvPr id="15" name="Picture 14">
            <a:extLst>
              <a:ext uri="{FF2B5EF4-FFF2-40B4-BE49-F238E27FC236}">
                <a16:creationId xmlns:a16="http://schemas.microsoft.com/office/drawing/2014/main" xmlns="" id="{C08B79D6-9089-4216-950C-7F75645A73E6}"/>
              </a:ext>
            </a:extLst>
          </p:cNvPr>
          <p:cNvPicPr>
            <a:picLocks noChangeAspect="1"/>
          </p:cNvPicPr>
          <p:nvPr/>
        </p:nvPicPr>
        <p:blipFill rotWithShape="1">
          <a:blip r:embed="rId5"/>
          <a:srcRect t="6173"/>
          <a:stretch/>
        </p:blipFill>
        <p:spPr>
          <a:xfrm>
            <a:off x="6460313" y="2028635"/>
            <a:ext cx="1027907" cy="817549"/>
          </a:xfrm>
          <a:prstGeom prst="rect">
            <a:avLst/>
          </a:prstGeom>
        </p:spPr>
      </p:pic>
      <p:pic>
        <p:nvPicPr>
          <p:cNvPr id="16" name="Picture 15">
            <a:extLst>
              <a:ext uri="{FF2B5EF4-FFF2-40B4-BE49-F238E27FC236}">
                <a16:creationId xmlns:a16="http://schemas.microsoft.com/office/drawing/2014/main" xmlns="" id="{686D8858-095A-4AC4-B8EA-7CD4FB3664D4}"/>
              </a:ext>
            </a:extLst>
          </p:cNvPr>
          <p:cNvPicPr>
            <a:picLocks noChangeAspect="1"/>
          </p:cNvPicPr>
          <p:nvPr/>
        </p:nvPicPr>
        <p:blipFill>
          <a:blip r:embed="rId6"/>
          <a:stretch>
            <a:fillRect/>
          </a:stretch>
        </p:blipFill>
        <p:spPr>
          <a:xfrm>
            <a:off x="3446772" y="2000785"/>
            <a:ext cx="764052" cy="863172"/>
          </a:xfrm>
          <a:prstGeom prst="rect">
            <a:avLst/>
          </a:prstGeom>
        </p:spPr>
      </p:pic>
      <p:pic>
        <p:nvPicPr>
          <p:cNvPr id="17" name="Picture 16">
            <a:extLst>
              <a:ext uri="{FF2B5EF4-FFF2-40B4-BE49-F238E27FC236}">
                <a16:creationId xmlns:a16="http://schemas.microsoft.com/office/drawing/2014/main" xmlns="" id="{724DC6EB-39ED-4A0C-9422-C82857886C98}"/>
              </a:ext>
            </a:extLst>
          </p:cNvPr>
          <p:cNvPicPr>
            <a:picLocks noChangeAspect="1"/>
          </p:cNvPicPr>
          <p:nvPr/>
        </p:nvPicPr>
        <p:blipFill>
          <a:blip r:embed="rId7"/>
          <a:stretch>
            <a:fillRect/>
          </a:stretch>
        </p:blipFill>
        <p:spPr>
          <a:xfrm>
            <a:off x="5059929" y="1966145"/>
            <a:ext cx="788354" cy="888286"/>
          </a:xfrm>
          <a:prstGeom prst="rect">
            <a:avLst/>
          </a:prstGeom>
        </p:spPr>
      </p:pic>
      <p:sp>
        <p:nvSpPr>
          <p:cNvPr id="18" name="Rectangle 17">
            <a:extLst>
              <a:ext uri="{FF2B5EF4-FFF2-40B4-BE49-F238E27FC236}">
                <a16:creationId xmlns:a16="http://schemas.microsoft.com/office/drawing/2014/main" xmlns="" id="{91D53B73-F152-42FC-817F-9453F36BEC8A}"/>
              </a:ext>
            </a:extLst>
          </p:cNvPr>
          <p:cNvSpPr/>
          <p:nvPr/>
        </p:nvSpPr>
        <p:spPr>
          <a:xfrm>
            <a:off x="457081" y="6476640"/>
            <a:ext cx="3480318" cy="307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58432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507881" y="395195"/>
            <a:ext cx="11225908" cy="365760"/>
          </a:xfrm>
        </p:spPr>
        <p:txBody>
          <a:bodyPr/>
          <a:lstStyle/>
          <a:p>
            <a:r>
              <a:rPr lang="en-US" sz="3200" dirty="0">
                <a:latin typeface=""/>
              </a:rPr>
              <a:t>Windows Competitive </a:t>
            </a:r>
            <a:r>
              <a:rPr lang="en-US" sz="3200" dirty="0">
                <a:latin typeface=""/>
                <a:cs typeface=""/>
              </a:rPr>
              <a:t>Comparison: 8-inch tablets </a:t>
            </a:r>
            <a:r>
              <a:rPr lang="en-US" sz="1400" dirty="0">
                <a:latin typeface=""/>
                <a:cs typeface=""/>
              </a:rPr>
              <a:t>(continued)</a:t>
            </a:r>
          </a:p>
        </p:txBody>
      </p:sp>
      <p:sp>
        <p:nvSpPr>
          <p:cNvPr id="3" name="Slide Number Placeholder 2"/>
          <p:cNvSpPr>
            <a:spLocks noGrp="1"/>
          </p:cNvSpPr>
          <p:nvPr>
            <p:ph type="sldNum" sz="quarter" idx="4"/>
          </p:nvPr>
        </p:nvSpPr>
        <p:spPr/>
        <p:txBody>
          <a:bodyPr/>
          <a:lstStyle/>
          <a:p>
            <a:fld id="{79044E51-BF79-AF42-BAC5-B771B1D9D8E0}" type="slidenum">
              <a:rPr lang="en-US" smtClean="0"/>
              <a:pPr/>
              <a:t>66</a:t>
            </a:fld>
            <a:endParaRPr lang="en-US" dirty="0"/>
          </a:p>
        </p:txBody>
      </p:sp>
      <p:sp>
        <p:nvSpPr>
          <p:cNvPr id="2" name="TextBox 1"/>
          <p:cNvSpPr txBox="1"/>
          <p:nvPr/>
        </p:nvSpPr>
        <p:spPr>
          <a:xfrm>
            <a:off x="434339" y="879695"/>
            <a:ext cx="10899501" cy="523220"/>
          </a:xfrm>
          <a:prstGeom prst="rect">
            <a:avLst/>
          </a:prstGeom>
          <a:noFill/>
        </p:spPr>
        <p:txBody>
          <a:bodyPr wrap="square" rtlCol="0">
            <a:spAutoFit/>
          </a:bodyPr>
          <a:lstStyle/>
          <a:p>
            <a:r>
              <a:rPr lang="en-US" sz="1400" i="1" dirty="0">
                <a:latin typeface=""/>
                <a:cs typeface=""/>
              </a:rPr>
              <a:t>In the following chart, where appropriate, yellow shading indicates the best specification available for a feature. </a:t>
            </a:r>
            <a:br>
              <a:rPr lang="en-US" sz="1400" i="1" dirty="0">
                <a:latin typeface=""/>
                <a:cs typeface=""/>
              </a:rPr>
            </a:br>
            <a:r>
              <a:rPr lang="en-US" sz="1400" i="1" dirty="0">
                <a:latin typeface=""/>
                <a:cs typeface=""/>
              </a:rPr>
              <a:t>Competitive information is based on publicly available information.</a:t>
            </a:r>
            <a:endParaRPr lang="en-US" sz="1400" i="1" baseline="30000" dirty="0">
              <a:latin typeface=""/>
              <a:cs typeface=""/>
            </a:endParaRPr>
          </a:p>
        </p:txBody>
      </p:sp>
      <p:graphicFrame>
        <p:nvGraphicFramePr>
          <p:cNvPr id="7" name="Table 6"/>
          <p:cNvGraphicFramePr>
            <a:graphicFrameLocks noGrp="1"/>
          </p:cNvGraphicFramePr>
          <p:nvPr/>
        </p:nvGraphicFramePr>
        <p:xfrm>
          <a:off x="495181" y="1465487"/>
          <a:ext cx="11392019" cy="4495600"/>
        </p:xfrm>
        <a:graphic>
          <a:graphicData uri="http://schemas.openxmlformats.org/drawingml/2006/table">
            <a:tbl>
              <a:tblPr firstRow="1" bandRow="1">
                <a:tableStyleId>{073A0DAA-6AF3-43AB-8588-CEC1D06C72B9}</a:tableStyleId>
              </a:tblPr>
              <a:tblGrid>
                <a:gridCol w="1099740">
                  <a:extLst>
                    <a:ext uri="{9D8B030D-6E8A-4147-A177-3AD203B41FA5}">
                      <a16:colId xmlns:a16="http://schemas.microsoft.com/office/drawing/2014/main" xmlns="" val="20000"/>
                    </a:ext>
                  </a:extLst>
                </a:gridCol>
                <a:gridCol w="1443804">
                  <a:extLst>
                    <a:ext uri="{9D8B030D-6E8A-4147-A177-3AD203B41FA5}">
                      <a16:colId xmlns:a16="http://schemas.microsoft.com/office/drawing/2014/main" xmlns="" val="20001"/>
                    </a:ext>
                  </a:extLst>
                </a:gridCol>
                <a:gridCol w="1478653">
                  <a:extLst>
                    <a:ext uri="{9D8B030D-6E8A-4147-A177-3AD203B41FA5}">
                      <a16:colId xmlns:a16="http://schemas.microsoft.com/office/drawing/2014/main" xmlns="" val="20002"/>
                    </a:ext>
                  </a:extLst>
                </a:gridCol>
                <a:gridCol w="1601766">
                  <a:extLst>
                    <a:ext uri="{9D8B030D-6E8A-4147-A177-3AD203B41FA5}">
                      <a16:colId xmlns:a16="http://schemas.microsoft.com/office/drawing/2014/main" xmlns="" val="20003"/>
                    </a:ext>
                  </a:extLst>
                </a:gridCol>
                <a:gridCol w="1601766">
                  <a:extLst>
                    <a:ext uri="{9D8B030D-6E8A-4147-A177-3AD203B41FA5}">
                      <a16:colId xmlns:a16="http://schemas.microsoft.com/office/drawing/2014/main" xmlns="" val="2875008622"/>
                    </a:ext>
                  </a:extLst>
                </a:gridCol>
                <a:gridCol w="1523248">
                  <a:extLst>
                    <a:ext uri="{9D8B030D-6E8A-4147-A177-3AD203B41FA5}">
                      <a16:colId xmlns:a16="http://schemas.microsoft.com/office/drawing/2014/main" xmlns="" val="20004"/>
                    </a:ext>
                  </a:extLst>
                </a:gridCol>
                <a:gridCol w="2643042">
                  <a:extLst>
                    <a:ext uri="{9D8B030D-6E8A-4147-A177-3AD203B41FA5}">
                      <a16:colId xmlns:a16="http://schemas.microsoft.com/office/drawing/2014/main" xmlns="" val="20005"/>
                    </a:ext>
                  </a:extLst>
                </a:gridCol>
              </a:tblGrid>
              <a:tr h="0">
                <a:tc>
                  <a:txBody>
                    <a:bodyPr/>
                    <a:lstStyle/>
                    <a:p>
                      <a:pPr algn="l"/>
                      <a:r>
                        <a:rPr lang="en-US" sz="1100" cap="none" dirty="0"/>
                        <a:t>Feature</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100" cap="none" dirty="0"/>
                        <a:t>Zebra </a:t>
                      </a:r>
                      <a:br>
                        <a:rPr lang="en-US" sz="1100" cap="none" dirty="0"/>
                      </a:br>
                      <a:r>
                        <a:rPr lang="en-US" sz="1100" cap="none" dirty="0"/>
                        <a:t>ET51/ET56</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Apple iPad Mini</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Dell Venue 8 </a:t>
                      </a:r>
                      <a:br>
                        <a:rPr lang="en-US" sz="1100" cap="none" dirty="0"/>
                      </a:br>
                      <a:r>
                        <a:rPr lang="en-US" sz="1100" cap="none" dirty="0"/>
                        <a:t>Pro 5855</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Getac T800</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rgbClr val="FFFFFF"/>
                          </a:solidFill>
                        </a:rPr>
                        <a:t>Panasonic FZ-M1</a:t>
                      </a:r>
                    </a:p>
                  </a:txBody>
                  <a:tcPr marT="91440" marB="91440" anchor="ctr">
                    <a:lnL w="38100" cap="flat" cmpd="sng" algn="ctr">
                      <a:solidFill>
                        <a:srgbClr val="FFFFFF"/>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rowSpan="2">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400" cap="none" dirty="0">
                          <a:solidFill>
                            <a:srgbClr val="FFFFFF"/>
                          </a:solidFill>
                        </a:rPr>
                        <a:t>Why</a:t>
                      </a:r>
                      <a:r>
                        <a:rPr lang="en-US" sz="1400" cap="none" baseline="0" dirty="0">
                          <a:solidFill>
                            <a:srgbClr val="FFFFFF"/>
                          </a:solidFill>
                        </a:rPr>
                        <a:t> it matters</a:t>
                      </a:r>
                      <a:endParaRPr lang="en-US" sz="1400" cap="none" dirty="0">
                        <a:solidFill>
                          <a:srgbClr val="FFFFFF"/>
                        </a:solidFill>
                      </a:endParaRPr>
                    </a:p>
                  </a:txBody>
                  <a:tcPr marT="91440" marB="91440" anchor="ctr">
                    <a:lnL w="38100" cap="flat" cmpd="sng" algn="ctr">
                      <a:solidFill>
                        <a:schemeClr val="bg1"/>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10000"/>
                  </a:ext>
                </a:extLst>
              </a:tr>
              <a:tr h="900748">
                <a:tc>
                  <a:txBody>
                    <a:bodyPr/>
                    <a:lstStyle/>
                    <a:p>
                      <a:pPr algn="l"/>
                      <a:endParaRPr lang="en-US" sz="1200" cap="none" dirty="0">
                        <a:solidFill>
                          <a:schemeClr val="bg1"/>
                        </a:solidFill>
                      </a:endParaRPr>
                    </a:p>
                  </a:txBody>
                  <a:tcPr marL="182880" marT="91440" marB="91440" anchor="ctr">
                    <a:lnL w="38100" cap="flat" cmpd="sng" algn="ctr">
                      <a:solidFill>
                        <a:srgbClr val="FFFFFF"/>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1"/>
                  </a:ext>
                </a:extLst>
              </a:tr>
              <a:tr h="338480">
                <a:tc gridSpan="7">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Environmental</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b="1"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xmlns="" val="10002"/>
                  </a:ext>
                </a:extLst>
              </a:tr>
              <a:tr h="598504">
                <a:tc>
                  <a:txBody>
                    <a:bodyPr/>
                    <a:lstStyle/>
                    <a:p>
                      <a:pPr algn="l"/>
                      <a:r>
                        <a:rPr lang="en-US" sz="1100" b="1" dirty="0">
                          <a:solidFill>
                            <a:schemeClr val="tx1"/>
                          </a:solidFill>
                        </a:rPr>
                        <a:t>Drop Spec</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600"/>
                        </a:spcAft>
                        <a:buClrTx/>
                        <a:buSzTx/>
                        <a:buFontTx/>
                        <a:buNone/>
                        <a:tabLst/>
                        <a:defRPr/>
                      </a:pPr>
                      <a:r>
                        <a:rPr lang="en-US" sz="1000" kern="1200" baseline="0" dirty="0">
                          <a:solidFill>
                            <a:schemeClr val="dk1"/>
                          </a:solidFill>
                          <a:latin typeface="+mn-lt"/>
                          <a:ea typeface="+mn-ea"/>
                          <a:cs typeface="+mn-cs"/>
                        </a:rPr>
                        <a:t>3.28 ft./1 m drop to concrete per MIL-STD-810G</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5.9 ft./1.8 m drop to concrete with optional rugged frame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aseline="0" dirty="0">
                          <a:solidFill>
                            <a:schemeClr val="tx1"/>
                          </a:solidFill>
                          <a:latin typeface="+mn-lt"/>
                        </a:rPr>
                        <a:t>No</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dirty="0">
                          <a:solidFill>
                            <a:schemeClr val="tx1"/>
                          </a:solidFill>
                        </a:rPr>
                        <a:t>No</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6 ft./1.8m</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0" dirty="0">
                          <a:solidFill>
                            <a:schemeClr val="tx1"/>
                          </a:solidFill>
                        </a:rPr>
                        <a:t>5 ft./1.5 m per </a:t>
                      </a:r>
                      <a:br>
                        <a:rPr lang="en-US" sz="1000" b="0" dirty="0">
                          <a:solidFill>
                            <a:schemeClr val="tx1"/>
                          </a:solidFill>
                        </a:rPr>
                      </a:br>
                      <a:r>
                        <a:rPr lang="en-US" sz="1000" b="0" dirty="0">
                          <a:solidFill>
                            <a:schemeClr val="tx1"/>
                          </a:solidFill>
                        </a:rPr>
                        <a:t>MIL-STD-810G</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000" baseline="0" dirty="0">
                          <a:solidFill>
                            <a:schemeClr val="tx1"/>
                          </a:solidFill>
                          <a:latin typeface="+mn-lt"/>
                        </a:rPr>
                        <a:t>The optional rugged frame doubles the ET51/ET56’s concrete drop specification.</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3"/>
                  </a:ext>
                </a:extLst>
              </a:tr>
              <a:tr h="477480">
                <a:tc>
                  <a:txBody>
                    <a:bodyPr/>
                    <a:lstStyle/>
                    <a:p>
                      <a:pPr algn="l"/>
                      <a:r>
                        <a:rPr lang="en-US" sz="1100" b="1" dirty="0">
                          <a:solidFill>
                            <a:schemeClr val="tx1"/>
                          </a:solidFill>
                        </a:rPr>
                        <a:t>Sealing</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600"/>
                        </a:spcAft>
                        <a:buClrTx/>
                        <a:buSzTx/>
                        <a:buFontTx/>
                        <a:buNone/>
                        <a:tabLst/>
                        <a:defRPr/>
                      </a:pPr>
                      <a:r>
                        <a:rPr lang="en-US" sz="1000" b="0" i="0" u="none" strike="noStrike" kern="1200" baseline="0" dirty="0">
                          <a:solidFill>
                            <a:schemeClr val="tx1"/>
                          </a:solidFill>
                          <a:latin typeface="+mn-lt"/>
                          <a:ea typeface="+mn-ea"/>
                          <a:cs typeface="+mn-cs"/>
                        </a:rPr>
                        <a:t>IP65</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No</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0" dirty="0">
                          <a:solidFill>
                            <a:schemeClr val="tx1"/>
                          </a:solidFill>
                        </a:rPr>
                        <a:t>No</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rPr>
                        <a:t>IP65</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rPr>
                        <a:t>IP65</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126"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latin typeface="+mn-lt"/>
                        </a:rPr>
                        <a:t>The ET51/ET56, like other rugged </a:t>
                      </a:r>
                      <a:br>
                        <a:rPr lang="en-US" sz="1000" baseline="0" dirty="0">
                          <a:solidFill>
                            <a:schemeClr val="tx1"/>
                          </a:solidFill>
                          <a:latin typeface="+mn-lt"/>
                        </a:rPr>
                      </a:br>
                      <a:r>
                        <a:rPr lang="en-US" sz="1000" baseline="0" dirty="0">
                          <a:solidFill>
                            <a:schemeClr val="tx1"/>
                          </a:solidFill>
                          <a:latin typeface="+mn-lt"/>
                        </a:rPr>
                        <a:t>tablets in this class, offers IP65 sealing </a:t>
                      </a:r>
                      <a:br>
                        <a:rPr lang="en-US" sz="1000" baseline="0" dirty="0">
                          <a:solidFill>
                            <a:schemeClr val="tx1"/>
                          </a:solidFill>
                          <a:latin typeface="+mn-lt"/>
                        </a:rPr>
                      </a:br>
                      <a:r>
                        <a:rPr lang="en-US" sz="1000" baseline="0" dirty="0">
                          <a:solidFill>
                            <a:schemeClr val="tx1"/>
                          </a:solidFill>
                          <a:latin typeface="+mn-lt"/>
                        </a:rPr>
                        <a:t>to protect against dust, spilled liquids </a:t>
                      </a:r>
                      <a:br>
                        <a:rPr lang="en-US" sz="1000" baseline="0" dirty="0">
                          <a:solidFill>
                            <a:schemeClr val="tx1"/>
                          </a:solidFill>
                          <a:latin typeface="+mn-lt"/>
                        </a:rPr>
                      </a:br>
                      <a:r>
                        <a:rPr lang="en-US" sz="1000" baseline="0" dirty="0">
                          <a:solidFill>
                            <a:schemeClr val="tx1"/>
                          </a:solidFill>
                          <a:latin typeface="+mn-lt"/>
                        </a:rPr>
                        <a:t>and spraying water. </a:t>
                      </a:r>
                      <a:endParaRPr lang="en-US" sz="100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4"/>
                  </a:ext>
                </a:extLst>
              </a:tr>
              <a:tr h="760212">
                <a:tc>
                  <a:txBody>
                    <a:bodyPr/>
                    <a:lstStyle/>
                    <a:p>
                      <a:pPr algn="l"/>
                      <a:r>
                        <a:rPr lang="en-US" sz="1100" b="1" dirty="0">
                          <a:solidFill>
                            <a:schemeClr val="tx1"/>
                          </a:solidFill>
                        </a:rPr>
                        <a:t>Operating Temp.</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ctr" latinLnBrk="0" hangingPunct="1">
                        <a:lnSpc>
                          <a:spcPct val="100000"/>
                        </a:lnSpc>
                        <a:spcBef>
                          <a:spcPts val="0"/>
                        </a:spcBef>
                        <a:spcAft>
                          <a:spcPts val="0"/>
                        </a:spcAft>
                        <a:buClrTx/>
                        <a:buSzTx/>
                        <a:buFontTx/>
                        <a:buNone/>
                        <a:tabLst/>
                        <a:defRPr/>
                      </a:pPr>
                      <a:r>
                        <a:rPr lang="en-US" sz="1000" b="0" i="0" u="none" strike="noStrike" kern="1200" dirty="0">
                          <a:solidFill>
                            <a:schemeClr val="dk1"/>
                          </a:solidFill>
                          <a:effectLst/>
                          <a:latin typeface="+mn-lt"/>
                          <a:ea typeface="+mn-ea"/>
                          <a:cs typeface="+mn-cs"/>
                        </a:rPr>
                        <a:t>-4° to 122° F </a:t>
                      </a:r>
                      <a:br>
                        <a:rPr lang="en-US" sz="1000" b="0" i="0" u="none" strike="noStrike" kern="1200" dirty="0">
                          <a:solidFill>
                            <a:schemeClr val="dk1"/>
                          </a:solidFill>
                          <a:effectLst/>
                          <a:latin typeface="+mn-lt"/>
                          <a:ea typeface="+mn-ea"/>
                          <a:cs typeface="+mn-cs"/>
                        </a:rPr>
                      </a:br>
                      <a:r>
                        <a:rPr lang="en-US" sz="1000" b="0" i="0" u="none" strike="noStrike" kern="1200" dirty="0">
                          <a:solidFill>
                            <a:schemeClr val="dk1"/>
                          </a:solidFill>
                          <a:effectLst/>
                          <a:latin typeface="+mn-lt"/>
                          <a:ea typeface="+mn-ea"/>
                          <a:cs typeface="+mn-cs"/>
                        </a:rPr>
                        <a:t>(-20° to 50° C)</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126" rtl="0" eaLnBrk="1" fontAlgn="ctr" latinLnBrk="0" hangingPunct="1">
                        <a:lnSpc>
                          <a:spcPct val="100000"/>
                        </a:lnSpc>
                        <a:spcBef>
                          <a:spcPts val="0"/>
                        </a:spcBef>
                        <a:spcAft>
                          <a:spcPts val="0"/>
                        </a:spcAft>
                        <a:buClrTx/>
                        <a:buSzTx/>
                        <a:buFontTx/>
                        <a:buNone/>
                        <a:tabLst/>
                        <a:defRPr/>
                      </a:pPr>
                      <a:r>
                        <a:rPr lang="en-US" sz="1000" b="0" i="0" u="none" strike="noStrike" kern="1200" dirty="0">
                          <a:solidFill>
                            <a:schemeClr val="dk1"/>
                          </a:solidFill>
                          <a:effectLst/>
                          <a:latin typeface="+mn-lt"/>
                          <a:ea typeface="+mn-ea"/>
                          <a:cs typeface="+mn-cs"/>
                        </a:rPr>
                        <a:t>32° to 95° F </a:t>
                      </a:r>
                      <a:br>
                        <a:rPr lang="en-US" sz="1000" b="0" i="0" u="none" strike="noStrike" kern="1200" dirty="0">
                          <a:solidFill>
                            <a:schemeClr val="dk1"/>
                          </a:solidFill>
                          <a:effectLst/>
                          <a:latin typeface="+mn-lt"/>
                          <a:ea typeface="+mn-ea"/>
                          <a:cs typeface="+mn-cs"/>
                        </a:rPr>
                      </a:br>
                      <a:r>
                        <a:rPr lang="en-US" sz="1000" b="0" i="0" u="none" strike="noStrike" kern="1200" dirty="0">
                          <a:solidFill>
                            <a:schemeClr val="dk1"/>
                          </a:solidFill>
                          <a:effectLst/>
                          <a:latin typeface="+mn-lt"/>
                          <a:ea typeface="+mn-ea"/>
                          <a:cs typeface="+mn-cs"/>
                        </a:rPr>
                        <a:t>(0° to 35° C)</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kern="1200" dirty="0">
                          <a:solidFill>
                            <a:schemeClr val="dk1"/>
                          </a:solidFill>
                          <a:effectLst/>
                          <a:latin typeface="+mn-lt"/>
                          <a:ea typeface="+mn-ea"/>
                          <a:cs typeface="+mn-cs"/>
                        </a:rPr>
                        <a:t>32°F to 95 °F</a:t>
                      </a:r>
                    </a:p>
                    <a:p>
                      <a:pPr algn="ctr"/>
                      <a:r>
                        <a:rPr lang="en-US" sz="1100" kern="1200" dirty="0">
                          <a:solidFill>
                            <a:schemeClr val="dk1"/>
                          </a:solidFill>
                          <a:effectLst/>
                          <a:latin typeface="+mn-lt"/>
                          <a:ea typeface="+mn-ea"/>
                          <a:cs typeface="+mn-cs"/>
                        </a:rPr>
                        <a:t>0°C to 35 °C</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i="0" u="none" strike="noStrike" kern="1200" dirty="0">
                          <a:solidFill>
                            <a:schemeClr val="dk1"/>
                          </a:solidFill>
                          <a:effectLst/>
                          <a:latin typeface="+mn-lt"/>
                          <a:ea typeface="+mn-ea"/>
                          <a:cs typeface="+mn-cs"/>
                        </a:rPr>
                        <a:t>-5.8° to 122° F </a:t>
                      </a:r>
                      <a:br>
                        <a:rPr lang="en-US" sz="1000" b="0" i="0" u="none" strike="noStrike" kern="1200" dirty="0">
                          <a:solidFill>
                            <a:schemeClr val="dk1"/>
                          </a:solidFill>
                          <a:effectLst/>
                          <a:latin typeface="+mn-lt"/>
                          <a:ea typeface="+mn-ea"/>
                          <a:cs typeface="+mn-cs"/>
                        </a:rPr>
                      </a:br>
                      <a:r>
                        <a:rPr lang="en-US" sz="1000" b="0" i="0" u="none" strike="noStrike" kern="1200" dirty="0">
                          <a:solidFill>
                            <a:schemeClr val="dk1"/>
                          </a:solidFill>
                          <a:effectLst/>
                          <a:latin typeface="+mn-lt"/>
                          <a:ea typeface="+mn-ea"/>
                          <a:cs typeface="+mn-cs"/>
                        </a:rPr>
                        <a:t>(-21° to 50° C)</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dirty="0">
                          <a:solidFill>
                            <a:schemeClr val="dk1"/>
                          </a:solidFill>
                          <a:effectLst/>
                          <a:latin typeface="+mn-lt"/>
                          <a:ea typeface="+mn-ea"/>
                          <a:cs typeface="+mn-cs"/>
                        </a:rPr>
                        <a:t>14°F to 122 °F</a:t>
                      </a:r>
                    </a:p>
                    <a:p>
                      <a:pPr algn="ctr"/>
                      <a:r>
                        <a:rPr lang="en-US" sz="1000" kern="1200" dirty="0">
                          <a:solidFill>
                            <a:schemeClr val="dk1"/>
                          </a:solidFill>
                          <a:effectLst/>
                          <a:latin typeface="+mn-lt"/>
                          <a:ea typeface="+mn-ea"/>
                          <a:cs typeface="+mn-cs"/>
                        </a:rPr>
                        <a:t>-10°C to 50 °C</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126" rtl="0" eaLnBrk="1" fontAlgn="ctr" latinLnBrk="0" hangingPunct="1">
                        <a:lnSpc>
                          <a:spcPct val="100000"/>
                        </a:lnSpc>
                        <a:spcBef>
                          <a:spcPts val="0"/>
                        </a:spcBef>
                        <a:spcAft>
                          <a:spcPts val="0"/>
                        </a:spcAft>
                        <a:buClrTx/>
                        <a:buSzTx/>
                        <a:buFontTx/>
                        <a:buNone/>
                        <a:tabLst/>
                        <a:defRPr/>
                      </a:pPr>
                      <a:r>
                        <a:rPr lang="en-US" sz="1000" b="0" i="0" u="none" strike="noStrike" baseline="0" dirty="0">
                          <a:solidFill>
                            <a:srgbClr val="000000"/>
                          </a:solidFill>
                          <a:effectLst/>
                          <a:latin typeface="+mn-lt"/>
                        </a:rPr>
                        <a:t>The ET51/ET56 is built to handle subzero temperatures and extreme heat. </a:t>
                      </a:r>
                      <a:endParaRPr lang="en-US" sz="1000" b="0" i="0" u="none" strike="noStrike" kern="1200" baseline="0" dirty="0">
                        <a:solidFill>
                          <a:schemeClr val="dk1"/>
                        </a:solidFill>
                        <a:latin typeface="+mn-lt"/>
                        <a:ea typeface="+mn-ea"/>
                        <a:cs typeface="+mn-cs"/>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5"/>
                  </a:ext>
                </a:extLst>
              </a:tr>
            </a:tbl>
          </a:graphicData>
        </a:graphic>
      </p:graphicFrame>
      <p:pic>
        <p:nvPicPr>
          <p:cNvPr id="6" name="Picture 2" descr="Toughbook M1">
            <a:extLst>
              <a:ext uri="{FF2B5EF4-FFF2-40B4-BE49-F238E27FC236}">
                <a16:creationId xmlns:a16="http://schemas.microsoft.com/office/drawing/2014/main" xmlns="" id="{F4671FBE-EDE9-47C1-B1C4-E0FCCBDA48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5270" y="1798604"/>
            <a:ext cx="1333010" cy="12405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C9EC0EF3-5DBE-4BEC-B148-98CAF5CC79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170" b="5483"/>
          <a:stretch/>
        </p:blipFill>
        <p:spPr>
          <a:xfrm>
            <a:off x="1683749" y="2069275"/>
            <a:ext cx="1205755" cy="744397"/>
          </a:xfrm>
          <a:prstGeom prst="rect">
            <a:avLst/>
          </a:prstGeom>
        </p:spPr>
      </p:pic>
      <p:pic>
        <p:nvPicPr>
          <p:cNvPr id="9" name="Picture 8">
            <a:extLst>
              <a:ext uri="{FF2B5EF4-FFF2-40B4-BE49-F238E27FC236}">
                <a16:creationId xmlns:a16="http://schemas.microsoft.com/office/drawing/2014/main" xmlns="" id="{80B47238-3C26-4CC8-9AD3-87E67EAFD8AC}"/>
              </a:ext>
            </a:extLst>
          </p:cNvPr>
          <p:cNvPicPr>
            <a:picLocks noChangeAspect="1"/>
          </p:cNvPicPr>
          <p:nvPr/>
        </p:nvPicPr>
        <p:blipFill rotWithShape="1">
          <a:blip r:embed="rId5"/>
          <a:srcRect t="6173"/>
          <a:stretch/>
        </p:blipFill>
        <p:spPr>
          <a:xfrm>
            <a:off x="6355413" y="2014410"/>
            <a:ext cx="1027907" cy="817549"/>
          </a:xfrm>
          <a:prstGeom prst="rect">
            <a:avLst/>
          </a:prstGeom>
        </p:spPr>
      </p:pic>
      <p:pic>
        <p:nvPicPr>
          <p:cNvPr id="10" name="Picture 9">
            <a:extLst>
              <a:ext uri="{FF2B5EF4-FFF2-40B4-BE49-F238E27FC236}">
                <a16:creationId xmlns:a16="http://schemas.microsoft.com/office/drawing/2014/main" xmlns="" id="{30C9DC93-AB26-4FF6-8B3E-953755EF4742}"/>
              </a:ext>
            </a:extLst>
          </p:cNvPr>
          <p:cNvPicPr>
            <a:picLocks noChangeAspect="1"/>
          </p:cNvPicPr>
          <p:nvPr/>
        </p:nvPicPr>
        <p:blipFill>
          <a:blip r:embed="rId6"/>
          <a:stretch>
            <a:fillRect/>
          </a:stretch>
        </p:blipFill>
        <p:spPr>
          <a:xfrm>
            <a:off x="3341872" y="1989209"/>
            <a:ext cx="774298" cy="874747"/>
          </a:xfrm>
          <a:prstGeom prst="rect">
            <a:avLst/>
          </a:prstGeom>
        </p:spPr>
      </p:pic>
      <p:pic>
        <p:nvPicPr>
          <p:cNvPr id="11" name="Picture 10">
            <a:extLst>
              <a:ext uri="{FF2B5EF4-FFF2-40B4-BE49-F238E27FC236}">
                <a16:creationId xmlns:a16="http://schemas.microsoft.com/office/drawing/2014/main" xmlns="" id="{CCA4DDC6-C0EC-43D6-860A-AE99CE3796E5}"/>
              </a:ext>
            </a:extLst>
          </p:cNvPr>
          <p:cNvPicPr>
            <a:picLocks noChangeAspect="1"/>
          </p:cNvPicPr>
          <p:nvPr/>
        </p:nvPicPr>
        <p:blipFill>
          <a:blip r:embed="rId7"/>
          <a:stretch>
            <a:fillRect/>
          </a:stretch>
        </p:blipFill>
        <p:spPr>
          <a:xfrm>
            <a:off x="4907529" y="1975670"/>
            <a:ext cx="788354" cy="888286"/>
          </a:xfrm>
          <a:prstGeom prst="rect">
            <a:avLst/>
          </a:prstGeom>
        </p:spPr>
      </p:pic>
      <p:sp>
        <p:nvSpPr>
          <p:cNvPr id="12" name="Rectangle 11">
            <a:extLst>
              <a:ext uri="{FF2B5EF4-FFF2-40B4-BE49-F238E27FC236}">
                <a16:creationId xmlns:a16="http://schemas.microsoft.com/office/drawing/2014/main" xmlns="" id="{7A58B33D-AEF4-4B7F-B59D-E2D2321429AC}"/>
              </a:ext>
            </a:extLst>
          </p:cNvPr>
          <p:cNvSpPr/>
          <p:nvPr/>
        </p:nvSpPr>
        <p:spPr>
          <a:xfrm>
            <a:off x="457081" y="6476640"/>
            <a:ext cx="3480318" cy="307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49258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507881" y="395195"/>
            <a:ext cx="11225908" cy="365760"/>
          </a:xfrm>
        </p:spPr>
        <p:txBody>
          <a:bodyPr/>
          <a:lstStyle/>
          <a:p>
            <a:r>
              <a:rPr lang="en-US" sz="3200" dirty="0">
                <a:latin typeface=""/>
              </a:rPr>
              <a:t>Windows Competitive </a:t>
            </a:r>
            <a:r>
              <a:rPr lang="en-US" sz="3200" dirty="0">
                <a:latin typeface=""/>
                <a:cs typeface=""/>
              </a:rPr>
              <a:t>Comparison: 8-inch tablets </a:t>
            </a:r>
            <a:r>
              <a:rPr lang="en-US" sz="1400" dirty="0">
                <a:latin typeface=""/>
                <a:cs typeface=""/>
              </a:rPr>
              <a:t>(continued)</a:t>
            </a:r>
          </a:p>
        </p:txBody>
      </p:sp>
      <p:sp>
        <p:nvSpPr>
          <p:cNvPr id="3" name="Slide Number Placeholder 2"/>
          <p:cNvSpPr>
            <a:spLocks noGrp="1"/>
          </p:cNvSpPr>
          <p:nvPr>
            <p:ph type="sldNum" sz="quarter" idx="4"/>
          </p:nvPr>
        </p:nvSpPr>
        <p:spPr/>
        <p:txBody>
          <a:bodyPr/>
          <a:lstStyle/>
          <a:p>
            <a:fld id="{79044E51-BF79-AF42-BAC5-B771B1D9D8E0}" type="slidenum">
              <a:rPr lang="en-US" smtClean="0"/>
              <a:pPr/>
              <a:t>67</a:t>
            </a:fld>
            <a:endParaRPr lang="en-US" dirty="0"/>
          </a:p>
        </p:txBody>
      </p:sp>
      <p:sp>
        <p:nvSpPr>
          <p:cNvPr id="2" name="TextBox 1"/>
          <p:cNvSpPr txBox="1"/>
          <p:nvPr/>
        </p:nvSpPr>
        <p:spPr>
          <a:xfrm>
            <a:off x="434339" y="879695"/>
            <a:ext cx="10899501" cy="523220"/>
          </a:xfrm>
          <a:prstGeom prst="rect">
            <a:avLst/>
          </a:prstGeom>
          <a:noFill/>
        </p:spPr>
        <p:txBody>
          <a:bodyPr wrap="square" rtlCol="0">
            <a:spAutoFit/>
          </a:bodyPr>
          <a:lstStyle/>
          <a:p>
            <a:r>
              <a:rPr lang="en-US" sz="1400" i="1" dirty="0">
                <a:latin typeface=""/>
                <a:cs typeface=""/>
              </a:rPr>
              <a:t>In the following chart, where appropriate, yellow shading indicates the best specification available for a feature. </a:t>
            </a:r>
            <a:br>
              <a:rPr lang="en-US" sz="1400" i="1" dirty="0">
                <a:latin typeface=""/>
                <a:cs typeface=""/>
              </a:rPr>
            </a:br>
            <a:r>
              <a:rPr lang="en-US" sz="1400" i="1" dirty="0">
                <a:latin typeface=""/>
                <a:cs typeface=""/>
              </a:rPr>
              <a:t>Competitive information is based on publicly available information.</a:t>
            </a:r>
            <a:endParaRPr lang="en-US" sz="1400" i="1" baseline="30000" dirty="0">
              <a:latin typeface=""/>
              <a:cs typeface=""/>
            </a:endParaRPr>
          </a:p>
        </p:txBody>
      </p:sp>
      <p:graphicFrame>
        <p:nvGraphicFramePr>
          <p:cNvPr id="7" name="Table 6"/>
          <p:cNvGraphicFramePr>
            <a:graphicFrameLocks noGrp="1"/>
          </p:cNvGraphicFramePr>
          <p:nvPr/>
        </p:nvGraphicFramePr>
        <p:xfrm>
          <a:off x="495181" y="1465487"/>
          <a:ext cx="11392019" cy="5055281"/>
        </p:xfrm>
        <a:graphic>
          <a:graphicData uri="http://schemas.openxmlformats.org/drawingml/2006/table">
            <a:tbl>
              <a:tblPr firstRow="1" bandRow="1">
                <a:tableStyleId>{073A0DAA-6AF3-43AB-8588-CEC1D06C72B9}</a:tableStyleId>
              </a:tblPr>
              <a:tblGrid>
                <a:gridCol w="1099740">
                  <a:extLst>
                    <a:ext uri="{9D8B030D-6E8A-4147-A177-3AD203B41FA5}">
                      <a16:colId xmlns:a16="http://schemas.microsoft.com/office/drawing/2014/main" xmlns="" val="20000"/>
                    </a:ext>
                  </a:extLst>
                </a:gridCol>
                <a:gridCol w="1443804">
                  <a:extLst>
                    <a:ext uri="{9D8B030D-6E8A-4147-A177-3AD203B41FA5}">
                      <a16:colId xmlns:a16="http://schemas.microsoft.com/office/drawing/2014/main" xmlns="" val="20001"/>
                    </a:ext>
                  </a:extLst>
                </a:gridCol>
                <a:gridCol w="1478653">
                  <a:extLst>
                    <a:ext uri="{9D8B030D-6E8A-4147-A177-3AD203B41FA5}">
                      <a16:colId xmlns:a16="http://schemas.microsoft.com/office/drawing/2014/main" xmlns="" val="20002"/>
                    </a:ext>
                  </a:extLst>
                </a:gridCol>
                <a:gridCol w="1601766">
                  <a:extLst>
                    <a:ext uri="{9D8B030D-6E8A-4147-A177-3AD203B41FA5}">
                      <a16:colId xmlns:a16="http://schemas.microsoft.com/office/drawing/2014/main" xmlns="" val="20003"/>
                    </a:ext>
                  </a:extLst>
                </a:gridCol>
                <a:gridCol w="1601766">
                  <a:extLst>
                    <a:ext uri="{9D8B030D-6E8A-4147-A177-3AD203B41FA5}">
                      <a16:colId xmlns:a16="http://schemas.microsoft.com/office/drawing/2014/main" xmlns="" val="2875008622"/>
                    </a:ext>
                  </a:extLst>
                </a:gridCol>
                <a:gridCol w="1523248">
                  <a:extLst>
                    <a:ext uri="{9D8B030D-6E8A-4147-A177-3AD203B41FA5}">
                      <a16:colId xmlns:a16="http://schemas.microsoft.com/office/drawing/2014/main" xmlns="" val="20004"/>
                    </a:ext>
                  </a:extLst>
                </a:gridCol>
                <a:gridCol w="2643042">
                  <a:extLst>
                    <a:ext uri="{9D8B030D-6E8A-4147-A177-3AD203B41FA5}">
                      <a16:colId xmlns:a16="http://schemas.microsoft.com/office/drawing/2014/main" xmlns="" val="20005"/>
                    </a:ext>
                  </a:extLst>
                </a:gridCol>
              </a:tblGrid>
              <a:tr h="0">
                <a:tc>
                  <a:txBody>
                    <a:bodyPr/>
                    <a:lstStyle/>
                    <a:p>
                      <a:pPr algn="l"/>
                      <a:r>
                        <a:rPr lang="en-US" sz="1100" cap="none" dirty="0"/>
                        <a:t>Feature</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100" cap="none" dirty="0"/>
                        <a:t>Zebra </a:t>
                      </a:r>
                      <a:br>
                        <a:rPr lang="en-US" sz="1100" cap="none" dirty="0"/>
                      </a:br>
                      <a:r>
                        <a:rPr lang="en-US" sz="1100" cap="none" dirty="0"/>
                        <a:t>ET51/ET56</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Apple iPad Mini</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Dell Venue 8 </a:t>
                      </a:r>
                      <a:br>
                        <a:rPr lang="en-US" sz="1100" cap="none" dirty="0"/>
                      </a:br>
                      <a:r>
                        <a:rPr lang="en-US" sz="1100" cap="none" dirty="0"/>
                        <a:t>Pro 5855</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Getac T800</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rgbClr val="FFFFFF"/>
                          </a:solidFill>
                        </a:rPr>
                        <a:t>Panasonic FZ-M1</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rowSpan="2">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400" cap="none" dirty="0">
                          <a:solidFill>
                            <a:srgbClr val="FFFFFF"/>
                          </a:solidFill>
                        </a:rPr>
                        <a:t>Why</a:t>
                      </a:r>
                      <a:r>
                        <a:rPr lang="en-US" sz="1400" cap="none" baseline="0" dirty="0">
                          <a:solidFill>
                            <a:srgbClr val="FFFFFF"/>
                          </a:solidFill>
                        </a:rPr>
                        <a:t> it matters</a:t>
                      </a:r>
                      <a:endParaRPr lang="en-US" sz="1400" cap="none" dirty="0">
                        <a:solidFill>
                          <a:srgbClr val="FFFFFF"/>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10000"/>
                  </a:ext>
                </a:extLst>
              </a:tr>
              <a:tr h="900748">
                <a:tc>
                  <a:txBody>
                    <a:bodyPr/>
                    <a:lstStyle/>
                    <a:p>
                      <a:pPr algn="l"/>
                      <a:endParaRPr lang="en-US" sz="1200" cap="none" dirty="0">
                        <a:solidFill>
                          <a:schemeClr val="bg1"/>
                        </a:solidFill>
                      </a:endParaRPr>
                    </a:p>
                  </a:txBody>
                  <a:tcPr marL="182880" marT="91440" marB="91440" anchor="ctr">
                    <a:lnL w="38100" cap="flat" cmpd="sng" algn="ctr">
                      <a:solidFill>
                        <a:srgbClr val="FFFFFF"/>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1"/>
                  </a:ext>
                </a:extLst>
              </a:tr>
              <a:tr h="338480">
                <a:tc gridSpan="7">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Display </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b="1"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xmlns="" val="10002"/>
                  </a:ext>
                </a:extLst>
              </a:tr>
              <a:tr h="240988">
                <a:tc>
                  <a:txBody>
                    <a:bodyPr/>
                    <a:lstStyle/>
                    <a:p>
                      <a:pPr algn="l"/>
                      <a:r>
                        <a:rPr lang="en-US" sz="1100" b="1" dirty="0">
                          <a:solidFill>
                            <a:schemeClr val="tx1"/>
                          </a:solidFill>
                        </a:rPr>
                        <a:t>Display Size/</a:t>
                      </a:r>
                      <a:br>
                        <a:rPr lang="en-US" sz="1100" b="1" dirty="0">
                          <a:solidFill>
                            <a:schemeClr val="tx1"/>
                          </a:solidFill>
                        </a:rPr>
                      </a:br>
                      <a:r>
                        <a:rPr lang="en-US" sz="1100" b="1" dirty="0">
                          <a:solidFill>
                            <a:schemeClr val="tx1"/>
                          </a:solidFill>
                        </a:rPr>
                        <a:t>Resolution</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8.4 in. </a:t>
                      </a:r>
                      <a:r>
                        <a:rPr lang="en-US" sz="1000" dirty="0">
                          <a:solidFill>
                            <a:schemeClr val="tx1"/>
                          </a:solidFill>
                        </a:rPr>
                        <a:t>WXGA</a:t>
                      </a:r>
                      <a:r>
                        <a:rPr lang="en-US" sz="1000" kern="1200" baseline="0" dirty="0">
                          <a:solidFill>
                            <a:schemeClr val="dk1"/>
                          </a:solidFill>
                          <a:latin typeface="+mn-lt"/>
                          <a:ea typeface="+mn-ea"/>
                          <a:cs typeface="+mn-cs"/>
                        </a:rPr>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Supports up to 2560x1600</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720 nit</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Capacitive 10 point multi-touch</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1000" baseline="0" dirty="0">
                          <a:solidFill>
                            <a:schemeClr val="tx1"/>
                          </a:solidFill>
                          <a:latin typeface="+mn-lt"/>
                        </a:rPr>
                        <a:t>7.9 in. </a:t>
                      </a:r>
                    </a:p>
                    <a:p>
                      <a:pPr algn="ctr"/>
                      <a:r>
                        <a:rPr lang="en-US" sz="1000" b="0" i="0" u="none" strike="noStrike" kern="1200" dirty="0">
                          <a:solidFill>
                            <a:schemeClr val="dk1"/>
                          </a:solidFill>
                          <a:effectLst/>
                          <a:latin typeface="+mn-lt"/>
                          <a:ea typeface="+mn-ea"/>
                          <a:cs typeface="+mn-cs"/>
                        </a:rPr>
                        <a:t>2048x1536</a:t>
                      </a:r>
                      <a:endParaRPr lang="en-US" sz="1000" baseline="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dirty="0">
                          <a:solidFill>
                            <a:schemeClr val="tx1"/>
                          </a:solidFill>
                        </a:rPr>
                        <a:t>8.0 in. WXGA</a:t>
                      </a:r>
                    </a:p>
                    <a:p>
                      <a:pPr algn="ctr"/>
                      <a:r>
                        <a:rPr lang="en-US" sz="1000" dirty="0">
                          <a:solidFill>
                            <a:schemeClr val="tx1"/>
                          </a:solidFill>
                        </a:rPr>
                        <a:t>1920x1200</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dirty="0">
                          <a:solidFill>
                            <a:schemeClr val="tx1"/>
                          </a:solidFill>
                        </a:rPr>
                        <a:t>8.1 in. </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dirty="0">
                          <a:solidFill>
                            <a:schemeClr val="tx1"/>
                          </a:solidFill>
                        </a:rPr>
                        <a:t>1280x800</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dirty="0">
                          <a:solidFill>
                            <a:schemeClr val="tx1"/>
                          </a:solidFill>
                        </a:rPr>
                        <a:t>600 nit</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dirty="0">
                          <a:solidFill>
                            <a:schemeClr val="tx1"/>
                          </a:solidFill>
                        </a:rPr>
                        <a:t>Multi-touch</a:t>
                      </a:r>
                    </a:p>
                    <a:p>
                      <a:pPr marL="0" marR="0" lvl="0" indent="0" algn="ctr" defTabSz="914126" rtl="0" eaLnBrk="1" fontAlgn="auto" latinLnBrk="0" hangingPunct="1">
                        <a:lnSpc>
                          <a:spcPct val="100000"/>
                        </a:lnSpc>
                        <a:spcBef>
                          <a:spcPts val="0"/>
                        </a:spcBef>
                        <a:spcAft>
                          <a:spcPts val="0"/>
                        </a:spcAft>
                        <a:buClrTx/>
                        <a:buSzTx/>
                        <a:buFontTx/>
                        <a:buNone/>
                        <a:tabLst/>
                        <a:defRPr/>
                      </a:pPr>
                      <a:endParaRPr lang="en-US" sz="1000" b="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0" dirty="0">
                          <a:solidFill>
                            <a:schemeClr val="tx1"/>
                          </a:solidFill>
                        </a:rPr>
                        <a:t>7 in. </a:t>
                      </a:r>
                      <a:br>
                        <a:rPr lang="en-US" sz="1000" b="0" dirty="0">
                          <a:solidFill>
                            <a:schemeClr val="tx1"/>
                          </a:solidFill>
                        </a:rPr>
                      </a:br>
                      <a:r>
                        <a:rPr lang="en-US" sz="1000" b="0" dirty="0">
                          <a:solidFill>
                            <a:schemeClr val="tx1"/>
                          </a:solidFill>
                        </a:rPr>
                        <a:t>1280x800</a:t>
                      </a:r>
                    </a:p>
                    <a:p>
                      <a:pPr algn="ctr"/>
                      <a:r>
                        <a:rPr lang="en-US" sz="1000" b="0" dirty="0">
                          <a:solidFill>
                            <a:schemeClr val="tx1"/>
                          </a:solidFill>
                        </a:rPr>
                        <a:t>700 nit</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Capacitive 10-point multi-touch</a:t>
                      </a:r>
                      <a:endParaRPr lang="en-US" sz="1000" b="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000" baseline="0" dirty="0">
                          <a:solidFill>
                            <a:schemeClr val="tx1"/>
                          </a:solidFill>
                          <a:latin typeface="+mn-lt"/>
                        </a:rPr>
                        <a:t>The ET51/ET56 offers the largest and brightest display in this class. </a:t>
                      </a:r>
                      <a:endParaRPr lang="en-US" sz="1000" baseline="0" dirty="0">
                        <a:solidFill>
                          <a:srgbClr val="FF0000"/>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3"/>
                  </a:ext>
                </a:extLst>
              </a:tr>
              <a:tr h="477480">
                <a:tc>
                  <a:txBody>
                    <a:bodyPr/>
                    <a:lstStyle/>
                    <a:p>
                      <a:pPr algn="l"/>
                      <a:r>
                        <a:rPr lang="en-US" sz="1100" b="1" dirty="0">
                          <a:solidFill>
                            <a:schemeClr val="tx1"/>
                          </a:solidFill>
                        </a:rPr>
                        <a:t>Touch Screen Mode Options</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600"/>
                        </a:spcAft>
                        <a:buClrTx/>
                        <a:buSzTx/>
                        <a:buFontTx/>
                        <a:buNone/>
                        <a:tabLst/>
                        <a:defRPr/>
                      </a:pPr>
                      <a:r>
                        <a:rPr lang="en-US" sz="1000" b="0" i="0" u="none" strike="noStrike" kern="1200" baseline="0" dirty="0">
                          <a:solidFill>
                            <a:schemeClr val="tx1"/>
                          </a:solidFill>
                          <a:latin typeface="+mn-lt"/>
                          <a:ea typeface="+mn-ea"/>
                          <a:cs typeface="+mn-cs"/>
                        </a:rPr>
                        <a:t>Touch only, touch and glove, passive stylus (all modes work </a:t>
                      </a:r>
                      <a:br>
                        <a:rPr lang="en-US" sz="1000" b="0" i="0" u="none" strike="noStrike" kern="1200" baseline="0" dirty="0">
                          <a:solidFill>
                            <a:schemeClr val="tx1"/>
                          </a:solidFill>
                          <a:latin typeface="+mn-lt"/>
                          <a:ea typeface="+mn-ea"/>
                          <a:cs typeface="+mn-cs"/>
                        </a:rPr>
                      </a:br>
                      <a:r>
                        <a:rPr lang="en-US" sz="1000" b="0" i="0" u="none" strike="noStrike" kern="1200" baseline="0" dirty="0">
                          <a:solidFill>
                            <a:schemeClr val="tx1"/>
                          </a:solidFill>
                          <a:latin typeface="+mn-lt"/>
                          <a:ea typeface="+mn-ea"/>
                          <a:cs typeface="+mn-cs"/>
                        </a:rPr>
                        <a:t>when wet)</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Not specified</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0" dirty="0">
                          <a:solidFill>
                            <a:schemeClr val="tx1"/>
                          </a:solidFill>
                        </a:rPr>
                        <a:t>Not specified</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rPr>
                        <a:t>Touch and rain, glove, pen, optional digitizer mode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dirty="0">
                          <a:solidFill>
                            <a:schemeClr val="tx1"/>
                          </a:solidFill>
                        </a:rPr>
                        <a:t>Pen only, pen and touch, touch only, </a:t>
                      </a:r>
                      <a:br>
                        <a:rPr lang="en-US" sz="1000" dirty="0">
                          <a:solidFill>
                            <a:schemeClr val="tx1"/>
                          </a:solidFill>
                        </a:rPr>
                      </a:br>
                      <a:r>
                        <a:rPr lang="en-US" sz="1000" dirty="0">
                          <a:solidFill>
                            <a:schemeClr val="tx1"/>
                          </a:solidFill>
                        </a:rPr>
                        <a:t>touch only-glove, </a:t>
                      </a:r>
                      <a:br>
                        <a:rPr lang="en-US" sz="1000" dirty="0">
                          <a:solidFill>
                            <a:schemeClr val="tx1"/>
                          </a:solidFill>
                        </a:rPr>
                      </a:br>
                      <a:r>
                        <a:rPr lang="en-US" sz="1000" dirty="0">
                          <a:solidFill>
                            <a:schemeClr val="tx1"/>
                          </a:solidFill>
                        </a:rPr>
                        <a:t>touch only-water</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126"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latin typeface="+mn-lt"/>
                        </a:rPr>
                        <a:t>With the advanced touchscreen technology in the ET51/ET56, every input mode works if the display is wet. </a:t>
                      </a:r>
                      <a:endParaRPr lang="en-US" sz="100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4"/>
                  </a:ext>
                </a:extLst>
              </a:tr>
              <a:tr h="690909">
                <a:tc>
                  <a:txBody>
                    <a:bodyPr/>
                    <a:lstStyle/>
                    <a:p>
                      <a:pPr algn="l"/>
                      <a:r>
                        <a:rPr lang="en-US" sz="1100" b="1" dirty="0">
                          <a:solidFill>
                            <a:schemeClr val="tx1"/>
                          </a:solidFill>
                        </a:rPr>
                        <a:t>Durability </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Corning Gorilla Glass</a:t>
                      </a:r>
                      <a:endParaRPr lang="en-US" sz="1000" baseline="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126" rtl="0" eaLnBrk="1" fontAlgn="ctr" latinLnBrk="0" hangingPunct="1">
                        <a:lnSpc>
                          <a:spcPct val="100000"/>
                        </a:lnSpc>
                        <a:spcBef>
                          <a:spcPts val="0"/>
                        </a:spcBef>
                        <a:spcAft>
                          <a:spcPts val="0"/>
                        </a:spcAft>
                        <a:buClrTx/>
                        <a:buSzTx/>
                        <a:buFontTx/>
                        <a:buNone/>
                        <a:tabLst/>
                        <a:defRPr/>
                      </a:pPr>
                      <a:r>
                        <a:rPr lang="en-US" sz="1000" dirty="0">
                          <a:solidFill>
                            <a:schemeClr val="tx1"/>
                          </a:solidFill>
                        </a:rPr>
                        <a:t>None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dirty="0">
                          <a:solidFill>
                            <a:schemeClr val="tx1"/>
                          </a:solidFill>
                        </a:rPr>
                        <a:t>Not specified</a:t>
                      </a:r>
                      <a:endParaRPr lang="en-US" sz="1000" b="1"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dirty="0">
                          <a:solidFill>
                            <a:schemeClr val="tx1"/>
                          </a:solidFill>
                        </a:rPr>
                        <a:t>LumiBond 2.0</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0" dirty="0">
                          <a:solidFill>
                            <a:schemeClr val="tx1"/>
                          </a:solidFill>
                        </a:rPr>
                        <a:t>Pre-installed replaceable screen film for protection</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126" rtl="0" eaLnBrk="1" fontAlgn="ctr" latinLnBrk="0" hangingPunct="1">
                        <a:lnSpc>
                          <a:spcPct val="100000"/>
                        </a:lnSpc>
                        <a:spcBef>
                          <a:spcPts val="0"/>
                        </a:spcBef>
                        <a:spcAft>
                          <a:spcPts val="0"/>
                        </a:spcAft>
                        <a:buClrTx/>
                        <a:buSzTx/>
                        <a:buFontTx/>
                        <a:buNone/>
                        <a:tabLst/>
                        <a:defRPr/>
                      </a:pPr>
                      <a:r>
                        <a:rPr lang="en-US" sz="1000" b="0" i="0" u="none" strike="noStrike" baseline="0" dirty="0">
                          <a:solidFill>
                            <a:srgbClr val="000000"/>
                          </a:solidFill>
                          <a:effectLst/>
                          <a:latin typeface="+mn-lt"/>
                        </a:rPr>
                        <a:t>Corning Gorilla Glass, available only on the ET51/ET56, provides shatter and scratch resistance. </a:t>
                      </a:r>
                      <a:endParaRPr lang="en-US" sz="1000" b="0" i="0" u="none" strike="noStrike" kern="1200" baseline="0" dirty="0">
                        <a:solidFill>
                          <a:schemeClr val="dk1"/>
                        </a:solidFill>
                        <a:latin typeface="+mn-lt"/>
                        <a:ea typeface="+mn-ea"/>
                        <a:cs typeface="+mn-cs"/>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5"/>
                  </a:ext>
                </a:extLst>
              </a:tr>
              <a:tr h="705184">
                <a:tc>
                  <a:txBody>
                    <a:bodyPr/>
                    <a:lstStyle/>
                    <a:p>
                      <a:pPr algn="l"/>
                      <a:r>
                        <a:rPr lang="en-US" sz="1100" b="1" dirty="0">
                          <a:solidFill>
                            <a:schemeClr val="tx1"/>
                          </a:solidFill>
                        </a:rPr>
                        <a:t>Readability </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pl-PL" sz="1000" b="0" i="0" u="none" strike="noStrike" kern="1200" baseline="0" dirty="0">
                          <a:solidFill>
                            <a:schemeClr val="dk1"/>
                          </a:solidFill>
                          <a:latin typeface="+mn-lt"/>
                          <a:ea typeface="+mn-ea"/>
                          <a:cs typeface="+mn-cs"/>
                        </a:rPr>
                        <a:t> </a:t>
                      </a:r>
                      <a:r>
                        <a:rPr lang="en-US" sz="1000" kern="1200" baseline="0" dirty="0">
                          <a:solidFill>
                            <a:schemeClr val="dk1"/>
                          </a:solidFill>
                          <a:latin typeface="+mn-lt"/>
                          <a:ea typeface="+mn-ea"/>
                          <a:cs typeface="+mn-cs"/>
                        </a:rPr>
                        <a:t>Daylight viewable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rtl="0" fontAlgn="ctr"/>
                      <a:r>
                        <a:rPr lang="en-US" sz="1000" b="0" i="0" u="none" strike="noStrike" kern="1200" dirty="0">
                          <a:solidFill>
                            <a:schemeClr val="dk1"/>
                          </a:solidFill>
                          <a:effectLst/>
                          <a:latin typeface="+mn-lt"/>
                          <a:ea typeface="+mn-ea"/>
                          <a:cs typeface="+mn-cs"/>
                        </a:rPr>
                        <a:t>Anti-reflective coating</a:t>
                      </a:r>
                      <a:endParaRPr lang="en-US" sz="1000" b="0" i="0" u="none" strike="noStrike" dirty="0">
                        <a:solidFill>
                          <a:schemeClr val="tx1"/>
                        </a:solidFill>
                        <a:effectLst/>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dirty="0">
                          <a:solidFill>
                            <a:schemeClr val="tx1"/>
                          </a:solidFill>
                        </a:rPr>
                        <a:t>Not specified</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0" i="0" u="none" strike="noStrike" kern="1200" baseline="0" dirty="0">
                          <a:solidFill>
                            <a:schemeClr val="dk1"/>
                          </a:solidFill>
                          <a:latin typeface="+mn-lt"/>
                          <a:ea typeface="Arial" charset="0"/>
                          <a:cs typeface="Arial" charset="0"/>
                        </a:rPr>
                        <a:t>LumiBond 2.0 </a:t>
                      </a:r>
                      <a:br>
                        <a:rPr lang="en-US" sz="1000" b="0" i="0" u="none" strike="noStrike" kern="1200" baseline="0" dirty="0">
                          <a:solidFill>
                            <a:schemeClr val="dk1"/>
                          </a:solidFill>
                          <a:latin typeface="+mn-lt"/>
                          <a:ea typeface="Arial" charset="0"/>
                          <a:cs typeface="Arial" charset="0"/>
                        </a:rPr>
                      </a:br>
                      <a:r>
                        <a:rPr lang="en-US" sz="1000" b="0" i="0" u="none" strike="noStrike" kern="1200" baseline="0" dirty="0">
                          <a:solidFill>
                            <a:schemeClr val="dk1"/>
                          </a:solidFill>
                          <a:latin typeface="+mn-lt"/>
                          <a:ea typeface="Arial" charset="0"/>
                          <a:cs typeface="Arial" charset="0"/>
                        </a:rPr>
                        <a:t>sunlight readable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dirty="0">
                          <a:solidFill>
                            <a:schemeClr val="tx1"/>
                          </a:solidFill>
                        </a:rPr>
                        <a:t>Daylight viewable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rtl="0" fontAlgn="ctr"/>
                      <a:r>
                        <a:rPr lang="en-US" sz="1000" b="0" i="0" u="none" strike="noStrike" dirty="0">
                          <a:solidFill>
                            <a:srgbClr val="000000"/>
                          </a:solidFill>
                          <a:effectLst/>
                          <a:latin typeface="+mn-lt"/>
                        </a:rPr>
                        <a:t>The ET51/ET56 offers class-best brightness and is the easiest to read in bright sunlight.  </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6"/>
                  </a:ext>
                </a:extLst>
              </a:tr>
            </a:tbl>
          </a:graphicData>
        </a:graphic>
      </p:graphicFrame>
      <p:pic>
        <p:nvPicPr>
          <p:cNvPr id="6" name="Picture 2" descr="Toughbook M1">
            <a:extLst>
              <a:ext uri="{FF2B5EF4-FFF2-40B4-BE49-F238E27FC236}">
                <a16:creationId xmlns:a16="http://schemas.microsoft.com/office/drawing/2014/main" xmlns="" id="{F4671FBE-EDE9-47C1-B1C4-E0FCCBDA48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5270" y="1798604"/>
            <a:ext cx="1333010" cy="12405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C9EC0EF3-5DBE-4BEC-B148-98CAF5CC79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170" b="5483"/>
          <a:stretch/>
        </p:blipFill>
        <p:spPr>
          <a:xfrm>
            <a:off x="1683749" y="2069275"/>
            <a:ext cx="1205755" cy="744397"/>
          </a:xfrm>
          <a:prstGeom prst="rect">
            <a:avLst/>
          </a:prstGeom>
        </p:spPr>
      </p:pic>
      <p:pic>
        <p:nvPicPr>
          <p:cNvPr id="9" name="Picture 8">
            <a:extLst>
              <a:ext uri="{FF2B5EF4-FFF2-40B4-BE49-F238E27FC236}">
                <a16:creationId xmlns:a16="http://schemas.microsoft.com/office/drawing/2014/main" xmlns="" id="{80B47238-3C26-4CC8-9AD3-87E67EAFD8AC}"/>
              </a:ext>
            </a:extLst>
          </p:cNvPr>
          <p:cNvPicPr>
            <a:picLocks noChangeAspect="1"/>
          </p:cNvPicPr>
          <p:nvPr/>
        </p:nvPicPr>
        <p:blipFill rotWithShape="1">
          <a:blip r:embed="rId5"/>
          <a:srcRect t="6173"/>
          <a:stretch/>
        </p:blipFill>
        <p:spPr>
          <a:xfrm>
            <a:off x="6355413" y="2026285"/>
            <a:ext cx="1027907" cy="817549"/>
          </a:xfrm>
          <a:prstGeom prst="rect">
            <a:avLst/>
          </a:prstGeom>
        </p:spPr>
      </p:pic>
      <p:pic>
        <p:nvPicPr>
          <p:cNvPr id="10" name="Picture 9">
            <a:extLst>
              <a:ext uri="{FF2B5EF4-FFF2-40B4-BE49-F238E27FC236}">
                <a16:creationId xmlns:a16="http://schemas.microsoft.com/office/drawing/2014/main" xmlns="" id="{30C9DC93-AB26-4FF6-8B3E-953755EF4742}"/>
              </a:ext>
            </a:extLst>
          </p:cNvPr>
          <p:cNvPicPr>
            <a:picLocks noChangeAspect="1"/>
          </p:cNvPicPr>
          <p:nvPr/>
        </p:nvPicPr>
        <p:blipFill>
          <a:blip r:embed="rId6"/>
          <a:stretch>
            <a:fillRect/>
          </a:stretch>
        </p:blipFill>
        <p:spPr>
          <a:xfrm>
            <a:off x="3341872" y="1989209"/>
            <a:ext cx="774298" cy="874747"/>
          </a:xfrm>
          <a:prstGeom prst="rect">
            <a:avLst/>
          </a:prstGeom>
        </p:spPr>
      </p:pic>
      <p:pic>
        <p:nvPicPr>
          <p:cNvPr id="11" name="Picture 10">
            <a:extLst>
              <a:ext uri="{FF2B5EF4-FFF2-40B4-BE49-F238E27FC236}">
                <a16:creationId xmlns:a16="http://schemas.microsoft.com/office/drawing/2014/main" xmlns="" id="{CCA4DDC6-C0EC-43D6-860A-AE99CE3796E5}"/>
              </a:ext>
            </a:extLst>
          </p:cNvPr>
          <p:cNvPicPr>
            <a:picLocks noChangeAspect="1"/>
          </p:cNvPicPr>
          <p:nvPr/>
        </p:nvPicPr>
        <p:blipFill>
          <a:blip r:embed="rId7"/>
          <a:stretch>
            <a:fillRect/>
          </a:stretch>
        </p:blipFill>
        <p:spPr>
          <a:xfrm>
            <a:off x="4907529" y="1975670"/>
            <a:ext cx="788354" cy="888286"/>
          </a:xfrm>
          <a:prstGeom prst="rect">
            <a:avLst/>
          </a:prstGeom>
        </p:spPr>
      </p:pic>
      <p:sp>
        <p:nvSpPr>
          <p:cNvPr id="12" name="Rectangle 11">
            <a:extLst>
              <a:ext uri="{FF2B5EF4-FFF2-40B4-BE49-F238E27FC236}">
                <a16:creationId xmlns:a16="http://schemas.microsoft.com/office/drawing/2014/main" xmlns="" id="{D6B31880-CBFE-4184-8BC4-A97E3BD1A8A9}"/>
              </a:ext>
            </a:extLst>
          </p:cNvPr>
          <p:cNvSpPr/>
          <p:nvPr/>
        </p:nvSpPr>
        <p:spPr>
          <a:xfrm>
            <a:off x="457081" y="6520768"/>
            <a:ext cx="3480318" cy="2636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00280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507881" y="395195"/>
            <a:ext cx="11225908" cy="365760"/>
          </a:xfrm>
        </p:spPr>
        <p:txBody>
          <a:bodyPr/>
          <a:lstStyle/>
          <a:p>
            <a:r>
              <a:rPr lang="en-US" sz="3200" dirty="0">
                <a:latin typeface=""/>
              </a:rPr>
              <a:t>Windows Competitive </a:t>
            </a:r>
            <a:r>
              <a:rPr lang="en-US" sz="3200" dirty="0">
                <a:latin typeface=""/>
                <a:cs typeface=""/>
              </a:rPr>
              <a:t>Comparison: 8-inch tablets </a:t>
            </a:r>
            <a:r>
              <a:rPr lang="en-US" sz="1400" dirty="0">
                <a:latin typeface=""/>
                <a:cs typeface=""/>
              </a:rPr>
              <a:t>(continued)</a:t>
            </a:r>
          </a:p>
        </p:txBody>
      </p:sp>
      <p:sp>
        <p:nvSpPr>
          <p:cNvPr id="3" name="Slide Number Placeholder 2"/>
          <p:cNvSpPr>
            <a:spLocks noGrp="1"/>
          </p:cNvSpPr>
          <p:nvPr>
            <p:ph type="sldNum" sz="quarter" idx="4"/>
          </p:nvPr>
        </p:nvSpPr>
        <p:spPr/>
        <p:txBody>
          <a:bodyPr/>
          <a:lstStyle/>
          <a:p>
            <a:fld id="{79044E51-BF79-AF42-BAC5-B771B1D9D8E0}" type="slidenum">
              <a:rPr lang="en-US" smtClean="0"/>
              <a:pPr/>
              <a:t>68</a:t>
            </a:fld>
            <a:endParaRPr lang="en-US" dirty="0"/>
          </a:p>
        </p:txBody>
      </p:sp>
      <p:sp>
        <p:nvSpPr>
          <p:cNvPr id="2" name="TextBox 1"/>
          <p:cNvSpPr txBox="1"/>
          <p:nvPr/>
        </p:nvSpPr>
        <p:spPr>
          <a:xfrm>
            <a:off x="434339" y="879695"/>
            <a:ext cx="10899501" cy="523220"/>
          </a:xfrm>
          <a:prstGeom prst="rect">
            <a:avLst/>
          </a:prstGeom>
          <a:noFill/>
        </p:spPr>
        <p:txBody>
          <a:bodyPr wrap="square" rtlCol="0">
            <a:spAutoFit/>
          </a:bodyPr>
          <a:lstStyle/>
          <a:p>
            <a:r>
              <a:rPr lang="en-US" sz="1400" i="1" dirty="0">
                <a:latin typeface=""/>
                <a:cs typeface=""/>
              </a:rPr>
              <a:t>In the following chart, where appropriate, yellow shading indicates the best specification available for a feature. </a:t>
            </a:r>
            <a:br>
              <a:rPr lang="en-US" sz="1400" i="1" dirty="0">
                <a:latin typeface=""/>
                <a:cs typeface=""/>
              </a:rPr>
            </a:br>
            <a:r>
              <a:rPr lang="en-US" sz="1400" i="1" dirty="0">
                <a:latin typeface=""/>
                <a:cs typeface=""/>
              </a:rPr>
              <a:t>Competitive information is based on publicly available information.</a:t>
            </a:r>
            <a:endParaRPr lang="en-US" sz="1400" i="1" baseline="30000" dirty="0">
              <a:latin typeface=""/>
              <a:cs typeface=""/>
            </a:endParaRPr>
          </a:p>
        </p:txBody>
      </p:sp>
      <p:graphicFrame>
        <p:nvGraphicFramePr>
          <p:cNvPr id="7" name="Table 6"/>
          <p:cNvGraphicFramePr>
            <a:graphicFrameLocks noGrp="1"/>
          </p:cNvGraphicFramePr>
          <p:nvPr/>
        </p:nvGraphicFramePr>
        <p:xfrm>
          <a:off x="495181" y="1465487"/>
          <a:ext cx="11437657" cy="4319540"/>
        </p:xfrm>
        <a:graphic>
          <a:graphicData uri="http://schemas.openxmlformats.org/drawingml/2006/table">
            <a:tbl>
              <a:tblPr firstRow="1" bandRow="1">
                <a:tableStyleId>{073A0DAA-6AF3-43AB-8588-CEC1D06C72B9}</a:tableStyleId>
              </a:tblPr>
              <a:tblGrid>
                <a:gridCol w="1099740">
                  <a:extLst>
                    <a:ext uri="{9D8B030D-6E8A-4147-A177-3AD203B41FA5}">
                      <a16:colId xmlns:a16="http://schemas.microsoft.com/office/drawing/2014/main" xmlns="" val="20000"/>
                    </a:ext>
                  </a:extLst>
                </a:gridCol>
                <a:gridCol w="1443804">
                  <a:extLst>
                    <a:ext uri="{9D8B030D-6E8A-4147-A177-3AD203B41FA5}">
                      <a16:colId xmlns:a16="http://schemas.microsoft.com/office/drawing/2014/main" xmlns="" val="20001"/>
                    </a:ext>
                  </a:extLst>
                </a:gridCol>
                <a:gridCol w="1324931">
                  <a:extLst>
                    <a:ext uri="{9D8B030D-6E8A-4147-A177-3AD203B41FA5}">
                      <a16:colId xmlns:a16="http://schemas.microsoft.com/office/drawing/2014/main" xmlns="" val="20002"/>
                    </a:ext>
                  </a:extLst>
                </a:gridCol>
                <a:gridCol w="153722">
                  <a:extLst>
                    <a:ext uri="{9D8B030D-6E8A-4147-A177-3AD203B41FA5}">
                      <a16:colId xmlns:a16="http://schemas.microsoft.com/office/drawing/2014/main" xmlns="" val="20006"/>
                    </a:ext>
                  </a:extLst>
                </a:gridCol>
                <a:gridCol w="1601766">
                  <a:extLst>
                    <a:ext uri="{9D8B030D-6E8A-4147-A177-3AD203B41FA5}">
                      <a16:colId xmlns:a16="http://schemas.microsoft.com/office/drawing/2014/main" xmlns="" val="20003"/>
                    </a:ext>
                  </a:extLst>
                </a:gridCol>
                <a:gridCol w="1439124">
                  <a:extLst>
                    <a:ext uri="{9D8B030D-6E8A-4147-A177-3AD203B41FA5}">
                      <a16:colId xmlns:a16="http://schemas.microsoft.com/office/drawing/2014/main" xmlns="" val="2875008622"/>
                    </a:ext>
                  </a:extLst>
                </a:gridCol>
                <a:gridCol w="208280">
                  <a:extLst>
                    <a:ext uri="{9D8B030D-6E8A-4147-A177-3AD203B41FA5}">
                      <a16:colId xmlns:a16="http://schemas.microsoft.com/office/drawing/2014/main" xmlns="" val="20007"/>
                    </a:ext>
                  </a:extLst>
                </a:gridCol>
                <a:gridCol w="1400601">
                  <a:extLst>
                    <a:ext uri="{9D8B030D-6E8A-4147-A177-3AD203B41FA5}">
                      <a16:colId xmlns:a16="http://schemas.microsoft.com/office/drawing/2014/main" xmlns="" val="20004"/>
                    </a:ext>
                  </a:extLst>
                </a:gridCol>
                <a:gridCol w="2765689">
                  <a:extLst>
                    <a:ext uri="{9D8B030D-6E8A-4147-A177-3AD203B41FA5}">
                      <a16:colId xmlns:a16="http://schemas.microsoft.com/office/drawing/2014/main" xmlns="" val="20005"/>
                    </a:ext>
                  </a:extLst>
                </a:gridCol>
              </a:tblGrid>
              <a:tr h="0">
                <a:tc>
                  <a:txBody>
                    <a:bodyPr/>
                    <a:lstStyle/>
                    <a:p>
                      <a:pPr algn="l"/>
                      <a:r>
                        <a:rPr lang="en-US" sz="1100" cap="none" dirty="0"/>
                        <a:t>Feature</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100" cap="none" dirty="0"/>
                        <a:t>Zebra </a:t>
                      </a:r>
                      <a:br>
                        <a:rPr lang="en-US" sz="1100" cap="none" dirty="0"/>
                      </a:br>
                      <a:r>
                        <a:rPr lang="en-US" sz="1100" cap="none" dirty="0"/>
                        <a:t>ET51/ET56</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2">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Apple iPad Mini</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US"/>
                    </a:p>
                  </a:txBody>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Dell Venue 8 </a:t>
                      </a:r>
                      <a:br>
                        <a:rPr lang="en-US" sz="1100" cap="none" dirty="0"/>
                      </a:br>
                      <a:r>
                        <a:rPr lang="en-US" sz="1100" cap="none" dirty="0"/>
                        <a:t>Pro 5855</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Getac T800</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gridSpan="2">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rgbClr val="FFFFFF"/>
                          </a:solidFill>
                        </a:rPr>
                        <a:t>Panasonic FZ-M1</a:t>
                      </a:r>
                    </a:p>
                  </a:txBody>
                  <a:tcPr marT="91440" marB="91440" anchor="ctr">
                    <a:lnL w="38100" cap="flat" cmpd="sng" algn="ctr">
                      <a:solidFill>
                        <a:srgbClr val="FFFFFF"/>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marL="0" marR="0" indent="0" algn="ctr" defTabSz="914126" rtl="0" eaLnBrk="1" fontAlgn="auto" latinLnBrk="0" hangingPunct="1">
                        <a:lnSpc>
                          <a:spcPct val="100000"/>
                        </a:lnSpc>
                        <a:spcBef>
                          <a:spcPts val="0"/>
                        </a:spcBef>
                        <a:spcAft>
                          <a:spcPts val="0"/>
                        </a:spcAft>
                        <a:buClrTx/>
                        <a:buSzTx/>
                        <a:buFontTx/>
                        <a:buNone/>
                        <a:tabLst/>
                        <a:defRPr/>
                      </a:pPr>
                      <a:endParaRPr lang="en-US" sz="1100" cap="none" dirty="0">
                        <a:solidFill>
                          <a:srgbClr val="FFFFFF"/>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rowSpan="2">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400" cap="none" dirty="0">
                          <a:solidFill>
                            <a:srgbClr val="FFFFFF"/>
                          </a:solidFill>
                        </a:rPr>
                        <a:t>Why</a:t>
                      </a:r>
                      <a:r>
                        <a:rPr lang="en-US" sz="1400" cap="none" baseline="0" dirty="0">
                          <a:solidFill>
                            <a:srgbClr val="FFFFFF"/>
                          </a:solidFill>
                        </a:rPr>
                        <a:t> it matters</a:t>
                      </a:r>
                      <a:endParaRPr lang="en-US" sz="1400" cap="none" dirty="0">
                        <a:solidFill>
                          <a:srgbClr val="FFFFFF"/>
                        </a:solidFill>
                      </a:endParaRPr>
                    </a:p>
                  </a:txBody>
                  <a:tcPr marT="91440" marB="91440" anchor="ctr">
                    <a:lnL w="38100" cap="flat" cmpd="sng" algn="ctr">
                      <a:solidFill>
                        <a:schemeClr val="bg1"/>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10000"/>
                  </a:ext>
                </a:extLst>
              </a:tr>
              <a:tr h="900748">
                <a:tc>
                  <a:txBody>
                    <a:bodyPr/>
                    <a:lstStyle/>
                    <a:p>
                      <a:pPr algn="l"/>
                      <a:endParaRPr lang="en-US" sz="1200" cap="none" dirty="0">
                        <a:solidFill>
                          <a:schemeClr val="bg1"/>
                        </a:solidFill>
                      </a:endParaRPr>
                    </a:p>
                  </a:txBody>
                  <a:tcPr marL="182880" marT="91440" marB="91440" anchor="ctr">
                    <a:lnL w="38100" cap="flat" cmpd="sng" algn="ctr">
                      <a:solidFill>
                        <a:srgbClr val="FFFFFF"/>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1"/>
                  </a:ext>
                </a:extLst>
              </a:tr>
              <a:tr h="338480">
                <a:tc gridSpan="9">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Accessories </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b="1"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xmlns="" val="10002"/>
                  </a:ext>
                </a:extLst>
              </a:tr>
              <a:tr h="1452832">
                <a:tc>
                  <a:txBody>
                    <a:bodyPr/>
                    <a:lstStyle/>
                    <a:p>
                      <a:pPr algn="l"/>
                      <a:r>
                        <a:rPr lang="en-US" sz="1100" b="1" dirty="0">
                          <a:solidFill>
                            <a:schemeClr val="tx1"/>
                          </a:solidFill>
                        </a:rPr>
                        <a:t>Charging/</a:t>
                      </a:r>
                      <a:br>
                        <a:rPr lang="en-US" sz="1100" b="1" dirty="0">
                          <a:solidFill>
                            <a:schemeClr val="tx1"/>
                          </a:solidFill>
                        </a:rPr>
                      </a:br>
                      <a:r>
                        <a:rPr lang="en-US" sz="1100" b="1" dirty="0">
                          <a:solidFill>
                            <a:schemeClr val="tx1"/>
                          </a:solidFill>
                        </a:rPr>
                        <a:t>backroom</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600"/>
                        </a:spcAft>
                        <a:buClrTx/>
                        <a:buSzTx/>
                        <a:buFontTx/>
                        <a:buNone/>
                        <a:tabLst/>
                        <a:defRPr/>
                      </a:pPr>
                      <a:r>
                        <a:rPr lang="en-US" sz="1000" kern="1200" baseline="0" dirty="0">
                          <a:solidFill>
                            <a:schemeClr val="dk1"/>
                          </a:solidFill>
                          <a:latin typeface="+mn-lt"/>
                          <a:ea typeface="+mn-ea"/>
                          <a:cs typeface="+mn-cs"/>
                        </a:rPr>
                        <a:t>ShareCradle (4-slot), single slot cradle, 4-slot battery charger, rugged charge connector</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1000" baseline="0" dirty="0">
                          <a:solidFill>
                            <a:schemeClr val="tx1"/>
                          </a:solidFill>
                          <a:latin typeface="+mn-lt"/>
                        </a:rPr>
                        <a:t>USB charger</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gridSpan="2">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Single power adapter, single slot cradle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endParaRPr lang="en-US" sz="1000" b="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gridSpan="2">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Single power adapter, single slot cradle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US"/>
                    </a:p>
                  </a:txBody>
                  <a:tcPr/>
                </a:tc>
                <a:tc>
                  <a:txBody>
                    <a:bodyPr/>
                    <a:lstStyle/>
                    <a:p>
                      <a:pPr algn="ctr"/>
                      <a:r>
                        <a:rPr lang="en-US" sz="1000" b="0" dirty="0">
                          <a:solidFill>
                            <a:schemeClr val="tx1"/>
                          </a:solidFill>
                        </a:rPr>
                        <a:t>Single charge adapter, single slot cradle, </a:t>
                      </a:r>
                      <a:br>
                        <a:rPr lang="en-US" sz="1000" b="0" dirty="0">
                          <a:solidFill>
                            <a:schemeClr val="tx1"/>
                          </a:solidFill>
                        </a:rPr>
                      </a:br>
                      <a:r>
                        <a:rPr lang="en-US" sz="1000" b="0" dirty="0">
                          <a:solidFill>
                            <a:schemeClr val="tx1"/>
                          </a:solidFill>
                        </a:rPr>
                        <a:t>4-slot battery charger</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000" baseline="0" dirty="0">
                          <a:solidFill>
                            <a:schemeClr val="tx1"/>
                          </a:solidFill>
                          <a:latin typeface="+mn-lt"/>
                        </a:rPr>
                        <a:t>Purpose built for enterprise applications, the ET51/ET56 offers the most charging options in this class. The unique ShareCradle provides space and cost efficiencies in the backroom by providing a common base to charge all Zebra mobile computers and tablets. </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3"/>
                  </a:ext>
                </a:extLst>
              </a:tr>
              <a:tr h="477480">
                <a:tc>
                  <a:txBody>
                    <a:bodyPr/>
                    <a:lstStyle/>
                    <a:p>
                      <a:pPr algn="l"/>
                      <a:r>
                        <a:rPr lang="en-US" sz="1100" b="1" dirty="0">
                          <a:solidFill>
                            <a:schemeClr val="tx1"/>
                          </a:solidFill>
                        </a:rPr>
                        <a:t>Docking</a:t>
                      </a:r>
                    </a:p>
                    <a:p>
                      <a:pPr algn="l"/>
                      <a:r>
                        <a:rPr lang="en-US" sz="1100" b="1" dirty="0">
                          <a:solidFill>
                            <a:schemeClr val="tx1"/>
                          </a:solidFill>
                        </a:rPr>
                        <a:t>Stations</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600"/>
                        </a:spcAft>
                        <a:buClrTx/>
                        <a:buSzTx/>
                        <a:buFontTx/>
                        <a:buNone/>
                        <a:tabLst/>
                        <a:defRPr/>
                      </a:pPr>
                      <a:r>
                        <a:rPr lang="en-US" sz="1000" kern="1200" baseline="0" dirty="0">
                          <a:solidFill>
                            <a:schemeClr val="dk1"/>
                          </a:solidFill>
                          <a:latin typeface="+mn-lt"/>
                          <a:ea typeface="+mn-ea"/>
                          <a:cs typeface="+mn-cs"/>
                        </a:rPr>
                        <a:t>Single-slot standard and rugged, docking only or with communications (USB, display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and more)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1000" baseline="0" dirty="0">
                          <a:solidFill>
                            <a:schemeClr val="tx1"/>
                          </a:solidFill>
                          <a:latin typeface="+mn-lt"/>
                        </a:rPr>
                        <a:t>Third-party </a:t>
                      </a:r>
                      <a:br>
                        <a:rPr lang="en-US" sz="1000" baseline="0" dirty="0">
                          <a:solidFill>
                            <a:schemeClr val="tx1"/>
                          </a:solidFill>
                          <a:latin typeface="+mn-lt"/>
                        </a:rPr>
                      </a:br>
                      <a:r>
                        <a:rPr lang="en-US" sz="1000" baseline="0" dirty="0">
                          <a:solidFill>
                            <a:schemeClr val="tx1"/>
                          </a:solidFill>
                          <a:latin typeface="+mn-lt"/>
                        </a:rPr>
                        <a:t>docking stations</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gridSpan="2">
                  <a:txBody>
                    <a:bodyPr/>
                    <a:lstStyle/>
                    <a:p>
                      <a:pPr marL="0" marR="0" indent="0" algn="ctr" defTabSz="914126" rtl="0" eaLnBrk="1" fontAlgn="auto" latinLnBrk="0" hangingPunct="1">
                        <a:lnSpc>
                          <a:spcPct val="100000"/>
                        </a:lnSpc>
                        <a:spcBef>
                          <a:spcPts val="0"/>
                        </a:spcBef>
                        <a:spcAft>
                          <a:spcPts val="600"/>
                        </a:spcAft>
                        <a:buClrTx/>
                        <a:buSzTx/>
                        <a:buFontTx/>
                        <a:buNone/>
                        <a:tabLst/>
                        <a:defRPr/>
                      </a:pPr>
                      <a:r>
                        <a:rPr lang="en-US" sz="1000" kern="1200" baseline="0" dirty="0">
                          <a:solidFill>
                            <a:schemeClr val="dk1"/>
                          </a:solidFill>
                          <a:latin typeface="+mn-lt"/>
                          <a:ea typeface="+mn-ea"/>
                          <a:cs typeface="+mn-cs"/>
                        </a:rPr>
                        <a:t>Single slot</a:t>
                      </a:r>
                      <a:endParaRPr lang="en-US" sz="1000" baseline="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pPr marL="0" marR="0" indent="0" algn="ctr" defTabSz="914126" rtl="0" eaLnBrk="1" fontAlgn="auto" latinLnBrk="0" hangingPunct="1">
                        <a:lnSpc>
                          <a:spcPct val="100000"/>
                        </a:lnSpc>
                        <a:spcBef>
                          <a:spcPts val="0"/>
                        </a:spcBef>
                        <a:spcAft>
                          <a:spcPts val="600"/>
                        </a:spcAft>
                        <a:buClrTx/>
                        <a:buSzTx/>
                        <a:buFontTx/>
                        <a:buNone/>
                        <a:tabLst/>
                        <a:defRPr/>
                      </a:pPr>
                      <a:endParaRPr lang="en-US" sz="1000" baseline="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gridSpan="2">
                  <a:txBody>
                    <a:bodyPr/>
                    <a:lstStyle/>
                    <a:p>
                      <a:pPr marL="0" marR="0" indent="0" algn="ctr" defTabSz="914126" rtl="0" eaLnBrk="1" fontAlgn="auto" latinLnBrk="0" hangingPunct="1">
                        <a:lnSpc>
                          <a:spcPct val="100000"/>
                        </a:lnSpc>
                        <a:spcBef>
                          <a:spcPts val="0"/>
                        </a:spcBef>
                        <a:spcAft>
                          <a:spcPts val="600"/>
                        </a:spcAft>
                        <a:buClrTx/>
                        <a:buSzTx/>
                        <a:buFontTx/>
                        <a:buNone/>
                        <a:tabLst/>
                        <a:defRPr/>
                      </a:pPr>
                      <a:r>
                        <a:rPr lang="en-US" sz="1000" kern="1200" baseline="0" dirty="0">
                          <a:solidFill>
                            <a:schemeClr val="dk1"/>
                          </a:solidFill>
                          <a:latin typeface="+mn-lt"/>
                          <a:ea typeface="+mn-ea"/>
                          <a:cs typeface="+mn-cs"/>
                        </a:rPr>
                        <a:t>Single slot</a:t>
                      </a:r>
                      <a:endParaRPr lang="en-US" sz="1000" baseline="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en-US"/>
                    </a:p>
                  </a:txBody>
                  <a:tcPr/>
                </a:tc>
                <a:tc>
                  <a:txBody>
                    <a:bodyPr/>
                    <a:lstStyle/>
                    <a:p>
                      <a:pPr marL="0" marR="0" indent="0" algn="ctr" defTabSz="914126" rtl="0" eaLnBrk="1" fontAlgn="auto" latinLnBrk="0" hangingPunct="1">
                        <a:lnSpc>
                          <a:spcPct val="100000"/>
                        </a:lnSpc>
                        <a:spcBef>
                          <a:spcPts val="0"/>
                        </a:spcBef>
                        <a:spcAft>
                          <a:spcPts val="600"/>
                        </a:spcAft>
                        <a:buClrTx/>
                        <a:buSzTx/>
                        <a:buFontTx/>
                        <a:buNone/>
                        <a:tabLst/>
                        <a:defRPr/>
                      </a:pPr>
                      <a:r>
                        <a:rPr lang="en-US" sz="1000" kern="1200" baseline="0" dirty="0">
                          <a:solidFill>
                            <a:schemeClr val="dk1"/>
                          </a:solidFill>
                          <a:latin typeface="+mn-lt"/>
                          <a:ea typeface="+mn-ea"/>
                          <a:cs typeface="+mn-cs"/>
                        </a:rPr>
                        <a:t>Single slot;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full and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lite versions</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000" baseline="0" dirty="0">
                          <a:solidFill>
                            <a:schemeClr val="tx1"/>
                          </a:solidFill>
                          <a:latin typeface="+mn-lt"/>
                        </a:rPr>
                        <a:t>Only the ET51/ET56 offers a docking station for the tablet inside the rugged frame. </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4"/>
                  </a:ext>
                </a:extLst>
              </a:tr>
            </a:tbl>
          </a:graphicData>
        </a:graphic>
      </p:graphicFrame>
      <p:pic>
        <p:nvPicPr>
          <p:cNvPr id="6" name="Picture 2" descr="Toughbook M1">
            <a:extLst>
              <a:ext uri="{FF2B5EF4-FFF2-40B4-BE49-F238E27FC236}">
                <a16:creationId xmlns:a16="http://schemas.microsoft.com/office/drawing/2014/main" xmlns="" id="{F4671FBE-EDE9-47C1-B1C4-E0FCCBDA48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5270" y="1798604"/>
            <a:ext cx="1333010" cy="12405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C9EC0EF3-5DBE-4BEC-B148-98CAF5CC79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170" b="5483"/>
          <a:stretch/>
        </p:blipFill>
        <p:spPr>
          <a:xfrm>
            <a:off x="1683749" y="2069275"/>
            <a:ext cx="1205755" cy="744397"/>
          </a:xfrm>
          <a:prstGeom prst="rect">
            <a:avLst/>
          </a:prstGeom>
        </p:spPr>
      </p:pic>
      <p:pic>
        <p:nvPicPr>
          <p:cNvPr id="9" name="Picture 8">
            <a:extLst>
              <a:ext uri="{FF2B5EF4-FFF2-40B4-BE49-F238E27FC236}">
                <a16:creationId xmlns:a16="http://schemas.microsoft.com/office/drawing/2014/main" xmlns="" id="{80B47238-3C26-4CC8-9AD3-87E67EAFD8AC}"/>
              </a:ext>
            </a:extLst>
          </p:cNvPr>
          <p:cNvPicPr>
            <a:picLocks noChangeAspect="1"/>
          </p:cNvPicPr>
          <p:nvPr/>
        </p:nvPicPr>
        <p:blipFill rotWithShape="1">
          <a:blip r:embed="rId5"/>
          <a:srcRect t="6173"/>
          <a:stretch/>
        </p:blipFill>
        <p:spPr>
          <a:xfrm>
            <a:off x="6355413" y="2026285"/>
            <a:ext cx="1027907" cy="817549"/>
          </a:xfrm>
          <a:prstGeom prst="rect">
            <a:avLst/>
          </a:prstGeom>
        </p:spPr>
      </p:pic>
      <p:pic>
        <p:nvPicPr>
          <p:cNvPr id="10" name="Picture 9">
            <a:extLst>
              <a:ext uri="{FF2B5EF4-FFF2-40B4-BE49-F238E27FC236}">
                <a16:creationId xmlns:a16="http://schemas.microsoft.com/office/drawing/2014/main" xmlns="" id="{30C9DC93-AB26-4FF6-8B3E-953755EF4742}"/>
              </a:ext>
            </a:extLst>
          </p:cNvPr>
          <p:cNvPicPr>
            <a:picLocks noChangeAspect="1"/>
          </p:cNvPicPr>
          <p:nvPr/>
        </p:nvPicPr>
        <p:blipFill>
          <a:blip r:embed="rId6"/>
          <a:stretch>
            <a:fillRect/>
          </a:stretch>
        </p:blipFill>
        <p:spPr>
          <a:xfrm>
            <a:off x="3341872" y="1989209"/>
            <a:ext cx="774298" cy="874747"/>
          </a:xfrm>
          <a:prstGeom prst="rect">
            <a:avLst/>
          </a:prstGeom>
        </p:spPr>
      </p:pic>
      <p:pic>
        <p:nvPicPr>
          <p:cNvPr id="11" name="Picture 10">
            <a:extLst>
              <a:ext uri="{FF2B5EF4-FFF2-40B4-BE49-F238E27FC236}">
                <a16:creationId xmlns:a16="http://schemas.microsoft.com/office/drawing/2014/main" xmlns="" id="{CCA4DDC6-C0EC-43D6-860A-AE99CE3796E5}"/>
              </a:ext>
            </a:extLst>
          </p:cNvPr>
          <p:cNvPicPr>
            <a:picLocks noChangeAspect="1"/>
          </p:cNvPicPr>
          <p:nvPr/>
        </p:nvPicPr>
        <p:blipFill>
          <a:blip r:embed="rId7"/>
          <a:stretch>
            <a:fillRect/>
          </a:stretch>
        </p:blipFill>
        <p:spPr>
          <a:xfrm>
            <a:off x="4907529" y="1975670"/>
            <a:ext cx="788354" cy="888286"/>
          </a:xfrm>
          <a:prstGeom prst="rect">
            <a:avLst/>
          </a:prstGeom>
        </p:spPr>
      </p:pic>
      <p:sp>
        <p:nvSpPr>
          <p:cNvPr id="12" name="Rectangle 11">
            <a:extLst>
              <a:ext uri="{FF2B5EF4-FFF2-40B4-BE49-F238E27FC236}">
                <a16:creationId xmlns:a16="http://schemas.microsoft.com/office/drawing/2014/main" xmlns="" id="{769F8BFB-E331-4DC8-BDA3-40BA97AD8358}"/>
              </a:ext>
            </a:extLst>
          </p:cNvPr>
          <p:cNvSpPr/>
          <p:nvPr/>
        </p:nvSpPr>
        <p:spPr>
          <a:xfrm>
            <a:off x="457081" y="6476640"/>
            <a:ext cx="3480318" cy="307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30381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507881" y="395195"/>
            <a:ext cx="11225908" cy="365760"/>
          </a:xfrm>
        </p:spPr>
        <p:txBody>
          <a:bodyPr/>
          <a:lstStyle/>
          <a:p>
            <a:r>
              <a:rPr lang="en-US" sz="3200" dirty="0">
                <a:latin typeface=""/>
              </a:rPr>
              <a:t>Windows Competitive </a:t>
            </a:r>
            <a:r>
              <a:rPr lang="en-US" sz="3200" dirty="0">
                <a:latin typeface=""/>
                <a:cs typeface=""/>
              </a:rPr>
              <a:t>Comparison: 8-inch tablets </a:t>
            </a:r>
            <a:r>
              <a:rPr lang="en-US" sz="1400" dirty="0">
                <a:latin typeface=""/>
                <a:cs typeface=""/>
              </a:rPr>
              <a:t>(continued)</a:t>
            </a:r>
          </a:p>
        </p:txBody>
      </p:sp>
      <p:sp>
        <p:nvSpPr>
          <p:cNvPr id="3" name="Slide Number Placeholder 2"/>
          <p:cNvSpPr>
            <a:spLocks noGrp="1"/>
          </p:cNvSpPr>
          <p:nvPr>
            <p:ph type="sldNum" sz="quarter" idx="4"/>
          </p:nvPr>
        </p:nvSpPr>
        <p:spPr/>
        <p:txBody>
          <a:bodyPr/>
          <a:lstStyle/>
          <a:p>
            <a:fld id="{79044E51-BF79-AF42-BAC5-B771B1D9D8E0}" type="slidenum">
              <a:rPr lang="en-US" smtClean="0"/>
              <a:pPr/>
              <a:t>69</a:t>
            </a:fld>
            <a:endParaRPr lang="en-US" dirty="0"/>
          </a:p>
        </p:txBody>
      </p:sp>
      <p:sp>
        <p:nvSpPr>
          <p:cNvPr id="2" name="TextBox 1"/>
          <p:cNvSpPr txBox="1"/>
          <p:nvPr/>
        </p:nvSpPr>
        <p:spPr>
          <a:xfrm>
            <a:off x="434339" y="879695"/>
            <a:ext cx="10899501" cy="523220"/>
          </a:xfrm>
          <a:prstGeom prst="rect">
            <a:avLst/>
          </a:prstGeom>
          <a:noFill/>
        </p:spPr>
        <p:txBody>
          <a:bodyPr wrap="square" rtlCol="0">
            <a:spAutoFit/>
          </a:bodyPr>
          <a:lstStyle/>
          <a:p>
            <a:r>
              <a:rPr lang="en-US" sz="1400" i="1" dirty="0">
                <a:latin typeface=""/>
                <a:cs typeface=""/>
              </a:rPr>
              <a:t>In the following chart, where appropriate, yellow shading indicates the best specification available for a feature. </a:t>
            </a:r>
            <a:br>
              <a:rPr lang="en-US" sz="1400" i="1" dirty="0">
                <a:latin typeface=""/>
                <a:cs typeface=""/>
              </a:rPr>
            </a:br>
            <a:r>
              <a:rPr lang="en-US" sz="1400" i="1" dirty="0">
                <a:latin typeface=""/>
                <a:cs typeface=""/>
              </a:rPr>
              <a:t>Competitive information is based on publicly available information.</a:t>
            </a:r>
            <a:endParaRPr lang="en-US" sz="1400" i="1" baseline="30000" dirty="0">
              <a:latin typeface=""/>
              <a:cs typeface=""/>
            </a:endParaRPr>
          </a:p>
        </p:txBody>
      </p:sp>
      <p:graphicFrame>
        <p:nvGraphicFramePr>
          <p:cNvPr id="7" name="Table 6"/>
          <p:cNvGraphicFramePr>
            <a:graphicFrameLocks noGrp="1"/>
          </p:cNvGraphicFramePr>
          <p:nvPr/>
        </p:nvGraphicFramePr>
        <p:xfrm>
          <a:off x="495181" y="1361331"/>
          <a:ext cx="11392019" cy="5091748"/>
        </p:xfrm>
        <a:graphic>
          <a:graphicData uri="http://schemas.openxmlformats.org/drawingml/2006/table">
            <a:tbl>
              <a:tblPr firstRow="1" bandRow="1">
                <a:tableStyleId>{073A0DAA-6AF3-43AB-8588-CEC1D06C72B9}</a:tableStyleId>
              </a:tblPr>
              <a:tblGrid>
                <a:gridCol w="1099740">
                  <a:extLst>
                    <a:ext uri="{9D8B030D-6E8A-4147-A177-3AD203B41FA5}">
                      <a16:colId xmlns:a16="http://schemas.microsoft.com/office/drawing/2014/main" xmlns="" val="20000"/>
                    </a:ext>
                  </a:extLst>
                </a:gridCol>
                <a:gridCol w="1443804">
                  <a:extLst>
                    <a:ext uri="{9D8B030D-6E8A-4147-A177-3AD203B41FA5}">
                      <a16:colId xmlns:a16="http://schemas.microsoft.com/office/drawing/2014/main" xmlns="" val="20001"/>
                    </a:ext>
                  </a:extLst>
                </a:gridCol>
                <a:gridCol w="1478653">
                  <a:extLst>
                    <a:ext uri="{9D8B030D-6E8A-4147-A177-3AD203B41FA5}">
                      <a16:colId xmlns:a16="http://schemas.microsoft.com/office/drawing/2014/main" xmlns="" val="20002"/>
                    </a:ext>
                  </a:extLst>
                </a:gridCol>
                <a:gridCol w="1601766">
                  <a:extLst>
                    <a:ext uri="{9D8B030D-6E8A-4147-A177-3AD203B41FA5}">
                      <a16:colId xmlns:a16="http://schemas.microsoft.com/office/drawing/2014/main" xmlns="" val="20003"/>
                    </a:ext>
                  </a:extLst>
                </a:gridCol>
                <a:gridCol w="1601766">
                  <a:extLst>
                    <a:ext uri="{9D8B030D-6E8A-4147-A177-3AD203B41FA5}">
                      <a16:colId xmlns:a16="http://schemas.microsoft.com/office/drawing/2014/main" xmlns="" val="2875008622"/>
                    </a:ext>
                  </a:extLst>
                </a:gridCol>
                <a:gridCol w="1523248">
                  <a:extLst>
                    <a:ext uri="{9D8B030D-6E8A-4147-A177-3AD203B41FA5}">
                      <a16:colId xmlns:a16="http://schemas.microsoft.com/office/drawing/2014/main" xmlns="" val="20004"/>
                    </a:ext>
                  </a:extLst>
                </a:gridCol>
                <a:gridCol w="2643042">
                  <a:extLst>
                    <a:ext uri="{9D8B030D-6E8A-4147-A177-3AD203B41FA5}">
                      <a16:colId xmlns:a16="http://schemas.microsoft.com/office/drawing/2014/main" xmlns="" val="20005"/>
                    </a:ext>
                  </a:extLst>
                </a:gridCol>
              </a:tblGrid>
              <a:tr h="0">
                <a:tc>
                  <a:txBody>
                    <a:bodyPr/>
                    <a:lstStyle/>
                    <a:p>
                      <a:pPr algn="l"/>
                      <a:r>
                        <a:rPr lang="en-US" sz="1100" cap="none" dirty="0"/>
                        <a:t>Feature</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100" cap="none" dirty="0"/>
                        <a:t>Zebra </a:t>
                      </a:r>
                      <a:br>
                        <a:rPr lang="en-US" sz="1100" cap="none" dirty="0"/>
                      </a:br>
                      <a:r>
                        <a:rPr lang="en-US" sz="1100" cap="none" dirty="0"/>
                        <a:t>ET51/ET56</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Apple iPad Mini</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Dell Venue 8 </a:t>
                      </a:r>
                      <a:br>
                        <a:rPr lang="en-US" sz="1100" cap="none" dirty="0"/>
                      </a:br>
                      <a:r>
                        <a:rPr lang="en-US" sz="1100" cap="none" dirty="0"/>
                        <a:t>Pro 5855</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chemeClr val="bg1"/>
                          </a:solidFill>
                        </a:rPr>
                        <a:t>Getac T800</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solidFill>
                            <a:srgbClr val="FFFFFF"/>
                          </a:solidFill>
                        </a:rPr>
                        <a:t>Panasonic FZ-M1</a:t>
                      </a:r>
                    </a:p>
                  </a:txBody>
                  <a:tcPr marT="91440" marB="91440" anchor="ctr">
                    <a:lnL w="38100" cap="flat" cmpd="sng" algn="ctr">
                      <a:solidFill>
                        <a:srgbClr val="FFFFFF"/>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rowSpan="2">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400" cap="none" dirty="0">
                          <a:solidFill>
                            <a:srgbClr val="FFFFFF"/>
                          </a:solidFill>
                        </a:rPr>
                        <a:t>Why</a:t>
                      </a:r>
                      <a:r>
                        <a:rPr lang="en-US" sz="1400" cap="none" baseline="0" dirty="0">
                          <a:solidFill>
                            <a:srgbClr val="FFFFFF"/>
                          </a:solidFill>
                        </a:rPr>
                        <a:t> it matters</a:t>
                      </a:r>
                      <a:endParaRPr lang="en-US" sz="1400" cap="none" dirty="0">
                        <a:solidFill>
                          <a:srgbClr val="FFFFFF"/>
                        </a:solidFill>
                      </a:endParaRPr>
                    </a:p>
                  </a:txBody>
                  <a:tcPr marT="91440" marB="91440" anchor="ctr">
                    <a:lnL w="38100" cap="flat" cmpd="sng" algn="ctr">
                      <a:solidFill>
                        <a:schemeClr val="bg1"/>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10000"/>
                  </a:ext>
                </a:extLst>
              </a:tr>
              <a:tr h="900748">
                <a:tc>
                  <a:txBody>
                    <a:bodyPr/>
                    <a:lstStyle/>
                    <a:p>
                      <a:pPr algn="l"/>
                      <a:endParaRPr lang="en-US" sz="1200" cap="none" dirty="0">
                        <a:solidFill>
                          <a:schemeClr val="bg1"/>
                        </a:solidFill>
                      </a:endParaRPr>
                    </a:p>
                  </a:txBody>
                  <a:tcPr marL="182880" marT="91440" marB="91440" anchor="ctr">
                    <a:lnL w="38100" cap="flat" cmpd="sng" algn="ctr">
                      <a:solidFill>
                        <a:srgbClr val="FFFFFF"/>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1"/>
                  </a:ext>
                </a:extLst>
              </a:tr>
              <a:tr h="338480">
                <a:tc gridSpan="7">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Accessories (continued)</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b="1"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xmlns="" val="10002"/>
                  </a:ext>
                </a:extLst>
              </a:tr>
              <a:tr h="240988">
                <a:tc>
                  <a:txBody>
                    <a:bodyPr/>
                    <a:lstStyle/>
                    <a:p>
                      <a:pPr algn="l"/>
                      <a:r>
                        <a:rPr lang="en-US" sz="1100" b="1" dirty="0">
                          <a:solidFill>
                            <a:schemeClr val="tx1"/>
                          </a:solidFill>
                        </a:rPr>
                        <a:t>Expansion</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600"/>
                        </a:spcAft>
                        <a:buClrTx/>
                        <a:buSzTx/>
                        <a:buFontTx/>
                        <a:buNone/>
                        <a:tabLst/>
                        <a:defRPr/>
                      </a:pPr>
                      <a:r>
                        <a:rPr lang="en-US" sz="1000" b="0" i="0" u="none" strike="noStrike" kern="1200" baseline="0" dirty="0">
                          <a:solidFill>
                            <a:schemeClr val="tx1"/>
                          </a:solidFill>
                          <a:latin typeface="+mn-lt"/>
                          <a:ea typeface="+mn-ea"/>
                          <a:cs typeface="+mn-cs"/>
                        </a:rPr>
                        <a:t>Yes</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b="0" i="0" u="none" strike="noStrike" kern="1200" baseline="0" dirty="0">
                          <a:solidFill>
                            <a:schemeClr val="tx1"/>
                          </a:solidFill>
                          <a:latin typeface="+mn-lt"/>
                          <a:ea typeface="+mn-ea"/>
                          <a:cs typeface="+mn-cs"/>
                        </a:rPr>
                        <a:t>Expansion Back: Scanner/handstrap</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b="0" i="0" u="none" strike="noStrike" kern="1200" baseline="0" dirty="0">
                          <a:solidFill>
                            <a:schemeClr val="tx1"/>
                          </a:solidFill>
                          <a:latin typeface="+mn-lt"/>
                          <a:ea typeface="+mn-ea"/>
                          <a:cs typeface="+mn-cs"/>
                        </a:rPr>
                        <a:t>Optional battery</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b="0" i="0" u="none" strike="noStrike" kern="1200" baseline="0" dirty="0">
                          <a:solidFill>
                            <a:schemeClr val="tx1"/>
                          </a:solidFill>
                          <a:latin typeface="+mn-lt"/>
                          <a:ea typeface="+mn-ea"/>
                          <a:cs typeface="+mn-cs"/>
                        </a:rPr>
                        <a:t>Handstrap</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No</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0" dirty="0">
                          <a:solidFill>
                            <a:schemeClr val="tx1"/>
                          </a:solidFill>
                        </a:rPr>
                        <a:t>No</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600"/>
                        </a:spcAft>
                        <a:buClrTx/>
                        <a:buSzTx/>
                        <a:buFontTx/>
                        <a:buNone/>
                        <a:tabLst/>
                        <a:defRPr/>
                      </a:pPr>
                      <a:r>
                        <a:rPr lang="en-US" sz="1000" b="0" i="0" u="none" strike="noStrike" kern="1200" baseline="0" dirty="0">
                          <a:solidFill>
                            <a:schemeClr val="tx1"/>
                          </a:solidFill>
                          <a:latin typeface="+mn-lt"/>
                          <a:ea typeface="+mn-ea"/>
                          <a:cs typeface="+mn-cs"/>
                        </a:rPr>
                        <a:t>Yes</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b="0" i="0" u="none" strike="noStrike" kern="1200" baseline="0" dirty="0">
                          <a:solidFill>
                            <a:schemeClr val="tx1"/>
                          </a:solidFill>
                          <a:latin typeface="+mn-lt"/>
                          <a:ea typeface="+mn-ea"/>
                          <a:cs typeface="+mn-cs"/>
                        </a:rPr>
                        <a:t>SnapBack:</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b="0" i="0" u="none" strike="noStrike" kern="1200" baseline="0" dirty="0">
                          <a:solidFill>
                            <a:schemeClr val="tx1"/>
                          </a:solidFill>
                          <a:latin typeface="+mn-lt"/>
                          <a:ea typeface="+mn-ea"/>
                          <a:cs typeface="+mn-cs"/>
                        </a:rPr>
                        <a:t>SnapBack battery</a:t>
                      </a:r>
                      <a:br>
                        <a:rPr lang="en-US" sz="1000" b="0" i="0" u="none" strike="noStrike" kern="1200" baseline="0" dirty="0">
                          <a:solidFill>
                            <a:schemeClr val="tx1"/>
                          </a:solidFill>
                          <a:latin typeface="+mn-lt"/>
                          <a:ea typeface="+mn-ea"/>
                          <a:cs typeface="+mn-cs"/>
                        </a:rPr>
                      </a:br>
                      <a:r>
                        <a:rPr lang="en-US" sz="1000" b="0" i="0" u="none" strike="noStrike" kern="1200" baseline="0" dirty="0">
                          <a:solidFill>
                            <a:schemeClr val="tx1"/>
                          </a:solidFill>
                          <a:latin typeface="+mn-lt"/>
                          <a:ea typeface="+mn-ea"/>
                          <a:cs typeface="+mn-cs"/>
                        </a:rPr>
                        <a:t>RFID reader</a:t>
                      </a:r>
                      <a:br>
                        <a:rPr lang="en-US" sz="1000" b="0" i="0" u="none" strike="noStrike" kern="1200" baseline="0" dirty="0">
                          <a:solidFill>
                            <a:schemeClr val="tx1"/>
                          </a:solidFill>
                          <a:latin typeface="+mn-lt"/>
                          <a:ea typeface="+mn-ea"/>
                          <a:cs typeface="+mn-cs"/>
                        </a:rPr>
                      </a:br>
                      <a:r>
                        <a:rPr lang="en-US" sz="1000" b="0" i="0" u="none" strike="noStrike" kern="1200" baseline="0" dirty="0">
                          <a:solidFill>
                            <a:schemeClr val="tx1"/>
                          </a:solidFill>
                          <a:latin typeface="+mn-lt"/>
                          <a:ea typeface="+mn-ea"/>
                          <a:cs typeface="+mn-cs"/>
                        </a:rPr>
                        <a:t>SmartCard reader</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ctr" defTabSz="914126" rtl="0" eaLnBrk="1" fontAlgn="auto" latinLnBrk="0" hangingPunct="1">
                        <a:lnSpc>
                          <a:spcPct val="100000"/>
                        </a:lnSpc>
                        <a:spcBef>
                          <a:spcPts val="0"/>
                        </a:spcBef>
                        <a:spcAft>
                          <a:spcPts val="600"/>
                        </a:spcAft>
                        <a:buClrTx/>
                        <a:buSzTx/>
                        <a:buFontTx/>
                        <a:buNone/>
                        <a:tabLst/>
                        <a:defRPr/>
                      </a:pPr>
                      <a:r>
                        <a:rPr lang="en-US" sz="1000" b="0" dirty="0">
                          <a:solidFill>
                            <a:schemeClr val="tx1"/>
                          </a:solidFill>
                        </a:rPr>
                        <a:t>No</a:t>
                      </a:r>
                      <a:endParaRPr lang="en-US" sz="1000" b="0" i="0" u="none" strike="noStrike" kern="1200" baseline="0" dirty="0">
                        <a:solidFill>
                          <a:schemeClr val="tx1"/>
                        </a:solidFill>
                        <a:latin typeface="+mn-lt"/>
                        <a:ea typeface="+mn-ea"/>
                        <a:cs typeface="+mn-cs"/>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126"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latin typeface="+mn-lt"/>
                        </a:rPr>
                        <a:t>The ET51/ET56 supports three different expansion backs to easily add new features: rotating handstrap, the SE4710 or SE4750 scan engine; plus the optional hot swappable battery.</a:t>
                      </a:r>
                      <a:endParaRPr lang="en-US" sz="100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6"/>
                  </a:ext>
                </a:extLst>
              </a:tr>
              <a:tr h="692359">
                <a:tc>
                  <a:txBody>
                    <a:bodyPr/>
                    <a:lstStyle/>
                    <a:p>
                      <a:pPr algn="l"/>
                      <a:r>
                        <a:rPr lang="en-US" sz="1100" b="1" dirty="0">
                          <a:solidFill>
                            <a:schemeClr val="tx1"/>
                          </a:solidFill>
                        </a:rPr>
                        <a:t>Rugged</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ctr" latinLnBrk="0" hangingPunct="1">
                        <a:lnSpc>
                          <a:spcPct val="100000"/>
                        </a:lnSpc>
                        <a:spcBef>
                          <a:spcPts val="0"/>
                        </a:spcBef>
                        <a:spcAft>
                          <a:spcPts val="0"/>
                        </a:spcAft>
                        <a:buClrTx/>
                        <a:buSzTx/>
                        <a:buFontTx/>
                        <a:buNone/>
                        <a:tabLst/>
                        <a:defRPr/>
                      </a:pPr>
                      <a:r>
                        <a:rPr lang="en-US" sz="1000" b="0" i="0" u="none" strike="noStrike" kern="1200" dirty="0">
                          <a:solidFill>
                            <a:schemeClr val="dk1"/>
                          </a:solidFill>
                          <a:effectLst/>
                          <a:latin typeface="+mn-lt"/>
                          <a:ea typeface="+mn-ea"/>
                          <a:cs typeface="+mn-cs"/>
                        </a:rPr>
                        <a:t>Rugged frame with rugged IO included:</a:t>
                      </a:r>
                      <a:br>
                        <a:rPr lang="en-US" sz="1000" b="0" i="0" u="none" strike="noStrike" kern="1200" dirty="0">
                          <a:solidFill>
                            <a:schemeClr val="dk1"/>
                          </a:solidFill>
                          <a:effectLst/>
                          <a:latin typeface="+mn-lt"/>
                          <a:ea typeface="+mn-ea"/>
                          <a:cs typeface="+mn-cs"/>
                        </a:rPr>
                      </a:br>
                      <a:r>
                        <a:rPr lang="en-US" sz="1000" b="0" i="0" u="none" strike="noStrike" kern="1200" dirty="0">
                          <a:solidFill>
                            <a:schemeClr val="dk1"/>
                          </a:solidFill>
                          <a:effectLst/>
                          <a:latin typeface="+mn-lt"/>
                          <a:ea typeface="+mn-ea"/>
                          <a:cs typeface="+mn-cs"/>
                        </a:rPr>
                        <a:t>6 ft./1.8 drops to concrete</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126" rtl="0" eaLnBrk="1" fontAlgn="ctr" latinLnBrk="0" hangingPunct="1">
                        <a:lnSpc>
                          <a:spcPct val="100000"/>
                        </a:lnSpc>
                        <a:spcBef>
                          <a:spcPts val="0"/>
                        </a:spcBef>
                        <a:spcAft>
                          <a:spcPts val="0"/>
                        </a:spcAft>
                        <a:buClrTx/>
                        <a:buSzTx/>
                        <a:buFontTx/>
                        <a:buNone/>
                        <a:tabLst/>
                        <a:defRPr/>
                      </a:pPr>
                      <a:r>
                        <a:rPr lang="en-US" sz="1000" b="0" i="0" u="none" strike="noStrike" kern="1200" dirty="0">
                          <a:solidFill>
                            <a:schemeClr val="dk1"/>
                          </a:solidFill>
                          <a:effectLst/>
                          <a:latin typeface="+mn-lt"/>
                          <a:ea typeface="+mn-ea"/>
                          <a:cs typeface="+mn-cs"/>
                        </a:rPr>
                        <a:t>Third-party </a:t>
                      </a:r>
                      <a:br>
                        <a:rPr lang="en-US" sz="1000" b="0" i="0" u="none" strike="noStrike" kern="1200" dirty="0">
                          <a:solidFill>
                            <a:schemeClr val="dk1"/>
                          </a:solidFill>
                          <a:effectLst/>
                          <a:latin typeface="+mn-lt"/>
                          <a:ea typeface="+mn-ea"/>
                          <a:cs typeface="+mn-cs"/>
                        </a:rPr>
                      </a:br>
                      <a:r>
                        <a:rPr lang="en-US" sz="1000" b="0" i="0" u="none" strike="noStrike" kern="1200" dirty="0">
                          <a:solidFill>
                            <a:schemeClr val="dk1"/>
                          </a:solidFill>
                          <a:effectLst/>
                          <a:latin typeface="+mn-lt"/>
                          <a:ea typeface="+mn-ea"/>
                          <a:cs typeface="+mn-cs"/>
                        </a:rPr>
                        <a:t>rugged cases</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dirty="0">
                          <a:solidFill>
                            <a:schemeClr val="tx1"/>
                          </a:solidFill>
                        </a:rPr>
                        <a:t>No</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No</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0" dirty="0">
                          <a:solidFill>
                            <a:schemeClr val="tx1"/>
                          </a:solidFill>
                        </a:rPr>
                        <a:t>Yes: ToughMate Always-on, Holster and Portfolio cases</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126" rtl="0" eaLnBrk="1" fontAlgn="ctr" latinLnBrk="0" hangingPunct="1">
                        <a:lnSpc>
                          <a:spcPct val="100000"/>
                        </a:lnSpc>
                        <a:spcBef>
                          <a:spcPts val="0"/>
                        </a:spcBef>
                        <a:spcAft>
                          <a:spcPts val="0"/>
                        </a:spcAft>
                        <a:buClrTx/>
                        <a:buSzTx/>
                        <a:buFontTx/>
                        <a:buNone/>
                        <a:tabLst/>
                        <a:defRPr/>
                      </a:pPr>
                      <a:r>
                        <a:rPr lang="en-US" sz="1000" b="0" i="0" u="none" strike="noStrike" baseline="0" dirty="0">
                          <a:solidFill>
                            <a:srgbClr val="000000"/>
                          </a:solidFill>
                          <a:effectLst/>
                          <a:latin typeface="+mn-lt"/>
                        </a:rPr>
                        <a:t>With the rugged frame, the ET51/ET56 offers the most rugged drop specification in this class.</a:t>
                      </a:r>
                      <a:endParaRPr lang="en-US" sz="1000" b="0" i="0" u="none" strike="noStrike" kern="1200" baseline="0" dirty="0">
                        <a:solidFill>
                          <a:schemeClr val="dk1"/>
                        </a:solidFill>
                        <a:latin typeface="+mn-lt"/>
                        <a:ea typeface="+mn-ea"/>
                        <a:cs typeface="+mn-cs"/>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3"/>
                  </a:ext>
                </a:extLst>
              </a:tr>
              <a:tr h="791130">
                <a:tc>
                  <a:txBody>
                    <a:bodyPr/>
                    <a:lstStyle/>
                    <a:p>
                      <a:pPr algn="l"/>
                      <a:r>
                        <a:rPr lang="en-US" sz="1100" b="1" dirty="0">
                          <a:solidFill>
                            <a:schemeClr val="tx1"/>
                          </a:solidFill>
                        </a:rPr>
                        <a:t>Carrying</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ctr" latinLnBrk="0" hangingPunct="1">
                        <a:lnSpc>
                          <a:spcPct val="100000"/>
                        </a:lnSpc>
                        <a:spcBef>
                          <a:spcPts val="0"/>
                        </a:spcBef>
                        <a:spcAft>
                          <a:spcPts val="600"/>
                        </a:spcAft>
                        <a:buClrTx/>
                        <a:buSzTx/>
                        <a:buFontTx/>
                        <a:buNone/>
                        <a:tabLst/>
                        <a:defRPr/>
                      </a:pPr>
                      <a:r>
                        <a:rPr lang="en-US" sz="1000" dirty="0">
                          <a:solidFill>
                            <a:schemeClr val="tx1"/>
                          </a:solidFill>
                        </a:rPr>
                        <a:t>Handstrap,</a:t>
                      </a:r>
                    </a:p>
                    <a:p>
                      <a:pPr marL="0" marR="0" lvl="0" indent="0" algn="ctr" defTabSz="914126" rtl="0" eaLnBrk="1" fontAlgn="ctr" latinLnBrk="0" hangingPunct="1">
                        <a:lnSpc>
                          <a:spcPct val="100000"/>
                        </a:lnSpc>
                        <a:spcBef>
                          <a:spcPts val="0"/>
                        </a:spcBef>
                        <a:spcAft>
                          <a:spcPts val="600"/>
                        </a:spcAft>
                        <a:buClrTx/>
                        <a:buSzTx/>
                        <a:buFontTx/>
                        <a:buNone/>
                        <a:tabLst/>
                        <a:defRPr/>
                      </a:pPr>
                      <a:r>
                        <a:rPr lang="en-US" sz="1000" dirty="0">
                          <a:solidFill>
                            <a:schemeClr val="tx1"/>
                          </a:solidFill>
                        </a:rPr>
                        <a:t> Breakaway shoulder strap (with or without rugged frame)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126" rtl="0" eaLnBrk="1" fontAlgn="ctr" latinLnBrk="0" hangingPunct="1">
                        <a:lnSpc>
                          <a:spcPct val="100000"/>
                        </a:lnSpc>
                        <a:spcBef>
                          <a:spcPts val="0"/>
                        </a:spcBef>
                        <a:spcAft>
                          <a:spcPts val="0"/>
                        </a:spcAft>
                        <a:buClrTx/>
                        <a:buSzTx/>
                        <a:buFontTx/>
                        <a:buNone/>
                        <a:tabLst/>
                        <a:defRPr/>
                      </a:pPr>
                      <a:r>
                        <a:rPr lang="en-US" sz="1000" dirty="0">
                          <a:solidFill>
                            <a:schemeClr val="tx1"/>
                          </a:solidFill>
                        </a:rPr>
                        <a:t>Third-party carrying case with strap</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dirty="0">
                          <a:solidFill>
                            <a:schemeClr val="tx1"/>
                          </a:solidFill>
                        </a:rPr>
                        <a:t>Bag</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rPr>
                        <a:t>Bag, shoulder strap, handstrap, wrist tether</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dirty="0">
                          <a:solidFill>
                            <a:schemeClr val="tx1"/>
                          </a:solidFill>
                        </a:rPr>
                        <a:t>Handstrap</a:t>
                      </a:r>
                      <a:r>
                        <a:rPr lang="en-US" sz="1000" baseline="0" dirty="0">
                          <a:solidFill>
                            <a:schemeClr val="tx1"/>
                          </a:solidFill>
                        </a:rPr>
                        <a:t> and rotating handstrap with stylus holder; shoulder strap; MSR handstrap</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126" rtl="0" eaLnBrk="1" fontAlgn="ctr" latinLnBrk="0" hangingPunct="1">
                        <a:lnSpc>
                          <a:spcPct val="100000"/>
                        </a:lnSpc>
                        <a:spcBef>
                          <a:spcPts val="0"/>
                        </a:spcBef>
                        <a:spcAft>
                          <a:spcPts val="0"/>
                        </a:spcAft>
                        <a:buClrTx/>
                        <a:buSzTx/>
                        <a:buFontTx/>
                        <a:buNone/>
                        <a:tabLst/>
                        <a:defRPr/>
                      </a:pPr>
                      <a:r>
                        <a:rPr lang="en-US" sz="1000" b="0" i="0" u="none" strike="noStrike" kern="1200" baseline="0" dirty="0">
                          <a:solidFill>
                            <a:schemeClr val="dk1"/>
                          </a:solidFill>
                          <a:latin typeface="+mn-lt"/>
                          <a:ea typeface="+mn-ea"/>
                          <a:cs typeface="+mn-cs"/>
                        </a:rPr>
                        <a:t>With the ET51/ET56, one flexible case provides workers with three wearable options: belt holster, over the shoulder or cross-body; breakaway strap for safety.</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4"/>
                  </a:ext>
                </a:extLst>
              </a:tr>
              <a:tr h="535924">
                <a:tc>
                  <a:txBody>
                    <a:bodyPr/>
                    <a:lstStyle/>
                    <a:p>
                      <a:pPr algn="l"/>
                      <a:r>
                        <a:rPr lang="en-US" sz="1100" b="1" dirty="0">
                          <a:solidFill>
                            <a:schemeClr val="tx1"/>
                          </a:solidFill>
                        </a:rPr>
                        <a:t>Vehicle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ctr" latinLnBrk="0" hangingPunct="1">
                        <a:lnSpc>
                          <a:spcPct val="100000"/>
                        </a:lnSpc>
                        <a:spcBef>
                          <a:spcPts val="0"/>
                        </a:spcBef>
                        <a:spcAft>
                          <a:spcPts val="0"/>
                        </a:spcAft>
                        <a:buClrTx/>
                        <a:buSzTx/>
                        <a:buFontTx/>
                        <a:buNone/>
                        <a:tabLst/>
                        <a:defRPr/>
                      </a:pPr>
                      <a:r>
                        <a:rPr lang="en-US" sz="1000" dirty="0">
                          <a:solidFill>
                            <a:schemeClr val="tx1"/>
                          </a:solidFill>
                        </a:rPr>
                        <a:t>Vehicle mount cradle (third-party) and chargers</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126" rtl="0" eaLnBrk="1" fontAlgn="ctr" latinLnBrk="0" hangingPunct="1">
                        <a:lnSpc>
                          <a:spcPct val="100000"/>
                        </a:lnSpc>
                        <a:spcBef>
                          <a:spcPts val="0"/>
                        </a:spcBef>
                        <a:spcAft>
                          <a:spcPts val="0"/>
                        </a:spcAft>
                        <a:buClrTx/>
                        <a:buSzTx/>
                        <a:buFontTx/>
                        <a:buNone/>
                        <a:tabLst/>
                        <a:defRPr/>
                      </a:pPr>
                      <a:r>
                        <a:rPr lang="en-US" sz="1000" dirty="0">
                          <a:solidFill>
                            <a:schemeClr val="tx1"/>
                          </a:solidFill>
                        </a:rPr>
                        <a:t>Lightning car charger; third-party vehicle mounts</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0" dirty="0">
                          <a:solidFill>
                            <a:schemeClr val="tx1"/>
                          </a:solidFill>
                        </a:rPr>
                        <a:t>Vehicle charger</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dirty="0">
                          <a:solidFill>
                            <a:schemeClr val="tx1"/>
                          </a:solidFill>
                        </a:rPr>
                        <a:t>Vehicle mount cradles</a:t>
                      </a:r>
                      <a:r>
                        <a:rPr lang="en-US" sz="1000" baseline="0" dirty="0">
                          <a:solidFill>
                            <a:schemeClr val="tx1"/>
                          </a:solidFill>
                        </a:rPr>
                        <a:t> (1 3</a:t>
                      </a:r>
                      <a:r>
                        <a:rPr lang="en-US" sz="1000" baseline="30000" dirty="0">
                          <a:solidFill>
                            <a:schemeClr val="tx1"/>
                          </a:solidFill>
                        </a:rPr>
                        <a:t>rd</a:t>
                      </a:r>
                      <a:r>
                        <a:rPr lang="en-US" sz="1000" baseline="0" dirty="0">
                          <a:solidFill>
                            <a:schemeClr val="tx1"/>
                          </a:solidFill>
                        </a:rPr>
                        <a:t> party, 1 Getac); 3</a:t>
                      </a:r>
                      <a:r>
                        <a:rPr lang="en-US" sz="1000" baseline="30000" dirty="0">
                          <a:solidFill>
                            <a:schemeClr val="tx1"/>
                          </a:solidFill>
                        </a:rPr>
                        <a:t>rd</a:t>
                      </a:r>
                      <a:r>
                        <a:rPr lang="en-US" sz="1000" baseline="0" dirty="0">
                          <a:solidFill>
                            <a:schemeClr val="tx1"/>
                          </a:solidFill>
                        </a:rPr>
                        <a:t> party vehicle chargers</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dirty="0">
                          <a:solidFill>
                            <a:schemeClr val="tx1"/>
                          </a:solidFill>
                        </a:rPr>
                        <a:t>Vehicle mount cradles (third-party) and </a:t>
                      </a:r>
                      <a:br>
                        <a:rPr lang="en-US" sz="1000" dirty="0">
                          <a:solidFill>
                            <a:schemeClr val="tx1"/>
                          </a:solidFill>
                        </a:rPr>
                      </a:br>
                      <a:r>
                        <a:rPr lang="en-US" sz="1000" dirty="0">
                          <a:solidFill>
                            <a:schemeClr val="tx1"/>
                          </a:solidFill>
                        </a:rPr>
                        <a:t>vehicle</a:t>
                      </a:r>
                      <a:r>
                        <a:rPr lang="en-US" sz="1000" baseline="0" dirty="0">
                          <a:solidFill>
                            <a:schemeClr val="tx1"/>
                          </a:solidFill>
                        </a:rPr>
                        <a:t> chargers</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126" rtl="0" eaLnBrk="1" fontAlgn="ctr" latinLnBrk="0" hangingPunct="1">
                        <a:lnSpc>
                          <a:spcPct val="100000"/>
                        </a:lnSpc>
                        <a:spcBef>
                          <a:spcPts val="0"/>
                        </a:spcBef>
                        <a:spcAft>
                          <a:spcPts val="0"/>
                        </a:spcAft>
                        <a:buClrTx/>
                        <a:buSzTx/>
                        <a:buFontTx/>
                        <a:buNone/>
                        <a:tabLst/>
                        <a:defRPr/>
                      </a:pPr>
                      <a:r>
                        <a:rPr lang="en-US" sz="1000" b="0" i="0" u="none" strike="noStrike" kern="1200" baseline="0" dirty="0">
                          <a:solidFill>
                            <a:schemeClr val="dk1"/>
                          </a:solidFill>
                          <a:latin typeface="+mn-lt"/>
                          <a:ea typeface="+mn-ea"/>
                          <a:cs typeface="+mn-cs"/>
                        </a:rPr>
                        <a:t>Third-party vehicle cradles and chargers are available for cars, trucks and forklifts.</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5"/>
                  </a:ext>
                </a:extLst>
              </a:tr>
            </a:tbl>
          </a:graphicData>
        </a:graphic>
      </p:graphicFrame>
      <p:pic>
        <p:nvPicPr>
          <p:cNvPr id="6" name="Picture 2" descr="Toughbook M1">
            <a:extLst>
              <a:ext uri="{FF2B5EF4-FFF2-40B4-BE49-F238E27FC236}">
                <a16:creationId xmlns:a16="http://schemas.microsoft.com/office/drawing/2014/main" xmlns="" id="{F4671FBE-EDE9-47C1-B1C4-E0FCCBDA48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5270" y="1682854"/>
            <a:ext cx="1333010" cy="12405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C9EC0EF3-5DBE-4BEC-B148-98CAF5CC79F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170" b="5483"/>
          <a:stretch/>
        </p:blipFill>
        <p:spPr>
          <a:xfrm>
            <a:off x="1683749" y="1986150"/>
            <a:ext cx="1205755" cy="744397"/>
          </a:xfrm>
          <a:prstGeom prst="rect">
            <a:avLst/>
          </a:prstGeom>
        </p:spPr>
      </p:pic>
      <p:pic>
        <p:nvPicPr>
          <p:cNvPr id="9" name="Picture 8">
            <a:extLst>
              <a:ext uri="{FF2B5EF4-FFF2-40B4-BE49-F238E27FC236}">
                <a16:creationId xmlns:a16="http://schemas.microsoft.com/office/drawing/2014/main" xmlns="" id="{80B47238-3C26-4CC8-9AD3-87E67EAFD8AC}"/>
              </a:ext>
            </a:extLst>
          </p:cNvPr>
          <p:cNvPicPr>
            <a:picLocks noChangeAspect="1"/>
          </p:cNvPicPr>
          <p:nvPr/>
        </p:nvPicPr>
        <p:blipFill rotWithShape="1">
          <a:blip r:embed="rId5"/>
          <a:srcRect t="6173"/>
          <a:stretch/>
        </p:blipFill>
        <p:spPr>
          <a:xfrm>
            <a:off x="6355413" y="1934285"/>
            <a:ext cx="1027907" cy="817549"/>
          </a:xfrm>
          <a:prstGeom prst="rect">
            <a:avLst/>
          </a:prstGeom>
        </p:spPr>
      </p:pic>
      <p:pic>
        <p:nvPicPr>
          <p:cNvPr id="10" name="Picture 9">
            <a:extLst>
              <a:ext uri="{FF2B5EF4-FFF2-40B4-BE49-F238E27FC236}">
                <a16:creationId xmlns:a16="http://schemas.microsoft.com/office/drawing/2014/main" xmlns="" id="{30C9DC93-AB26-4FF6-8B3E-953755EF4742}"/>
              </a:ext>
            </a:extLst>
          </p:cNvPr>
          <p:cNvPicPr>
            <a:picLocks noChangeAspect="1"/>
          </p:cNvPicPr>
          <p:nvPr/>
        </p:nvPicPr>
        <p:blipFill>
          <a:blip r:embed="rId6"/>
          <a:stretch>
            <a:fillRect/>
          </a:stretch>
        </p:blipFill>
        <p:spPr>
          <a:xfrm>
            <a:off x="3341872" y="1873459"/>
            <a:ext cx="788354" cy="890627"/>
          </a:xfrm>
          <a:prstGeom prst="rect">
            <a:avLst/>
          </a:prstGeom>
        </p:spPr>
      </p:pic>
      <p:pic>
        <p:nvPicPr>
          <p:cNvPr id="11" name="Picture 10">
            <a:extLst>
              <a:ext uri="{FF2B5EF4-FFF2-40B4-BE49-F238E27FC236}">
                <a16:creationId xmlns:a16="http://schemas.microsoft.com/office/drawing/2014/main" xmlns="" id="{CCA4DDC6-C0EC-43D6-860A-AE99CE3796E5}"/>
              </a:ext>
            </a:extLst>
          </p:cNvPr>
          <p:cNvPicPr>
            <a:picLocks noChangeAspect="1"/>
          </p:cNvPicPr>
          <p:nvPr/>
        </p:nvPicPr>
        <p:blipFill>
          <a:blip r:embed="rId7"/>
          <a:stretch>
            <a:fillRect/>
          </a:stretch>
        </p:blipFill>
        <p:spPr>
          <a:xfrm>
            <a:off x="4907529" y="1859920"/>
            <a:ext cx="788354" cy="888286"/>
          </a:xfrm>
          <a:prstGeom prst="rect">
            <a:avLst/>
          </a:prstGeom>
        </p:spPr>
      </p:pic>
      <p:sp>
        <p:nvSpPr>
          <p:cNvPr id="12" name="Rectangle 11">
            <a:extLst>
              <a:ext uri="{FF2B5EF4-FFF2-40B4-BE49-F238E27FC236}">
                <a16:creationId xmlns:a16="http://schemas.microsoft.com/office/drawing/2014/main" xmlns="" id="{8187CE2D-EBF0-4EFB-9EE3-0F95703EB846}"/>
              </a:ext>
            </a:extLst>
          </p:cNvPr>
          <p:cNvSpPr/>
          <p:nvPr/>
        </p:nvSpPr>
        <p:spPr>
          <a:xfrm>
            <a:off x="457081" y="6476640"/>
            <a:ext cx="3480318" cy="307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9437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57081" y="318300"/>
            <a:ext cx="11225908" cy="365760"/>
          </a:xfrm>
        </p:spPr>
        <p:txBody>
          <a:bodyPr/>
          <a:lstStyle/>
          <a:p>
            <a:r>
              <a:rPr lang="en-US" sz="2900" dirty="0"/>
              <a:t>Upgrade Opportunity: ET51/ET56 vs. ET50/ET55 Android/Windows </a:t>
            </a:r>
          </a:p>
        </p:txBody>
      </p:sp>
      <p:sp>
        <p:nvSpPr>
          <p:cNvPr id="3" name="Slide Number Placeholder 2"/>
          <p:cNvSpPr>
            <a:spLocks noGrp="1"/>
          </p:cNvSpPr>
          <p:nvPr>
            <p:ph type="sldNum" sz="quarter" idx="4"/>
          </p:nvPr>
        </p:nvSpPr>
        <p:spPr/>
        <p:txBody>
          <a:bodyPr/>
          <a:lstStyle/>
          <a:p>
            <a:fld id="{79044E51-BF79-AF42-BAC5-B771B1D9D8E0}" type="slidenum">
              <a:rPr lang="en-US" smtClean="0"/>
              <a:pPr/>
              <a:t>7</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133060833"/>
              </p:ext>
            </p:extLst>
          </p:nvPr>
        </p:nvGraphicFramePr>
        <p:xfrm>
          <a:off x="457081" y="1181096"/>
          <a:ext cx="11266770" cy="5100843"/>
        </p:xfrm>
        <a:graphic>
          <a:graphicData uri="http://schemas.openxmlformats.org/drawingml/2006/table">
            <a:tbl>
              <a:tblPr firstRow="1" bandRow="1">
                <a:tableStyleId>{073A0DAA-6AF3-43AB-8588-CEC1D06C72B9}</a:tableStyleId>
              </a:tblPr>
              <a:tblGrid>
                <a:gridCol w="1939890">
                  <a:extLst>
                    <a:ext uri="{9D8B030D-6E8A-4147-A177-3AD203B41FA5}">
                      <a16:colId xmlns:a16="http://schemas.microsoft.com/office/drawing/2014/main" xmlns="" val="20000"/>
                    </a:ext>
                  </a:extLst>
                </a:gridCol>
                <a:gridCol w="2377440">
                  <a:extLst>
                    <a:ext uri="{9D8B030D-6E8A-4147-A177-3AD203B41FA5}">
                      <a16:colId xmlns:a16="http://schemas.microsoft.com/office/drawing/2014/main" xmlns="" val="1670123148"/>
                    </a:ext>
                  </a:extLst>
                </a:gridCol>
                <a:gridCol w="2377440">
                  <a:extLst>
                    <a:ext uri="{9D8B030D-6E8A-4147-A177-3AD203B41FA5}">
                      <a16:colId xmlns:a16="http://schemas.microsoft.com/office/drawing/2014/main" xmlns="" val="1981115432"/>
                    </a:ext>
                  </a:extLst>
                </a:gridCol>
                <a:gridCol w="4572000">
                  <a:extLst>
                    <a:ext uri="{9D8B030D-6E8A-4147-A177-3AD203B41FA5}">
                      <a16:colId xmlns:a16="http://schemas.microsoft.com/office/drawing/2014/main" xmlns="" val="2847855353"/>
                    </a:ext>
                  </a:extLst>
                </a:gridCol>
              </a:tblGrid>
              <a:tr h="472440">
                <a:tc>
                  <a:txBody>
                    <a:bodyPr/>
                    <a:lstStyle/>
                    <a:p>
                      <a:pPr algn="l"/>
                      <a:r>
                        <a:rPr lang="en-US" sz="1600" cap="none" dirty="0"/>
                        <a:t>Feature</a:t>
                      </a:r>
                      <a:endParaRPr lang="en-US" sz="1600" cap="none" dirty="0">
                        <a:solidFill>
                          <a:schemeClr val="tx1"/>
                        </a:solidFill>
                      </a:endParaRPr>
                    </a:p>
                  </a:txBody>
                  <a:tcPr marL="182880" marT="91440" marB="91440" anchor="ct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600" cap="none" dirty="0"/>
                        <a:t>ET51/ET56</a:t>
                      </a:r>
                      <a:endParaRPr lang="en-US" sz="1600" cap="none" dirty="0">
                        <a:solidFill>
                          <a:schemeClr val="tx1"/>
                        </a:solidFill>
                      </a:endParaRPr>
                    </a:p>
                  </a:txBody>
                  <a:tcPr marL="182880" marT="91440" marB="91440" anchor="ctr">
                    <a:lnL w="38100" cap="flat" cmpd="sng" algn="ctr">
                      <a:solidFill>
                        <a:schemeClr val="bg1"/>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600" cap="none" dirty="0"/>
                        <a:t>ET50/ET55</a:t>
                      </a:r>
                      <a:endParaRPr lang="en-US" sz="1600" cap="none" dirty="0">
                        <a:solidFill>
                          <a:schemeClr val="tx1"/>
                        </a:solidFill>
                      </a:endParaRPr>
                    </a:p>
                  </a:txBody>
                  <a:tcPr marL="182880"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a:r>
                        <a:rPr lang="en-US" sz="1600" cap="none" dirty="0"/>
                        <a:t>Why it Matters</a:t>
                      </a:r>
                      <a:endParaRPr lang="en-US" sz="1600" cap="none" dirty="0">
                        <a:solidFill>
                          <a:schemeClr val="tx1"/>
                        </a:solidFill>
                      </a:endParaRPr>
                    </a:p>
                  </a:txBody>
                  <a:tcPr marL="182880"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10000"/>
                  </a:ext>
                </a:extLst>
              </a:tr>
              <a:tr h="571550">
                <a:tc>
                  <a:txBody>
                    <a:bodyPr/>
                    <a:lstStyle/>
                    <a:p>
                      <a:pPr algn="l"/>
                      <a:r>
                        <a:rPr lang="en-US" sz="1200" b="1" dirty="0">
                          <a:solidFill>
                            <a:schemeClr val="tx1"/>
                          </a:solidFill>
                          <a:latin typeface="+mn-lt"/>
                          <a:cs typeface="Arial" panose="020B0604020202020204" pitchFamily="34" charset="0"/>
                        </a:rPr>
                        <a:t>Size</a:t>
                      </a:r>
                    </a:p>
                  </a:txBody>
                  <a:tcPr marL="182880" marT="91440" marB="91440" anchor="ctr">
                    <a:lnL w="28575" cap="flat" cmpd="sng" algn="ctr">
                      <a:solidFill>
                        <a:schemeClr val="bg1"/>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100" b="0" kern="1200" baseline="0" dirty="0">
                          <a:solidFill>
                            <a:schemeClr val="tx1"/>
                          </a:solidFill>
                          <a:latin typeface="+mn-lt"/>
                          <a:ea typeface="+mn-ea"/>
                          <a:cs typeface="MV Boli" panose="02000500030200090000" pitchFamily="2" charset="0"/>
                        </a:rPr>
                        <a:t>8.4 in.: 228 mm W x 150 mm H </a:t>
                      </a:r>
                      <a:br>
                        <a:rPr lang="en-US" sz="1100" b="0" kern="1200" baseline="0" dirty="0">
                          <a:solidFill>
                            <a:schemeClr val="tx1"/>
                          </a:solidFill>
                          <a:latin typeface="+mn-lt"/>
                          <a:ea typeface="+mn-ea"/>
                          <a:cs typeface="MV Boli" panose="02000500030200090000" pitchFamily="2" charset="0"/>
                        </a:rPr>
                      </a:br>
                      <a:r>
                        <a:rPr lang="en-US" sz="1100" b="0" kern="1200" baseline="0" dirty="0">
                          <a:solidFill>
                            <a:schemeClr val="tx1"/>
                          </a:solidFill>
                          <a:latin typeface="+mn-lt"/>
                          <a:ea typeface="+mn-ea"/>
                          <a:cs typeface="MV Boli" panose="02000500030200090000" pitchFamily="2" charset="0"/>
                        </a:rPr>
                        <a:t>x 12.7 mm D</a:t>
                      </a:r>
                    </a:p>
                    <a:p>
                      <a:pPr algn="ctr"/>
                      <a:r>
                        <a:rPr lang="en-US" sz="1100" b="0" kern="1200" baseline="0" dirty="0">
                          <a:solidFill>
                            <a:schemeClr val="tx1"/>
                          </a:solidFill>
                          <a:latin typeface="+mn-lt"/>
                          <a:ea typeface="+mn-ea"/>
                          <a:cs typeface="MV Boli" panose="02000500030200090000" pitchFamily="2" charset="0"/>
                        </a:rPr>
                        <a:t>10.1 in.: 269 mm W x 181 mm H x 12.7 mm D</a:t>
                      </a:r>
                    </a:p>
                  </a:txBody>
                  <a:tcPr marL="182880"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100" b="0" kern="1200" baseline="0" dirty="0">
                          <a:solidFill>
                            <a:schemeClr val="tx1"/>
                          </a:solidFill>
                          <a:latin typeface="+mn-lt"/>
                          <a:ea typeface="+mn-ea"/>
                          <a:cs typeface="Arial" panose="020B0604020202020204" pitchFamily="34" charset="0"/>
                        </a:rPr>
                        <a:t>8.3 in.: 228 mm W x 150 mm H </a:t>
                      </a:r>
                      <a:br>
                        <a:rPr lang="en-US" sz="1100" b="0" kern="1200" baseline="0" dirty="0">
                          <a:solidFill>
                            <a:schemeClr val="tx1"/>
                          </a:solidFill>
                          <a:latin typeface="+mn-lt"/>
                          <a:ea typeface="+mn-ea"/>
                          <a:cs typeface="Arial" panose="020B0604020202020204" pitchFamily="34" charset="0"/>
                        </a:rPr>
                      </a:br>
                      <a:r>
                        <a:rPr lang="en-US" sz="1100" b="0" kern="1200" baseline="0" dirty="0">
                          <a:solidFill>
                            <a:schemeClr val="tx1"/>
                          </a:solidFill>
                          <a:latin typeface="+mn-lt"/>
                          <a:ea typeface="+mn-ea"/>
                          <a:cs typeface="Arial" panose="020B0604020202020204" pitchFamily="34" charset="0"/>
                        </a:rPr>
                        <a:t>x 12.5 mm D</a:t>
                      </a:r>
                    </a:p>
                    <a:p>
                      <a:pPr algn="ctr"/>
                      <a:r>
                        <a:rPr lang="en-US" sz="1100" b="0" kern="1200" baseline="0" dirty="0">
                          <a:solidFill>
                            <a:schemeClr val="tx1"/>
                          </a:solidFill>
                          <a:latin typeface="+mn-lt"/>
                          <a:ea typeface="+mn-ea"/>
                          <a:cs typeface="Arial" panose="020B0604020202020204" pitchFamily="34" charset="0"/>
                        </a:rPr>
                        <a:t>10.1 in.: 269 mm W x 181 mm H x 12.5 mm D</a:t>
                      </a:r>
                    </a:p>
                  </a:txBody>
                  <a:tcPr marL="182880"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rowSpan="2">
                  <a:txBody>
                    <a:bodyPr/>
                    <a:lstStyle/>
                    <a:p>
                      <a:pPr algn="l">
                        <a:spcAft>
                          <a:spcPts val="600"/>
                        </a:spcAft>
                      </a:pPr>
                      <a:r>
                        <a:rPr lang="en-US" sz="1100" dirty="0">
                          <a:solidFill>
                            <a:schemeClr val="tx1"/>
                          </a:solidFill>
                        </a:rPr>
                        <a:t>The ET51/ET56 offers essentially the same external</a:t>
                      </a:r>
                      <a:r>
                        <a:rPr lang="en-US" sz="1100" baseline="0" dirty="0">
                          <a:solidFill>
                            <a:schemeClr val="tx1"/>
                          </a:solidFill>
                        </a:rPr>
                        <a:t> </a:t>
                      </a:r>
                      <a:r>
                        <a:rPr lang="en-US" sz="1100" dirty="0">
                          <a:solidFill>
                            <a:schemeClr val="tx1"/>
                          </a:solidFill>
                        </a:rPr>
                        <a:t>dimensions and weight as the ET50/ET55. </a:t>
                      </a:r>
                      <a:endParaRPr lang="en-US" sz="1200" b="1" dirty="0">
                        <a:solidFill>
                          <a:schemeClr val="tx1"/>
                        </a:solidFill>
                        <a:latin typeface="+mn-lt"/>
                        <a:cs typeface="Arial" panose="020B0604020202020204" pitchFamily="34" charset="0"/>
                      </a:endParaRPr>
                    </a:p>
                  </a:txBody>
                  <a:tcPr marL="182880"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2"/>
                  </a:ext>
                </a:extLst>
              </a:tr>
              <a:tr h="571550">
                <a:tc>
                  <a:txBody>
                    <a:bodyPr/>
                    <a:lstStyle/>
                    <a:p>
                      <a:pPr algn="l"/>
                      <a:r>
                        <a:rPr lang="en-US" sz="1200" b="1" dirty="0">
                          <a:solidFill>
                            <a:schemeClr val="tx1"/>
                          </a:solidFill>
                          <a:latin typeface="+mn-lt"/>
                          <a:cs typeface="Arial" panose="020B0604020202020204" pitchFamily="34" charset="0"/>
                        </a:rPr>
                        <a:t>Weight</a:t>
                      </a:r>
                    </a:p>
                  </a:txBody>
                  <a:tcPr marL="182880" marT="91440" marB="91440" anchor="ctr">
                    <a:lnL w="28575" cap="flat" cmpd="sng" algn="ctr">
                      <a:solidFill>
                        <a:schemeClr val="bg1"/>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600"/>
                        </a:spcAft>
                        <a:buClrTx/>
                        <a:buSzTx/>
                        <a:buFontTx/>
                        <a:buNone/>
                        <a:tabLst/>
                        <a:defRPr/>
                      </a:pPr>
                      <a:r>
                        <a:rPr lang="en-US" sz="1100" b="0" dirty="0">
                          <a:solidFill>
                            <a:schemeClr val="tx1"/>
                          </a:solidFill>
                          <a:latin typeface="+mn-lt"/>
                          <a:cs typeface="Arial" panose="020B0604020202020204" pitchFamily="34" charset="0"/>
                        </a:rPr>
                        <a:t>8.4 in.: </a:t>
                      </a:r>
                      <a:r>
                        <a:rPr lang="en-US" sz="1100" b="0" kern="1200" baseline="0" dirty="0">
                          <a:solidFill>
                            <a:schemeClr val="tx1"/>
                          </a:solidFill>
                          <a:latin typeface="+mn-lt"/>
                          <a:ea typeface="+mn-ea"/>
                          <a:cs typeface="MV Boli" panose="02000500030200090000" pitchFamily="2" charset="0"/>
                        </a:rPr>
                        <a:t>1.12 lbs/514 g (ET51)</a:t>
                      </a:r>
                    </a:p>
                    <a:p>
                      <a:pPr marL="0" marR="0" lvl="0" indent="0" algn="ctr" defTabSz="914126" rtl="0" eaLnBrk="1" fontAlgn="auto" latinLnBrk="0" hangingPunct="1">
                        <a:lnSpc>
                          <a:spcPct val="100000"/>
                        </a:lnSpc>
                        <a:spcBef>
                          <a:spcPts val="0"/>
                        </a:spcBef>
                        <a:spcAft>
                          <a:spcPts val="600"/>
                        </a:spcAft>
                        <a:buClrTx/>
                        <a:buSzTx/>
                        <a:buFontTx/>
                        <a:buNone/>
                        <a:tabLst/>
                        <a:defRPr/>
                      </a:pPr>
                      <a:r>
                        <a:rPr lang="en-US" sz="1100" b="0" kern="1200" baseline="0" dirty="0">
                          <a:solidFill>
                            <a:schemeClr val="tx1"/>
                          </a:solidFill>
                          <a:latin typeface="+mn-lt"/>
                          <a:ea typeface="+mn-ea"/>
                          <a:cs typeface="MV Boli" panose="02000500030200090000" pitchFamily="2" charset="0"/>
                        </a:rPr>
                        <a:t>8.4 in: 1.15 lbs/527 g (ET56)</a:t>
                      </a:r>
                    </a:p>
                    <a:p>
                      <a:pPr marL="0" marR="0" lvl="0" indent="0" algn="ctr" defTabSz="914126" rtl="0" eaLnBrk="1" fontAlgn="auto" latinLnBrk="0" hangingPunct="1">
                        <a:lnSpc>
                          <a:spcPct val="100000"/>
                        </a:lnSpc>
                        <a:spcBef>
                          <a:spcPts val="0"/>
                        </a:spcBef>
                        <a:spcAft>
                          <a:spcPts val="600"/>
                        </a:spcAft>
                        <a:buClrTx/>
                        <a:buSzTx/>
                        <a:buFontTx/>
                        <a:buNone/>
                        <a:tabLst/>
                        <a:defRPr/>
                      </a:pPr>
                      <a:r>
                        <a:rPr lang="en-US" sz="1100" b="0" kern="1200" baseline="0" dirty="0">
                          <a:solidFill>
                            <a:schemeClr val="tx1"/>
                          </a:solidFill>
                          <a:latin typeface="+mn-lt"/>
                          <a:ea typeface="+mn-ea"/>
                          <a:cs typeface="MV Boli" panose="02000500030200090000" pitchFamily="2" charset="0"/>
                        </a:rPr>
                        <a:t>10.1 in.: 1.60 lbs/745 g (ET51)</a:t>
                      </a:r>
                    </a:p>
                  </a:txBody>
                  <a:tcPr marL="182880"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100" b="0" kern="1200" baseline="0" dirty="0">
                          <a:solidFill>
                            <a:schemeClr val="tx1"/>
                          </a:solidFill>
                          <a:latin typeface="+mn-lt"/>
                          <a:ea typeface="+mn-ea"/>
                          <a:cs typeface="Arial" panose="020B0604020202020204" pitchFamily="34" charset="0"/>
                        </a:rPr>
                        <a:t>8.3 in.: 555g</a:t>
                      </a:r>
                    </a:p>
                    <a:p>
                      <a:pPr algn="ctr"/>
                      <a:r>
                        <a:rPr lang="en-US" sz="1100" b="0" kern="1200" baseline="0" dirty="0">
                          <a:solidFill>
                            <a:schemeClr val="tx1"/>
                          </a:solidFill>
                          <a:latin typeface="+mn-lt"/>
                          <a:ea typeface="+mn-ea"/>
                          <a:cs typeface="Arial" panose="020B0604020202020204" pitchFamily="34" charset="0"/>
                        </a:rPr>
                        <a:t>10.1 in.: 750g</a:t>
                      </a:r>
                    </a:p>
                  </a:txBody>
                  <a:tcPr marL="182880"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vMerge="1">
                  <a:txBody>
                    <a:bodyPr/>
                    <a:lstStyle/>
                    <a:p>
                      <a:pPr algn="l"/>
                      <a:endParaRPr lang="en-US" sz="1200" b="1" dirty="0">
                        <a:solidFill>
                          <a:schemeClr val="tx1"/>
                        </a:solidFill>
                        <a:latin typeface="+mn-lt"/>
                        <a:cs typeface="Arial" panose="020B0604020202020204" pitchFamily="34" charset="0"/>
                      </a:endParaRPr>
                    </a:p>
                  </a:txBody>
                  <a:tcPr marL="182880"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2014826070"/>
                  </a:ext>
                </a:extLst>
              </a:tr>
              <a:tr h="1104161">
                <a:tc>
                  <a:txBody>
                    <a:bodyPr/>
                    <a:lstStyle/>
                    <a:p>
                      <a:pPr algn="l"/>
                      <a:r>
                        <a:rPr lang="en-US" sz="1200" b="1" dirty="0">
                          <a:solidFill>
                            <a:schemeClr val="tx1"/>
                          </a:solidFill>
                          <a:latin typeface="+mn-lt"/>
                          <a:cs typeface="Arial" panose="020B0604020202020204" pitchFamily="34" charset="0"/>
                        </a:rPr>
                        <a:t>Display</a:t>
                      </a:r>
                    </a:p>
                  </a:txBody>
                  <a:tcPr marL="182880" marT="91440" marB="91440" anchor="ctr">
                    <a:lnL w="28575" cap="flat" cmpd="sng" algn="ctr">
                      <a:solidFill>
                        <a:schemeClr val="bg1"/>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1" indent="0" algn="ctr" defTabSz="914400" rtl="0" eaLnBrk="1" fontAlgn="auto" latinLnBrk="0" hangingPunct="1">
                        <a:lnSpc>
                          <a:spcPct val="100000"/>
                        </a:lnSpc>
                        <a:spcBef>
                          <a:spcPts val="0"/>
                        </a:spcBef>
                        <a:spcAft>
                          <a:spcPts val="200"/>
                        </a:spcAft>
                        <a:buClrTx/>
                        <a:buSzTx/>
                        <a:buFontTx/>
                        <a:buNone/>
                        <a:tabLst/>
                        <a:defRPr/>
                      </a:pPr>
                      <a:r>
                        <a:rPr lang="de-DE" sz="1100" b="0" dirty="0">
                          <a:solidFill>
                            <a:schemeClr val="tx1"/>
                          </a:solidFill>
                          <a:latin typeface="+mn-lt"/>
                          <a:cs typeface="MV Boli" panose="02000500030200090000" pitchFamily="2" charset="0"/>
                        </a:rPr>
                        <a:t>8.4 in. 2560 x 1600; 720 nit</a:t>
                      </a:r>
                    </a:p>
                    <a:p>
                      <a:pPr marL="0" marR="0" lvl="1" indent="0" algn="ctr" defTabSz="914400" rtl="0" eaLnBrk="1" fontAlgn="auto" latinLnBrk="0" hangingPunct="1">
                        <a:lnSpc>
                          <a:spcPct val="100000"/>
                        </a:lnSpc>
                        <a:spcBef>
                          <a:spcPts val="0"/>
                        </a:spcBef>
                        <a:spcAft>
                          <a:spcPts val="200"/>
                        </a:spcAft>
                        <a:buClrTx/>
                        <a:buSzTx/>
                        <a:buFontTx/>
                        <a:buNone/>
                        <a:tabLst/>
                        <a:defRPr/>
                      </a:pPr>
                      <a:r>
                        <a:rPr lang="de-DE" sz="1100" b="0" dirty="0">
                          <a:solidFill>
                            <a:schemeClr val="tx1"/>
                          </a:solidFill>
                          <a:latin typeface="+mn-lt"/>
                          <a:cs typeface="MV Boli" panose="02000500030200090000" pitchFamily="2" charset="0"/>
                        </a:rPr>
                        <a:t>10.1 in. 2560 x 1600; 540 nit</a:t>
                      </a:r>
                      <a:endParaRPr lang="en-US" sz="1100" b="0" dirty="0">
                        <a:solidFill>
                          <a:schemeClr val="tx1"/>
                        </a:solidFill>
                        <a:latin typeface="+mn-lt"/>
                        <a:cs typeface="MV Boli" panose="02000500030200090000" pitchFamily="2" charset="0"/>
                      </a:endParaRPr>
                    </a:p>
                    <a:p>
                      <a:pPr marL="0" marR="0" lvl="1" indent="0" algn="ctr" defTabSz="914400" rtl="0" eaLnBrk="1" fontAlgn="auto" latinLnBrk="0" hangingPunct="1">
                        <a:lnSpc>
                          <a:spcPct val="100000"/>
                        </a:lnSpc>
                        <a:spcBef>
                          <a:spcPts val="0"/>
                        </a:spcBef>
                        <a:spcAft>
                          <a:spcPts val="200"/>
                        </a:spcAft>
                        <a:buClrTx/>
                        <a:buSzTx/>
                        <a:buFontTx/>
                        <a:buNone/>
                        <a:tabLst/>
                        <a:defRPr/>
                      </a:pPr>
                      <a:r>
                        <a:rPr lang="en-US" sz="1100" b="0" dirty="0">
                          <a:solidFill>
                            <a:schemeClr val="tx1"/>
                          </a:solidFill>
                          <a:latin typeface="+mn-lt"/>
                          <a:cs typeface="MV Boli" panose="02000500030200090000" pitchFamily="2" charset="0"/>
                        </a:rPr>
                        <a:t>Multi-touch</a:t>
                      </a:r>
                    </a:p>
                    <a:p>
                      <a:pPr marL="0" marR="0" lvl="1" indent="0" algn="ctr" defTabSz="914400" rtl="0" eaLnBrk="1" fontAlgn="auto" latinLnBrk="0" hangingPunct="1">
                        <a:lnSpc>
                          <a:spcPct val="100000"/>
                        </a:lnSpc>
                        <a:spcBef>
                          <a:spcPts val="0"/>
                        </a:spcBef>
                        <a:spcAft>
                          <a:spcPts val="200"/>
                        </a:spcAft>
                        <a:buClrTx/>
                        <a:buSzTx/>
                        <a:buFontTx/>
                        <a:buNone/>
                        <a:tabLst/>
                        <a:defRPr/>
                      </a:pPr>
                      <a:r>
                        <a:rPr lang="en-US" sz="1100" b="0" dirty="0">
                          <a:solidFill>
                            <a:schemeClr val="tx1"/>
                          </a:solidFill>
                          <a:latin typeface="+mn-lt"/>
                          <a:cs typeface="MV Boli" panose="02000500030200090000" pitchFamily="2" charset="0"/>
                        </a:rPr>
                        <a:t>Passive stylus support</a:t>
                      </a:r>
                      <a:endParaRPr lang="de-DE" sz="1100" b="0" dirty="0">
                        <a:solidFill>
                          <a:schemeClr val="tx1"/>
                        </a:solidFill>
                        <a:latin typeface="+mn-lt"/>
                        <a:cs typeface="MV Boli" panose="02000500030200090000" pitchFamily="2" charset="0"/>
                      </a:endParaRPr>
                    </a:p>
                  </a:txBody>
                  <a:tcPr marL="182880"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1" indent="0" algn="ctr" defTabSz="914400" rtl="0" eaLnBrk="1" fontAlgn="auto" latinLnBrk="0" hangingPunct="1">
                        <a:lnSpc>
                          <a:spcPct val="100000"/>
                        </a:lnSpc>
                        <a:spcBef>
                          <a:spcPts val="0"/>
                        </a:spcBef>
                        <a:spcAft>
                          <a:spcPts val="200"/>
                        </a:spcAft>
                        <a:buClrTx/>
                        <a:buSzTx/>
                        <a:buFontTx/>
                        <a:buNone/>
                        <a:tabLst/>
                        <a:defRPr/>
                      </a:pPr>
                      <a:r>
                        <a:rPr lang="en-US" sz="1100" b="0" dirty="0">
                          <a:solidFill>
                            <a:schemeClr val="tx1"/>
                          </a:solidFill>
                          <a:latin typeface="+mn-lt"/>
                          <a:cs typeface="Arial" panose="020B0604020202020204" pitchFamily="34" charset="0"/>
                        </a:rPr>
                        <a:t>8.3 in.: </a:t>
                      </a:r>
                      <a:r>
                        <a:rPr lang="en-US" sz="1100" b="0" baseline="0" dirty="0">
                          <a:solidFill>
                            <a:schemeClr val="tx1"/>
                          </a:solidFill>
                          <a:latin typeface="+mn-lt"/>
                          <a:cs typeface="Arial" panose="020B0604020202020204" pitchFamily="34" charset="0"/>
                        </a:rPr>
                        <a:t>1920 x 1200; 440 nit</a:t>
                      </a:r>
                    </a:p>
                    <a:p>
                      <a:pPr marL="0" marR="0" lvl="1" indent="0" algn="ctr" defTabSz="914400" rtl="0" eaLnBrk="1" fontAlgn="auto" latinLnBrk="0" hangingPunct="1">
                        <a:lnSpc>
                          <a:spcPct val="100000"/>
                        </a:lnSpc>
                        <a:spcBef>
                          <a:spcPts val="0"/>
                        </a:spcBef>
                        <a:spcAft>
                          <a:spcPts val="200"/>
                        </a:spcAft>
                        <a:buClrTx/>
                        <a:buSzTx/>
                        <a:buFontTx/>
                        <a:buNone/>
                        <a:tabLst/>
                        <a:defRPr/>
                      </a:pPr>
                      <a:r>
                        <a:rPr lang="en-US" sz="1100" b="0" baseline="0" dirty="0">
                          <a:solidFill>
                            <a:schemeClr val="tx1"/>
                          </a:solidFill>
                          <a:latin typeface="+mn-lt"/>
                          <a:cs typeface="Arial" panose="020B0604020202020204" pitchFamily="34" charset="0"/>
                        </a:rPr>
                        <a:t>10.1 in.: 1920 x 1200; 350 nit</a:t>
                      </a:r>
                    </a:p>
                    <a:p>
                      <a:pPr marL="0" marR="0" lvl="1" indent="0" algn="ctr" defTabSz="914400" rtl="0" eaLnBrk="1" fontAlgn="auto" latinLnBrk="0" hangingPunct="1">
                        <a:lnSpc>
                          <a:spcPct val="100000"/>
                        </a:lnSpc>
                        <a:spcBef>
                          <a:spcPts val="0"/>
                        </a:spcBef>
                        <a:spcAft>
                          <a:spcPts val="200"/>
                        </a:spcAft>
                        <a:buClrTx/>
                        <a:buSzTx/>
                        <a:buFontTx/>
                        <a:buNone/>
                        <a:tabLst/>
                        <a:defRPr/>
                      </a:pPr>
                      <a:r>
                        <a:rPr lang="en-US" sz="1100" b="0" baseline="0" dirty="0">
                          <a:solidFill>
                            <a:schemeClr val="tx1"/>
                          </a:solidFill>
                          <a:latin typeface="+mn-lt"/>
                          <a:cs typeface="Arial" panose="020B0604020202020204" pitchFamily="34" charset="0"/>
                        </a:rPr>
                        <a:t>Multi-touch</a:t>
                      </a:r>
                    </a:p>
                    <a:p>
                      <a:pPr marL="0" marR="0" lvl="1" indent="0" algn="ctr" defTabSz="914400" rtl="0" eaLnBrk="1" fontAlgn="auto" latinLnBrk="0" hangingPunct="1">
                        <a:lnSpc>
                          <a:spcPct val="100000"/>
                        </a:lnSpc>
                        <a:spcBef>
                          <a:spcPts val="0"/>
                        </a:spcBef>
                        <a:spcAft>
                          <a:spcPts val="200"/>
                        </a:spcAft>
                        <a:buClrTx/>
                        <a:buSzTx/>
                        <a:buFontTx/>
                        <a:buNone/>
                        <a:tabLst/>
                        <a:defRPr/>
                      </a:pPr>
                      <a:r>
                        <a:rPr lang="en-US" sz="1100" b="0" baseline="0" dirty="0">
                          <a:solidFill>
                            <a:schemeClr val="tx1"/>
                          </a:solidFill>
                          <a:latin typeface="+mn-lt"/>
                          <a:cs typeface="Arial" panose="020B0604020202020204" pitchFamily="34" charset="0"/>
                        </a:rPr>
                        <a:t>Pen support</a:t>
                      </a:r>
                      <a:endParaRPr lang="en-US" sz="1100" b="0" dirty="0">
                        <a:solidFill>
                          <a:schemeClr val="tx1"/>
                        </a:solidFill>
                        <a:latin typeface="+mn-lt"/>
                        <a:cs typeface="Arial" panose="020B0604020202020204" pitchFamily="34" charset="0"/>
                      </a:endParaRPr>
                    </a:p>
                  </a:txBody>
                  <a:tcPr marL="182880"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a:r>
                        <a:rPr lang="en-US" altLang="en-US" sz="1100" baseline="0" dirty="0">
                          <a:solidFill>
                            <a:schemeClr val="tx1"/>
                          </a:solidFill>
                          <a:latin typeface="+mn-lt"/>
                          <a:cs typeface="Arial" pitchFamily="34" charset="0"/>
                          <a:sym typeface="Gill Sans" pitchFamily="-84" charset="0"/>
                        </a:rPr>
                        <a:t>The display is slightly larger, offers a higher resolution and is brighter for better viewing characteristics for indoor and outdoor use. </a:t>
                      </a:r>
                    </a:p>
                    <a:p>
                      <a:pPr algn="l"/>
                      <a:endParaRPr lang="en-US" altLang="en-US" sz="1100" b="0" baseline="0" dirty="0">
                        <a:solidFill>
                          <a:schemeClr val="tx1"/>
                        </a:solidFill>
                        <a:latin typeface="+mn-lt"/>
                        <a:cs typeface="Arial" pitchFamily="34" charset="0"/>
                        <a:sym typeface="Gill Sans" pitchFamily="-84" charset="0"/>
                      </a:endParaRPr>
                    </a:p>
                    <a:p>
                      <a:pPr algn="l"/>
                      <a:r>
                        <a:rPr lang="en-US" altLang="en-US" sz="1100" b="0" baseline="0" dirty="0">
                          <a:solidFill>
                            <a:schemeClr val="tx1"/>
                          </a:solidFill>
                          <a:latin typeface="+mn-lt"/>
                          <a:cs typeface="Arial" pitchFamily="34" charset="0"/>
                          <a:sym typeface="Gill Sans" pitchFamily="-84" charset="0"/>
                        </a:rPr>
                        <a:t>Note that the ET51/ET56 supports a passive stylus; it is not compatible with the ET50/ET55’s active stylus. </a:t>
                      </a:r>
                      <a:endParaRPr lang="en-US" altLang="en-US" sz="1100" baseline="0" dirty="0">
                        <a:solidFill>
                          <a:schemeClr val="tx1"/>
                        </a:solidFill>
                        <a:latin typeface="+mn-lt"/>
                        <a:cs typeface="Arial" pitchFamily="34" charset="0"/>
                        <a:sym typeface="Gill Sans" pitchFamily="-84" charset="0"/>
                      </a:endParaRPr>
                    </a:p>
                  </a:txBody>
                  <a:tcPr marL="182880"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3"/>
                  </a:ext>
                </a:extLst>
              </a:tr>
              <a:tr h="592067">
                <a:tc>
                  <a:txBody>
                    <a:bodyPr/>
                    <a:lstStyle/>
                    <a:p>
                      <a:pPr marL="0" marR="0" indent="0" algn="l" defTabSz="914126"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Memory</a:t>
                      </a:r>
                    </a:p>
                  </a:txBody>
                  <a:tcPr marL="182880" marT="91440" marB="91440" anchor="ctr">
                    <a:lnL w="28575" cap="flat" cmpd="sng" algn="ctr">
                      <a:solidFill>
                        <a:schemeClr val="bg1"/>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100" b="1" kern="1200" baseline="0" dirty="0">
                          <a:solidFill>
                            <a:schemeClr val="dk1"/>
                          </a:solidFill>
                          <a:latin typeface="+mn-lt"/>
                          <a:ea typeface="+mn-ea"/>
                          <a:cs typeface="+mn-cs"/>
                        </a:rPr>
                        <a:t>Android</a:t>
                      </a:r>
                      <a:r>
                        <a:rPr lang="en-US" sz="1100" kern="1200" baseline="0" dirty="0">
                          <a:solidFill>
                            <a:schemeClr val="dk1"/>
                          </a:solidFill>
                          <a:latin typeface="+mn-lt"/>
                          <a:ea typeface="+mn-ea"/>
                          <a:cs typeface="+mn-cs"/>
                        </a:rPr>
                        <a:t>:</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1100" kern="1200" baseline="0" dirty="0">
                          <a:solidFill>
                            <a:schemeClr val="dk1"/>
                          </a:solidFill>
                          <a:latin typeface="+mn-lt"/>
                          <a:ea typeface="+mn-ea"/>
                          <a:cs typeface="+mn-cs"/>
                        </a:rPr>
                        <a:t>4GB RAM/32GB Flash</a:t>
                      </a:r>
                    </a:p>
                    <a:p>
                      <a:pPr marL="0" marR="0" lvl="0" indent="0" algn="ctr" defTabSz="914126" rtl="0" eaLnBrk="1" fontAlgn="auto" latinLnBrk="0" hangingPunct="1">
                        <a:lnSpc>
                          <a:spcPct val="100000"/>
                        </a:lnSpc>
                        <a:spcBef>
                          <a:spcPts val="0"/>
                        </a:spcBef>
                        <a:spcAft>
                          <a:spcPts val="0"/>
                        </a:spcAft>
                        <a:buClrTx/>
                        <a:buSzTx/>
                        <a:buFontTx/>
                        <a:buNone/>
                        <a:tabLst/>
                        <a:defRPr/>
                      </a:pPr>
                      <a:endParaRPr lang="en-US" sz="1100" kern="1200" baseline="0" dirty="0">
                        <a:solidFill>
                          <a:schemeClr val="dk1"/>
                        </a:solidFill>
                        <a:latin typeface="+mn-lt"/>
                        <a:ea typeface="+mn-ea"/>
                        <a:cs typeface="+mn-cs"/>
                      </a:endParaRPr>
                    </a:p>
                    <a:p>
                      <a:pPr marL="0" marR="0" lvl="0" indent="0" algn="ctr" defTabSz="914126" rtl="0" eaLnBrk="1" fontAlgn="auto" latinLnBrk="0" hangingPunct="1">
                        <a:lnSpc>
                          <a:spcPct val="100000"/>
                        </a:lnSpc>
                        <a:spcBef>
                          <a:spcPts val="0"/>
                        </a:spcBef>
                        <a:spcAft>
                          <a:spcPts val="0"/>
                        </a:spcAft>
                        <a:buClrTx/>
                        <a:buSzTx/>
                        <a:buFontTx/>
                        <a:buNone/>
                        <a:tabLst/>
                        <a:defRPr/>
                      </a:pPr>
                      <a:r>
                        <a:rPr lang="en-US" sz="1100" b="1" kern="1200" baseline="0" dirty="0">
                          <a:solidFill>
                            <a:schemeClr val="dk1"/>
                          </a:solidFill>
                          <a:latin typeface="+mn-lt"/>
                          <a:ea typeface="+mn-ea"/>
                          <a:cs typeface="+mn-cs"/>
                        </a:rPr>
                        <a:t>Windows</a:t>
                      </a:r>
                      <a:r>
                        <a:rPr lang="en-US" sz="1100" kern="1200" baseline="0" dirty="0">
                          <a:solidFill>
                            <a:schemeClr val="dk1"/>
                          </a:solidFill>
                          <a:latin typeface="+mn-lt"/>
                          <a:ea typeface="+mn-ea"/>
                          <a:cs typeface="+mn-cs"/>
                        </a:rPr>
                        <a:t>:</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1100" kern="1200" baseline="0" dirty="0">
                          <a:solidFill>
                            <a:schemeClr val="dk1"/>
                          </a:solidFill>
                          <a:latin typeface="+mn-lt"/>
                          <a:ea typeface="+mn-ea"/>
                          <a:cs typeface="+mn-cs"/>
                        </a:rPr>
                        <a:t>4GB RAM/64GB Flash</a:t>
                      </a:r>
                      <a:endParaRPr lang="en-US" sz="1100" baseline="0" dirty="0">
                        <a:solidFill>
                          <a:schemeClr val="tx1"/>
                        </a:solidFill>
                        <a:latin typeface="+mn-lt"/>
                      </a:endParaRPr>
                    </a:p>
                  </a:txBody>
                  <a:tcPr marL="182880"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100" b="1" dirty="0">
                          <a:solidFill>
                            <a:schemeClr val="tx1"/>
                          </a:solidFill>
                          <a:latin typeface="+mn-lt"/>
                          <a:cs typeface="Arial" panose="020B0604020202020204" pitchFamily="34" charset="0"/>
                        </a:rPr>
                        <a:t>Android</a:t>
                      </a:r>
                      <a:r>
                        <a:rPr lang="en-US" sz="1100" b="0" dirty="0">
                          <a:solidFill>
                            <a:schemeClr val="tx1"/>
                          </a:solidFill>
                          <a:latin typeface="+mn-lt"/>
                          <a:cs typeface="Arial" panose="020B0604020202020204" pitchFamily="34" charset="0"/>
                        </a:rPr>
                        <a:t>:</a:t>
                      </a:r>
                    </a:p>
                    <a:p>
                      <a:pPr algn="ctr"/>
                      <a:r>
                        <a:rPr lang="en-US" sz="1100" b="0" dirty="0">
                          <a:solidFill>
                            <a:schemeClr val="tx1"/>
                          </a:solidFill>
                          <a:latin typeface="+mn-lt"/>
                          <a:cs typeface="Arial" panose="020B0604020202020204" pitchFamily="34" charset="0"/>
                        </a:rPr>
                        <a:t>2GB RAM/32GB Flash</a:t>
                      </a:r>
                    </a:p>
                    <a:p>
                      <a:pPr algn="ctr"/>
                      <a:endParaRPr lang="en-US" sz="1100" b="0" dirty="0">
                        <a:solidFill>
                          <a:schemeClr val="tx1"/>
                        </a:solidFill>
                        <a:latin typeface="+mn-lt"/>
                        <a:cs typeface="Arial" panose="020B0604020202020204" pitchFamily="34" charset="0"/>
                      </a:endParaRPr>
                    </a:p>
                    <a:p>
                      <a:pPr algn="ctr"/>
                      <a:r>
                        <a:rPr lang="en-US" sz="1100" b="1" dirty="0">
                          <a:solidFill>
                            <a:schemeClr val="tx1"/>
                          </a:solidFill>
                          <a:latin typeface="+mn-lt"/>
                          <a:cs typeface="Arial" panose="020B0604020202020204" pitchFamily="34" charset="0"/>
                        </a:rPr>
                        <a:t>Windows</a:t>
                      </a:r>
                      <a:r>
                        <a:rPr lang="en-US" sz="1100" b="0" dirty="0">
                          <a:solidFill>
                            <a:schemeClr val="tx1"/>
                          </a:solidFill>
                          <a:latin typeface="+mn-lt"/>
                          <a:cs typeface="Arial" panose="020B0604020202020204" pitchFamily="34" charset="0"/>
                        </a:rPr>
                        <a:t>:</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1100" kern="1200" baseline="0" dirty="0">
                          <a:solidFill>
                            <a:schemeClr val="dk1"/>
                          </a:solidFill>
                          <a:latin typeface="+mn-lt"/>
                          <a:ea typeface="+mn-ea"/>
                          <a:cs typeface="+mn-cs"/>
                        </a:rPr>
                        <a:t>4GB RAM/64GB Flash</a:t>
                      </a:r>
                      <a:endParaRPr lang="en-US" sz="1100" baseline="0" dirty="0">
                        <a:solidFill>
                          <a:schemeClr val="tx1"/>
                        </a:solidFill>
                        <a:latin typeface="+mn-lt"/>
                      </a:endParaRPr>
                    </a:p>
                  </a:txBody>
                  <a:tcPr marL="182880"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Arial" panose="020B0604020202020204" pitchFamily="34" charset="0"/>
                          <a:cs typeface="Arial" panose="020B0604020202020204" pitchFamily="34" charset="0"/>
                        </a:rPr>
                        <a:t>The ET51/ET56 offers more standard memory</a:t>
                      </a:r>
                      <a:r>
                        <a:rPr lang="en-US" sz="1100" b="0" baseline="0" dirty="0">
                          <a:solidFill>
                            <a:schemeClr val="tx1"/>
                          </a:solidFill>
                          <a:latin typeface="Arial" panose="020B0604020202020204" pitchFamily="34" charset="0"/>
                          <a:cs typeface="Arial" panose="020B0604020202020204" pitchFamily="34" charset="0"/>
                        </a:rPr>
                        <a:t> for better </a:t>
                      </a:r>
                      <a:br>
                        <a:rPr lang="en-US" sz="1100" b="0" baseline="0" dirty="0">
                          <a:solidFill>
                            <a:schemeClr val="tx1"/>
                          </a:solidFill>
                          <a:latin typeface="Arial" panose="020B0604020202020204" pitchFamily="34" charset="0"/>
                          <a:cs typeface="Arial" panose="020B0604020202020204" pitchFamily="34" charset="0"/>
                        </a:rPr>
                      </a:br>
                      <a:r>
                        <a:rPr lang="en-US" sz="1100" b="0" baseline="0" dirty="0">
                          <a:solidFill>
                            <a:schemeClr val="tx1"/>
                          </a:solidFill>
                          <a:latin typeface="Arial" panose="020B0604020202020204" pitchFamily="34" charset="0"/>
                          <a:cs typeface="Arial" panose="020B0604020202020204" pitchFamily="34" charset="0"/>
                        </a:rPr>
                        <a:t>application performance. </a:t>
                      </a:r>
                      <a:r>
                        <a:rPr lang="en-US" sz="1100" b="0" dirty="0">
                          <a:solidFill>
                            <a:schemeClr val="tx1"/>
                          </a:solidFill>
                          <a:latin typeface="Arial" panose="020B0604020202020204" pitchFamily="34" charset="0"/>
                          <a:cs typeface="Arial" panose="020B0604020202020204" pitchFamily="34" charset="0"/>
                        </a:rPr>
                        <a:t>Additional memory configurations will be considered after initial releases / CPR.</a:t>
                      </a:r>
                    </a:p>
                  </a:txBody>
                  <a:tcPr marL="182880"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3592206185"/>
                  </a:ext>
                </a:extLst>
              </a:tr>
              <a:tr h="811522">
                <a:tc>
                  <a:txBody>
                    <a:bodyPr/>
                    <a:lstStyle/>
                    <a:p>
                      <a:pPr marL="0" marR="0" indent="0" algn="l" defTabSz="914126"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Expandable Memory</a:t>
                      </a:r>
                    </a:p>
                  </a:txBody>
                  <a:tcPr marL="182880" marT="91440" marB="91440" anchor="ctr">
                    <a:lnL w="28575" cap="flat" cmpd="sng" algn="ctr">
                      <a:solidFill>
                        <a:schemeClr val="bg1"/>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100" b="0" i="0" u="none" strike="noStrike" kern="1200" baseline="0" dirty="0">
                          <a:solidFill>
                            <a:schemeClr val="tx1"/>
                          </a:solidFill>
                          <a:latin typeface="+mn-lt"/>
                          <a:ea typeface="+mn-ea"/>
                          <a:cs typeface="+mn-cs"/>
                        </a:rPr>
                        <a:t>M</a:t>
                      </a:r>
                      <a:r>
                        <a:rPr lang="en-US" sz="1100" b="0" kern="1200" baseline="0" dirty="0">
                          <a:solidFill>
                            <a:schemeClr val="tx1"/>
                          </a:solidFill>
                          <a:latin typeface="+mn-lt"/>
                          <a:ea typeface="+mn-ea"/>
                          <a:cs typeface="+mn-cs"/>
                        </a:rPr>
                        <a:t>icroSDXC </a:t>
                      </a:r>
                      <a:br>
                        <a:rPr lang="en-US" sz="1100" b="0" kern="1200" baseline="0" dirty="0">
                          <a:solidFill>
                            <a:schemeClr val="tx1"/>
                          </a:solidFill>
                          <a:latin typeface="+mn-lt"/>
                          <a:ea typeface="+mn-ea"/>
                          <a:cs typeface="+mn-cs"/>
                        </a:rPr>
                      </a:br>
                      <a:r>
                        <a:rPr lang="en-US" sz="1100" b="0" kern="1200" baseline="0" dirty="0">
                          <a:solidFill>
                            <a:schemeClr val="dk1"/>
                          </a:solidFill>
                          <a:latin typeface="+mn-lt"/>
                          <a:ea typeface="+mn-ea"/>
                          <a:cs typeface="+mn-cs"/>
                        </a:rPr>
                        <a:t>up to 200 GB</a:t>
                      </a:r>
                    </a:p>
                  </a:txBody>
                  <a:tcPr marL="182880"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100" kern="1200" baseline="0" dirty="0">
                          <a:solidFill>
                            <a:schemeClr val="dk1"/>
                          </a:solidFill>
                          <a:latin typeface="+mn-lt"/>
                          <a:ea typeface="+mn-ea"/>
                          <a:cs typeface="+mn-cs"/>
                        </a:rPr>
                        <a:t>MicroSDXC </a:t>
                      </a:r>
                      <a:br>
                        <a:rPr lang="en-US" sz="1100" kern="1200" baseline="0" dirty="0">
                          <a:solidFill>
                            <a:schemeClr val="dk1"/>
                          </a:solidFill>
                          <a:latin typeface="+mn-lt"/>
                          <a:ea typeface="+mn-ea"/>
                          <a:cs typeface="+mn-cs"/>
                        </a:rPr>
                      </a:br>
                      <a:r>
                        <a:rPr lang="en-US" sz="1100" kern="1200" baseline="0" dirty="0">
                          <a:solidFill>
                            <a:schemeClr val="dk1"/>
                          </a:solidFill>
                          <a:latin typeface="+mn-lt"/>
                          <a:ea typeface="+mn-ea"/>
                          <a:cs typeface="+mn-cs"/>
                        </a:rPr>
                        <a:t>up to 2TB</a:t>
                      </a:r>
                    </a:p>
                  </a:txBody>
                  <a:tcPr marL="182880"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Arial" panose="020B0604020202020204" pitchFamily="34" charset="0"/>
                          <a:cs typeface="Arial" panose="020B0604020202020204" pitchFamily="34" charset="0"/>
                        </a:rPr>
                        <a:t>The ET51/ET56 offers the most expandable memory in its class. </a:t>
                      </a:r>
                    </a:p>
                  </a:txBody>
                  <a:tcPr marL="182880"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5"/>
                  </a:ext>
                </a:extLst>
              </a:tr>
            </a:tbl>
          </a:graphicData>
        </a:graphic>
      </p:graphicFrame>
      <p:sp>
        <p:nvSpPr>
          <p:cNvPr id="2" name="TextBox 1"/>
          <p:cNvSpPr txBox="1"/>
          <p:nvPr/>
        </p:nvSpPr>
        <p:spPr>
          <a:xfrm>
            <a:off x="370839" y="810545"/>
            <a:ext cx="10899501" cy="307777"/>
          </a:xfrm>
          <a:prstGeom prst="rect">
            <a:avLst/>
          </a:prstGeom>
          <a:noFill/>
        </p:spPr>
        <p:txBody>
          <a:bodyPr wrap="square" rtlCol="0">
            <a:spAutoFit/>
          </a:bodyPr>
          <a:lstStyle/>
          <a:p>
            <a:r>
              <a:rPr lang="en-US" sz="1400" dirty="0">
                <a:latin typeface="Arial"/>
                <a:cs typeface="Arial"/>
              </a:rPr>
              <a:t>The following chart highlights the new features and advancements in the ET51/ET56 Android and Windows models.</a:t>
            </a:r>
          </a:p>
        </p:txBody>
      </p:sp>
      <p:sp>
        <p:nvSpPr>
          <p:cNvPr id="6" name="Rectangle 5"/>
          <p:cNvSpPr/>
          <p:nvPr/>
        </p:nvSpPr>
        <p:spPr>
          <a:xfrm>
            <a:off x="10364821" y="951902"/>
            <a:ext cx="1388522" cy="276999"/>
          </a:xfrm>
          <a:prstGeom prst="rect">
            <a:avLst/>
          </a:prstGeom>
        </p:spPr>
        <p:txBody>
          <a:bodyPr wrap="none">
            <a:spAutoFit/>
          </a:bodyPr>
          <a:lstStyle/>
          <a:p>
            <a:pPr algn="r"/>
            <a:r>
              <a:rPr lang="en-US" sz="1200" dirty="0"/>
              <a:t>Chart Page 1 of 5</a:t>
            </a:r>
          </a:p>
        </p:txBody>
      </p:sp>
      <p:sp>
        <p:nvSpPr>
          <p:cNvPr id="4" name="Rectangle 3">
            <a:extLst>
              <a:ext uri="{FF2B5EF4-FFF2-40B4-BE49-F238E27FC236}">
                <a16:creationId xmlns:a16="http://schemas.microsoft.com/office/drawing/2014/main" xmlns="" id="{F9F3432E-5316-4991-B48C-809A0B693A9B}"/>
              </a:ext>
            </a:extLst>
          </p:cNvPr>
          <p:cNvSpPr/>
          <p:nvPr/>
        </p:nvSpPr>
        <p:spPr>
          <a:xfrm>
            <a:off x="457081" y="6476640"/>
            <a:ext cx="3480318" cy="307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35198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ET51-agendaslide.jpg"/>
          <p:cNvPicPr>
            <a:picLocks noChangeAspect="1"/>
          </p:cNvPicPr>
          <p:nvPr/>
        </p:nvPicPr>
        <p:blipFill>
          <a:blip r:embed="rId2"/>
          <a:stretch>
            <a:fillRect/>
          </a:stretch>
        </p:blipFill>
        <p:spPr>
          <a:xfrm>
            <a:off x="-38290" y="9786"/>
            <a:ext cx="12237694" cy="6867721"/>
          </a:xfrm>
          <a:prstGeom prst="rect">
            <a:avLst/>
          </a:prstGeom>
        </p:spPr>
      </p:pic>
      <p:sp>
        <p:nvSpPr>
          <p:cNvPr id="9" name="Content Placeholder 2"/>
          <p:cNvSpPr txBox="1">
            <a:spLocks/>
          </p:cNvSpPr>
          <p:nvPr/>
        </p:nvSpPr>
        <p:spPr>
          <a:xfrm>
            <a:off x="-9105" y="1459"/>
            <a:ext cx="12206950" cy="6883045"/>
          </a:xfrm>
          <a:prstGeom prst="rect">
            <a:avLst/>
          </a:prstGeom>
          <a:gradFill flip="none" rotWithShape="1">
            <a:gsLst>
              <a:gs pos="38000">
                <a:srgbClr val="808080">
                  <a:alpha val="47000"/>
                </a:srgbClr>
              </a:gs>
              <a:gs pos="73000">
                <a:schemeClr val="tx1">
                  <a:lumMod val="75000"/>
                </a:schemeClr>
              </a:gs>
              <a:gs pos="19000">
                <a:schemeClr val="bg1">
                  <a:alpha val="21000"/>
                </a:schemeClr>
              </a:gs>
            </a:gsLst>
            <a:lin ang="5400000" scaled="1"/>
            <a:tileRect/>
          </a:gradFill>
          <a:ln>
            <a:noFill/>
          </a:ln>
        </p:spPr>
        <p:txBody>
          <a:bodyPr vert="horz" lIns="182832" tIns="182832" rIns="182832" bIns="228540" rtlCol="0" anchor="ctr">
            <a:noAutofit/>
          </a:bodyPr>
          <a:lstStyle/>
          <a:p>
            <a:pPr algn="r" defTabSz="913852" fontAlgn="auto">
              <a:spcBef>
                <a:spcPts val="1000"/>
              </a:spcBef>
              <a:spcAft>
                <a:spcPts val="0"/>
              </a:spcAft>
              <a:buClr>
                <a:schemeClr val="accent1"/>
              </a:buClr>
              <a:defRPr/>
            </a:pPr>
            <a:endParaRPr lang="en-US" sz="3600" b="1" dirty="0"/>
          </a:p>
        </p:txBody>
      </p:sp>
      <p:sp>
        <p:nvSpPr>
          <p:cNvPr id="17" name="Slide Number Placeholder 4"/>
          <p:cNvSpPr txBox="1">
            <a:spLocks/>
          </p:cNvSpPr>
          <p:nvPr/>
        </p:nvSpPr>
        <p:spPr bwMode="auto">
          <a:xfrm>
            <a:off x="11836801" y="6484138"/>
            <a:ext cx="352149" cy="36484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8" tIns="45684" rIns="91368" bIns="45684"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35F1284F-6711-D24C-AC12-BABAB00C24CE}" type="slidenum">
              <a:rPr lang="en-US" altLang="en-US" sz="800">
                <a:solidFill>
                  <a:schemeClr val="bg1">
                    <a:lumMod val="50000"/>
                  </a:schemeClr>
                </a:solidFill>
                <a:ea typeface="Avenir Roman" charset="0"/>
                <a:cs typeface="Avenir Roman" charset="0"/>
              </a:rPr>
              <a:pPr algn="ctr" eaLnBrk="1" hangingPunct="1"/>
              <a:t>70</a:t>
            </a:fld>
            <a:endParaRPr lang="en-US" altLang="en-US" sz="800" dirty="0">
              <a:solidFill>
                <a:schemeClr val="bg1">
                  <a:lumMod val="50000"/>
                </a:schemeClr>
              </a:solidFill>
              <a:ea typeface="Avenir Roman" charset="0"/>
              <a:cs typeface="Avenir Roman" charset="0"/>
            </a:endParaRPr>
          </a:p>
        </p:txBody>
      </p:sp>
      <p:sp>
        <p:nvSpPr>
          <p:cNvPr id="10" name="Content Placeholder 2"/>
          <p:cNvSpPr txBox="1">
            <a:spLocks/>
          </p:cNvSpPr>
          <p:nvPr/>
        </p:nvSpPr>
        <p:spPr>
          <a:xfrm>
            <a:off x="410818" y="4521007"/>
            <a:ext cx="11261298" cy="1765621"/>
          </a:xfrm>
          <a:prstGeom prst="rect">
            <a:avLst/>
          </a:prstGeom>
          <a:noFill/>
          <a:ln>
            <a:noFill/>
          </a:ln>
        </p:spPr>
        <p:txBody>
          <a:bodyPr vert="horz" lIns="182832" tIns="182832" rIns="182832" bIns="228540" rtlCol="0" anchor="ctr">
            <a:noAutofit/>
          </a:bodyPr>
          <a:lstStyle/>
          <a:p>
            <a:pPr algn="r" defTabSz="913852" fontAlgn="auto">
              <a:spcBef>
                <a:spcPts val="1000"/>
              </a:spcBef>
              <a:spcAft>
                <a:spcPts val="0"/>
              </a:spcAft>
              <a:buClr>
                <a:schemeClr val="accent1"/>
              </a:buClr>
              <a:defRPr/>
            </a:pPr>
            <a:r>
              <a:rPr lang="en-US" sz="2800" dirty="0">
                <a:solidFill>
                  <a:schemeClr val="bg1"/>
                </a:solidFill>
              </a:rPr>
              <a:t>Competitive Feature-to-Feature Comparison Charts: </a:t>
            </a:r>
            <a:r>
              <a:rPr lang="en-US" sz="3600" dirty="0">
                <a:solidFill>
                  <a:schemeClr val="bg1"/>
                </a:solidFill>
              </a:rPr>
              <a:t/>
            </a:r>
            <a:br>
              <a:rPr lang="en-US" sz="3600" dirty="0">
                <a:solidFill>
                  <a:schemeClr val="bg1"/>
                </a:solidFill>
              </a:rPr>
            </a:br>
            <a:r>
              <a:rPr lang="en-US" sz="3600" b="1" dirty="0">
                <a:solidFill>
                  <a:schemeClr val="bg1"/>
                </a:solidFill>
              </a:rPr>
              <a:t>10-inch Windows Competitors</a:t>
            </a:r>
          </a:p>
        </p:txBody>
      </p:sp>
      <p:sp>
        <p:nvSpPr>
          <p:cNvPr id="16" name="AutoShape 4">
            <a:extLst>
              <a:ext uri="{FF2B5EF4-FFF2-40B4-BE49-F238E27FC236}">
                <a16:creationId xmlns:a16="http://schemas.microsoft.com/office/drawing/2014/main" xmlns="" id="{AAAFA79D-0CD4-4ED4-841D-71409F0CB991}"/>
              </a:ext>
            </a:extLst>
          </p:cNvPr>
          <p:cNvSpPr>
            <a:spLocks noChangeAspect="1" noChangeArrowheads="1"/>
          </p:cNvSpPr>
          <p:nvPr/>
        </p:nvSpPr>
        <p:spPr bwMode="auto">
          <a:xfrm rot="10800000" flipH="1">
            <a:off x="-42561" y="-11793"/>
            <a:ext cx="5253178" cy="3042798"/>
          </a:xfrm>
          <a:prstGeom prst="rtTriangle">
            <a:avLst/>
          </a:prstGeom>
          <a:gradFill>
            <a:gsLst>
              <a:gs pos="0">
                <a:srgbClr val="00FFFF"/>
              </a:gs>
              <a:gs pos="50000">
                <a:srgbClr val="00C9FF"/>
              </a:gs>
              <a:gs pos="98246">
                <a:srgbClr val="0099FF"/>
              </a:gs>
              <a:gs pos="0">
                <a:srgbClr val="00FFFF"/>
              </a:gs>
            </a:gsLst>
            <a:lin ang="0" scaled="1"/>
          </a:gradFill>
          <a:ln>
            <a:noFill/>
          </a:ln>
          <a:effectLst/>
        </p:spPr>
        <p:txBody>
          <a:bodyPr vert="horz" wrap="square" lIns="36546" tIns="36546" rIns="36546" bIns="36546" numCol="1" anchor="t" anchorCtr="0" compatLnSpc="1">
            <a:prstTxWarp prst="textNoShape">
              <a:avLst/>
            </a:prstTxWarp>
          </a:bodyPr>
          <a:lstStyle/>
          <a:p>
            <a:pPr defTabSz="913852">
              <a:defRPr/>
            </a:pPr>
            <a:endParaRPr lang="en-US" sz="1798" kern="0" dirty="0">
              <a:solidFill>
                <a:srgbClr val="000000"/>
              </a:solidFill>
            </a:endParaRPr>
          </a:p>
        </p:txBody>
      </p:sp>
      <p:sp>
        <p:nvSpPr>
          <p:cNvPr id="18" name="AutoShape 4">
            <a:extLst>
              <a:ext uri="{FF2B5EF4-FFF2-40B4-BE49-F238E27FC236}">
                <a16:creationId xmlns:a16="http://schemas.microsoft.com/office/drawing/2014/main" xmlns="" id="{941616A7-DF3C-4E5E-AFE3-77BE4E404B8A}"/>
              </a:ext>
            </a:extLst>
          </p:cNvPr>
          <p:cNvSpPr>
            <a:spLocks noChangeAspect="1" noChangeArrowheads="1"/>
          </p:cNvSpPr>
          <p:nvPr/>
        </p:nvSpPr>
        <p:spPr bwMode="auto">
          <a:xfrm rot="10800000">
            <a:off x="9422055" y="-24664"/>
            <a:ext cx="2840602" cy="1645028"/>
          </a:xfrm>
          <a:prstGeom prst="rtTriangle">
            <a:avLst/>
          </a:prstGeom>
          <a:solidFill>
            <a:schemeClr val="bg1"/>
          </a:solidFill>
          <a:ln>
            <a:noFill/>
          </a:ln>
          <a:effectLst/>
        </p:spPr>
        <p:txBody>
          <a:bodyPr vert="horz" wrap="square" lIns="36546" tIns="36546" rIns="36546" bIns="36546" numCol="1" anchor="t" anchorCtr="0" compatLnSpc="1">
            <a:prstTxWarp prst="textNoShape">
              <a:avLst/>
            </a:prstTxWarp>
          </a:bodyPr>
          <a:lstStyle/>
          <a:p>
            <a:pPr defTabSz="913852">
              <a:defRPr/>
            </a:pPr>
            <a:endParaRPr lang="en-US" sz="1798" kern="0" dirty="0">
              <a:solidFill>
                <a:srgbClr val="000000"/>
              </a:solidFill>
            </a:endParaRPr>
          </a:p>
        </p:txBody>
      </p:sp>
    </p:spTree>
    <p:extLst>
      <p:ext uri="{BB962C8B-B14F-4D97-AF65-F5344CB8AC3E}">
        <p14:creationId xmlns:p14="http://schemas.microsoft.com/office/powerpoint/2010/main" val="10976178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507881" y="395195"/>
            <a:ext cx="11225908" cy="365760"/>
          </a:xfrm>
        </p:spPr>
        <p:txBody>
          <a:bodyPr/>
          <a:lstStyle/>
          <a:p>
            <a:r>
              <a:rPr lang="en-US" sz="3200" dirty="0">
                <a:latin typeface=""/>
              </a:rPr>
              <a:t>Windows Competitive </a:t>
            </a:r>
            <a:r>
              <a:rPr lang="en-US" sz="3200" dirty="0">
                <a:latin typeface=""/>
                <a:cs typeface=""/>
              </a:rPr>
              <a:t>Comparison: 10-inch tablets</a:t>
            </a:r>
            <a:endParaRPr lang="en-US" sz="1400" dirty="0">
              <a:latin typeface=""/>
              <a:cs typeface=""/>
            </a:endParaRPr>
          </a:p>
        </p:txBody>
      </p:sp>
      <p:sp>
        <p:nvSpPr>
          <p:cNvPr id="3" name="Slide Number Placeholder 2"/>
          <p:cNvSpPr>
            <a:spLocks noGrp="1"/>
          </p:cNvSpPr>
          <p:nvPr>
            <p:ph type="sldNum" sz="quarter" idx="4"/>
          </p:nvPr>
        </p:nvSpPr>
        <p:spPr/>
        <p:txBody>
          <a:bodyPr/>
          <a:lstStyle/>
          <a:p>
            <a:fld id="{79044E51-BF79-AF42-BAC5-B771B1D9D8E0}" type="slidenum">
              <a:rPr lang="en-US" smtClean="0"/>
              <a:pPr/>
              <a:t>71</a:t>
            </a:fld>
            <a:endParaRPr lang="en-US" dirty="0"/>
          </a:p>
        </p:txBody>
      </p:sp>
      <p:sp>
        <p:nvSpPr>
          <p:cNvPr id="2" name="TextBox 1"/>
          <p:cNvSpPr txBox="1"/>
          <p:nvPr/>
        </p:nvSpPr>
        <p:spPr>
          <a:xfrm>
            <a:off x="434339" y="879695"/>
            <a:ext cx="10899501" cy="523220"/>
          </a:xfrm>
          <a:prstGeom prst="rect">
            <a:avLst/>
          </a:prstGeom>
          <a:noFill/>
        </p:spPr>
        <p:txBody>
          <a:bodyPr wrap="square" rtlCol="0">
            <a:spAutoFit/>
          </a:bodyPr>
          <a:lstStyle/>
          <a:p>
            <a:r>
              <a:rPr lang="en-US" sz="1400" i="1" dirty="0">
                <a:latin typeface=""/>
                <a:cs typeface=""/>
              </a:rPr>
              <a:t>In the following chart, where appropriate, yellow shading indicates the best specification available for a feature. </a:t>
            </a:r>
            <a:br>
              <a:rPr lang="en-US" sz="1400" i="1" dirty="0">
                <a:latin typeface=""/>
                <a:cs typeface=""/>
              </a:rPr>
            </a:br>
            <a:r>
              <a:rPr lang="en-US" sz="1400" i="1" dirty="0">
                <a:latin typeface=""/>
                <a:cs typeface=""/>
              </a:rPr>
              <a:t>Competitive information is based on publicly available information.</a:t>
            </a:r>
            <a:endParaRPr lang="en-US" sz="1400" i="1" baseline="30000" dirty="0">
              <a:latin typeface=""/>
              <a:cs typeface=""/>
            </a:endParaRPr>
          </a:p>
        </p:txBody>
      </p:sp>
      <p:graphicFrame>
        <p:nvGraphicFramePr>
          <p:cNvPr id="7" name="Table 6"/>
          <p:cNvGraphicFramePr>
            <a:graphicFrameLocks noGrp="1"/>
          </p:cNvGraphicFramePr>
          <p:nvPr>
            <p:extLst>
              <p:ext uri="{D42A27DB-BD31-4B8C-83A1-F6EECF244321}">
                <p14:modId xmlns:p14="http://schemas.microsoft.com/office/powerpoint/2010/main" val="453715147"/>
              </p:ext>
            </p:extLst>
          </p:nvPr>
        </p:nvGraphicFramePr>
        <p:xfrm>
          <a:off x="495181" y="1465487"/>
          <a:ext cx="11392021" cy="4201864"/>
        </p:xfrm>
        <a:graphic>
          <a:graphicData uri="http://schemas.openxmlformats.org/drawingml/2006/table">
            <a:tbl>
              <a:tblPr firstRow="1" bandRow="1">
                <a:tableStyleId>{073A0DAA-6AF3-43AB-8588-CEC1D06C72B9}</a:tableStyleId>
              </a:tblPr>
              <a:tblGrid>
                <a:gridCol w="964173">
                  <a:extLst>
                    <a:ext uri="{9D8B030D-6E8A-4147-A177-3AD203B41FA5}">
                      <a16:colId xmlns:a16="http://schemas.microsoft.com/office/drawing/2014/main" xmlns="" val="20000"/>
                    </a:ext>
                  </a:extLst>
                </a:gridCol>
                <a:gridCol w="1265824">
                  <a:extLst>
                    <a:ext uri="{9D8B030D-6E8A-4147-A177-3AD203B41FA5}">
                      <a16:colId xmlns:a16="http://schemas.microsoft.com/office/drawing/2014/main" xmlns="" val="20001"/>
                    </a:ext>
                  </a:extLst>
                </a:gridCol>
                <a:gridCol w="1296377">
                  <a:extLst>
                    <a:ext uri="{9D8B030D-6E8A-4147-A177-3AD203B41FA5}">
                      <a16:colId xmlns:a16="http://schemas.microsoft.com/office/drawing/2014/main" xmlns="" val="20002"/>
                    </a:ext>
                  </a:extLst>
                </a:gridCol>
                <a:gridCol w="1404314">
                  <a:extLst>
                    <a:ext uri="{9D8B030D-6E8A-4147-A177-3AD203B41FA5}">
                      <a16:colId xmlns:a16="http://schemas.microsoft.com/office/drawing/2014/main" xmlns="" val="20003"/>
                    </a:ext>
                  </a:extLst>
                </a:gridCol>
                <a:gridCol w="1404314">
                  <a:extLst>
                    <a:ext uri="{9D8B030D-6E8A-4147-A177-3AD203B41FA5}">
                      <a16:colId xmlns:a16="http://schemas.microsoft.com/office/drawing/2014/main" xmlns="" val="2875008622"/>
                    </a:ext>
                  </a:extLst>
                </a:gridCol>
                <a:gridCol w="1404314">
                  <a:extLst>
                    <a:ext uri="{9D8B030D-6E8A-4147-A177-3AD203B41FA5}">
                      <a16:colId xmlns:a16="http://schemas.microsoft.com/office/drawing/2014/main" xmlns="" val="3298330034"/>
                    </a:ext>
                  </a:extLst>
                </a:gridCol>
                <a:gridCol w="1335475">
                  <a:extLst>
                    <a:ext uri="{9D8B030D-6E8A-4147-A177-3AD203B41FA5}">
                      <a16:colId xmlns:a16="http://schemas.microsoft.com/office/drawing/2014/main" xmlns="" val="20004"/>
                    </a:ext>
                  </a:extLst>
                </a:gridCol>
                <a:gridCol w="2317230">
                  <a:extLst>
                    <a:ext uri="{9D8B030D-6E8A-4147-A177-3AD203B41FA5}">
                      <a16:colId xmlns:a16="http://schemas.microsoft.com/office/drawing/2014/main" xmlns="" val="20005"/>
                    </a:ext>
                  </a:extLst>
                </a:gridCol>
              </a:tblGrid>
              <a:tr h="0">
                <a:tc>
                  <a:txBody>
                    <a:bodyPr/>
                    <a:lstStyle/>
                    <a:p>
                      <a:pPr algn="l"/>
                      <a:r>
                        <a:rPr lang="en-US" sz="1100" cap="none" dirty="0"/>
                        <a:t>Feature</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100" cap="none" dirty="0"/>
                        <a:t>Zebra ET51/ET56</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Apple iPad</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b="1" i="0" u="none" strike="noStrike" kern="1200" dirty="0">
                          <a:solidFill>
                            <a:schemeClr val="lt1"/>
                          </a:solidFill>
                          <a:effectLst/>
                          <a:latin typeface="+mn-lt"/>
                          <a:ea typeface="+mn-ea"/>
                          <a:cs typeface="+mn-cs"/>
                        </a:rPr>
                        <a:t>Bluebird Pidion RT100</a:t>
                      </a:r>
                      <a:endParaRPr lang="en-US" sz="1100" b="1"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b="1" i="0" u="none" strike="noStrike" kern="1200" dirty="0">
                          <a:solidFill>
                            <a:schemeClr val="lt1"/>
                          </a:solidFill>
                          <a:effectLst/>
                          <a:latin typeface="+mn-lt"/>
                          <a:ea typeface="+mn-ea"/>
                          <a:cs typeface="+mn-cs"/>
                        </a:rPr>
                        <a:t>Data Limited DLI10</a:t>
                      </a:r>
                      <a:endParaRPr lang="en-US" sz="1100" b="1"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b="1" i="0" u="none" strike="noStrike" kern="1200" dirty="0">
                          <a:solidFill>
                            <a:schemeClr val="lt1"/>
                          </a:solidFill>
                          <a:effectLst/>
                          <a:latin typeface="+mn-lt"/>
                          <a:ea typeface="+mn-ea"/>
                          <a:cs typeface="+mn-cs"/>
                        </a:rPr>
                        <a:t>Microsoft Surface Pro 6</a:t>
                      </a:r>
                      <a:endParaRPr lang="en-US" sz="1100" b="1"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b="1" i="0" u="none" strike="noStrike" kern="1200" dirty="0">
                          <a:solidFill>
                            <a:schemeClr val="lt1"/>
                          </a:solidFill>
                          <a:effectLst/>
                          <a:latin typeface="+mn-lt"/>
                          <a:ea typeface="+mn-ea"/>
                          <a:cs typeface="+mn-cs"/>
                        </a:rPr>
                        <a:t>Panasonic FZ-G1</a:t>
                      </a:r>
                      <a:endParaRPr lang="en-US" sz="1100" b="1" cap="none" dirty="0">
                        <a:solidFill>
                          <a:srgbClr val="FFFFFF"/>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rowSpan="2">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400" cap="none" dirty="0">
                          <a:solidFill>
                            <a:srgbClr val="FFFFFF"/>
                          </a:solidFill>
                        </a:rPr>
                        <a:t>Why</a:t>
                      </a:r>
                      <a:r>
                        <a:rPr lang="en-US" sz="1400" cap="none" baseline="0" dirty="0">
                          <a:solidFill>
                            <a:srgbClr val="FFFFFF"/>
                          </a:solidFill>
                        </a:rPr>
                        <a:t> it matters</a:t>
                      </a:r>
                      <a:endParaRPr lang="en-US" sz="1400" cap="none" dirty="0">
                        <a:solidFill>
                          <a:srgbClr val="FFFFFF"/>
                        </a:solidFill>
                      </a:endParaRPr>
                    </a:p>
                  </a:txBody>
                  <a:tcPr marT="91440" marB="91440" anchor="ctr">
                    <a:lnL w="38100" cap="flat" cmpd="sng" algn="ctr">
                      <a:solidFill>
                        <a:schemeClr val="bg1"/>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10000"/>
                  </a:ext>
                </a:extLst>
              </a:tr>
              <a:tr h="777308">
                <a:tc>
                  <a:txBody>
                    <a:bodyPr/>
                    <a:lstStyle/>
                    <a:p>
                      <a:pPr algn="l"/>
                      <a:endParaRPr lang="en-US" sz="1200" cap="none" dirty="0">
                        <a:solidFill>
                          <a:schemeClr val="bg1"/>
                        </a:solidFill>
                      </a:endParaRPr>
                    </a:p>
                  </a:txBody>
                  <a:tcPr marL="182880" marT="91440" marB="91440" anchor="ctr">
                    <a:lnL w="38100" cap="flat" cmpd="sng" algn="ctr">
                      <a:solidFill>
                        <a:srgbClr val="FFFFFF"/>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1"/>
                  </a:ext>
                </a:extLst>
              </a:tr>
              <a:tr h="338480">
                <a:tc gridSpan="8">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Physical</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b="1"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xmlns="" val="10002"/>
                  </a:ext>
                </a:extLst>
              </a:tr>
              <a:tr h="584225">
                <a:tc>
                  <a:txBody>
                    <a:bodyPr/>
                    <a:lstStyle/>
                    <a:p>
                      <a:pPr algn="l"/>
                      <a:r>
                        <a:rPr lang="en-US" sz="1100" b="1" dirty="0">
                          <a:solidFill>
                            <a:schemeClr val="tx1"/>
                          </a:solidFill>
                        </a:rPr>
                        <a:t>Thickness</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0.5 in./12.7 mm</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0" i="0" u="none" strike="noStrike" kern="1200" dirty="0">
                          <a:solidFill>
                            <a:schemeClr val="dk1"/>
                          </a:solidFill>
                          <a:effectLst/>
                          <a:latin typeface="+mn-lt"/>
                          <a:ea typeface="+mn-ea"/>
                          <a:cs typeface="+mn-cs"/>
                        </a:rPr>
                        <a:t>0.29 in./ 7.5 mm</a:t>
                      </a:r>
                      <a:endParaRPr lang="en-US" sz="1000" baseline="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1000" b="0" i="0" u="none" strike="noStrike" kern="1200" dirty="0">
                          <a:solidFill>
                            <a:schemeClr val="dk1"/>
                          </a:solidFill>
                          <a:effectLst/>
                          <a:latin typeface="+mn-lt"/>
                          <a:ea typeface="+mn-ea"/>
                          <a:cs typeface="+mn-cs"/>
                        </a:rPr>
                        <a:t>0.59 in./14.9 mm</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i="0" u="none" strike="noStrike" kern="1200" dirty="0">
                          <a:solidFill>
                            <a:schemeClr val="dk1"/>
                          </a:solidFill>
                          <a:effectLst/>
                          <a:latin typeface="+mn-lt"/>
                          <a:ea typeface="+mn-ea"/>
                          <a:cs typeface="+mn-cs"/>
                        </a:rPr>
                        <a:t>0.84 in./21.5 mm</a:t>
                      </a:r>
                      <a:endParaRPr lang="en-US" sz="1000" b="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0.33 in./8.5 mm</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dirty="0">
                          <a:solidFill>
                            <a:schemeClr val="tx1"/>
                          </a:solidFill>
                        </a:rPr>
                        <a:t>0.8 in./20 mm</a:t>
                      </a:r>
                      <a:endParaRPr lang="en-US" sz="1000" b="1"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rowSpan="2">
                  <a:txBody>
                    <a:bodyPr/>
                    <a:lstStyle/>
                    <a:p>
                      <a:r>
                        <a:rPr lang="en-US" sz="1000" baseline="0" dirty="0">
                          <a:solidFill>
                            <a:schemeClr val="tx1"/>
                          </a:solidFill>
                          <a:latin typeface="+mn-lt"/>
                        </a:rPr>
                        <a:t>While consumer devices like the iPad and Microsoft Surface Pro are much lighter and slimmer, these devices do not offer the same level of ruggedness as the ET51/ET56 and will require accessories to increase durability (and the rugged accessories add weight and thickness).</a:t>
                      </a:r>
                      <a:endParaRPr lang="en-US" sz="100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3"/>
                  </a:ext>
                </a:extLst>
              </a:tr>
              <a:tr h="1026771">
                <a:tc>
                  <a:txBody>
                    <a:bodyPr/>
                    <a:lstStyle/>
                    <a:p>
                      <a:pPr algn="l"/>
                      <a:r>
                        <a:rPr lang="en-US" sz="1100" b="1" dirty="0">
                          <a:solidFill>
                            <a:schemeClr val="tx1"/>
                          </a:solidFill>
                        </a:rPr>
                        <a:t>Weight</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600"/>
                        </a:spcAft>
                        <a:buClrTx/>
                        <a:buSzTx/>
                        <a:buFontTx/>
                        <a:buNone/>
                        <a:tabLst/>
                        <a:defRPr/>
                      </a:pPr>
                      <a:r>
                        <a:rPr lang="en-US" sz="1000" b="0" i="0" u="none" strike="noStrike" kern="1200" baseline="0" dirty="0">
                          <a:solidFill>
                            <a:schemeClr val="tx1"/>
                          </a:solidFill>
                          <a:latin typeface="+mn-lt"/>
                          <a:ea typeface="+mn-ea"/>
                          <a:cs typeface="+mn-cs"/>
                        </a:rPr>
                        <a:t>1.69 lbs./765 g</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kern="1200" dirty="0">
                          <a:solidFill>
                            <a:schemeClr val="dk1"/>
                          </a:solidFill>
                          <a:effectLst/>
                          <a:latin typeface="+mn-lt"/>
                          <a:ea typeface="+mn-ea"/>
                          <a:cs typeface="+mn-cs"/>
                        </a:rPr>
                        <a:t>1.05 lbs./ 478 g</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1000" b="0" i="0" u="none" strike="noStrike" kern="1200" dirty="0">
                          <a:solidFill>
                            <a:schemeClr val="dk1"/>
                          </a:solidFill>
                          <a:effectLst/>
                          <a:latin typeface="+mn-lt"/>
                          <a:ea typeface="+mn-ea"/>
                          <a:cs typeface="+mn-cs"/>
                        </a:rPr>
                        <a:t>1.75</a:t>
                      </a:r>
                      <a:r>
                        <a:rPr lang="en-US" sz="1000" b="0" i="0" u="none" strike="noStrike" kern="1200" baseline="0" dirty="0">
                          <a:solidFill>
                            <a:schemeClr val="dk1"/>
                          </a:solidFill>
                          <a:effectLst/>
                          <a:latin typeface="+mn-lt"/>
                          <a:ea typeface="+mn-ea"/>
                          <a:cs typeface="+mn-cs"/>
                        </a:rPr>
                        <a:t> lbs.</a:t>
                      </a:r>
                      <a:r>
                        <a:rPr lang="en-US" sz="1000" b="0" i="0" u="none" strike="noStrike" kern="1200" dirty="0">
                          <a:solidFill>
                            <a:schemeClr val="dk1"/>
                          </a:solidFill>
                          <a:effectLst/>
                          <a:latin typeface="+mn-lt"/>
                          <a:ea typeface="+mn-ea"/>
                          <a:cs typeface="+mn-cs"/>
                        </a:rPr>
                        <a:t>./810 g</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kern="1200" dirty="0">
                          <a:solidFill>
                            <a:schemeClr val="dk1"/>
                          </a:solidFill>
                          <a:effectLst/>
                          <a:latin typeface="+mn-lt"/>
                          <a:ea typeface="+mn-ea"/>
                          <a:cs typeface="+mn-cs"/>
                        </a:rPr>
                        <a:t>2.56 lbs./1162 g</a:t>
                      </a:r>
                      <a:endParaRPr lang="en-US" sz="1000" baseline="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rPr>
                        <a:t>I5: 1.7 lbs./770 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rPr>
                        <a:t>I7: 1.73 lbs./784 g</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dirty="0">
                          <a:solidFill>
                            <a:schemeClr val="tx1"/>
                          </a:solidFill>
                        </a:rPr>
                        <a:t>Standard battery: </a:t>
                      </a:r>
                      <a:br>
                        <a:rPr lang="en-US" sz="1000" dirty="0">
                          <a:solidFill>
                            <a:schemeClr val="tx1"/>
                          </a:solidFill>
                        </a:rPr>
                      </a:br>
                      <a:r>
                        <a:rPr lang="en-US" sz="1000" dirty="0">
                          <a:solidFill>
                            <a:schemeClr val="tx1"/>
                          </a:solidFill>
                        </a:rPr>
                        <a:t>2.4 lbs./1088 g</a:t>
                      </a:r>
                    </a:p>
                    <a:p>
                      <a:pPr algn="ctr"/>
                      <a:r>
                        <a:rPr lang="en-US" sz="1000" dirty="0">
                          <a:solidFill>
                            <a:schemeClr val="tx1"/>
                          </a:solidFill>
                        </a:rPr>
                        <a:t>Long life battery: </a:t>
                      </a:r>
                      <a:br>
                        <a:rPr lang="en-US" sz="1000" dirty="0">
                          <a:solidFill>
                            <a:schemeClr val="tx1"/>
                          </a:solidFill>
                        </a:rPr>
                      </a:br>
                      <a:r>
                        <a:rPr lang="en-US" sz="1000" dirty="0">
                          <a:solidFill>
                            <a:schemeClr val="tx1"/>
                          </a:solidFill>
                        </a:rPr>
                        <a:t>2.9 lbs./1315 g</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vMerge="1">
                  <a:txBody>
                    <a:bodyPr/>
                    <a:lstStyle/>
                    <a:p>
                      <a:pPr marL="0" marR="0" indent="0" algn="l" defTabSz="914126" rtl="0" eaLnBrk="1" fontAlgn="auto" latinLnBrk="0" hangingPunct="1">
                        <a:lnSpc>
                          <a:spcPct val="100000"/>
                        </a:lnSpc>
                        <a:spcBef>
                          <a:spcPts val="0"/>
                        </a:spcBef>
                        <a:spcAft>
                          <a:spcPts val="0"/>
                        </a:spcAft>
                        <a:buClrTx/>
                        <a:buSzTx/>
                        <a:buFontTx/>
                        <a:buNone/>
                        <a:tabLst/>
                        <a:defRPr/>
                      </a:pPr>
                      <a:endParaRPr lang="en-US" sz="100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4"/>
                  </a:ext>
                </a:extLst>
              </a:tr>
              <a:tr h="690909">
                <a:tc>
                  <a:txBody>
                    <a:bodyPr/>
                    <a:lstStyle/>
                    <a:p>
                      <a:pPr algn="l"/>
                      <a:r>
                        <a:rPr lang="en-US" sz="1100" b="1" dirty="0">
                          <a:solidFill>
                            <a:schemeClr val="tx1"/>
                          </a:solidFill>
                        </a:rPr>
                        <a:t>Physical connectors</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Docking connector: USB-C; rugged connector for use with rugged dock interfaces</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ctr" latinLnBrk="0" hangingPunct="1">
                        <a:lnSpc>
                          <a:spcPct val="100000"/>
                        </a:lnSpc>
                        <a:spcBef>
                          <a:spcPts val="0"/>
                        </a:spcBef>
                        <a:spcAft>
                          <a:spcPts val="0"/>
                        </a:spcAft>
                        <a:buClrTx/>
                        <a:buSzTx/>
                        <a:buFontTx/>
                        <a:buNone/>
                        <a:tabLst/>
                        <a:defRPr/>
                      </a:pPr>
                      <a:r>
                        <a:rPr lang="en-US" sz="1000" dirty="0">
                          <a:solidFill>
                            <a:schemeClr val="tx1"/>
                          </a:solidFill>
                        </a:rPr>
                        <a:t>Lightning</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dirty="0">
                          <a:solidFill>
                            <a:schemeClr val="tx1"/>
                          </a:solidFill>
                        </a:rPr>
                        <a:t>Docking port only</a:t>
                      </a:r>
                      <a:endParaRPr lang="en-US" sz="1000" b="1"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dirty="0">
                          <a:solidFill>
                            <a:schemeClr val="tx1"/>
                          </a:solidFill>
                        </a:rPr>
                        <a:t>USB 3.0, HDMI, Pass-through </a:t>
                      </a:r>
                      <a:br>
                        <a:rPr lang="en-US" sz="1000" dirty="0">
                          <a:solidFill>
                            <a:schemeClr val="tx1"/>
                          </a:solidFill>
                        </a:rPr>
                      </a:br>
                      <a:r>
                        <a:rPr lang="en-US" sz="1000" dirty="0">
                          <a:solidFill>
                            <a:schemeClr val="tx1"/>
                          </a:solidFill>
                        </a:rPr>
                        <a:t>to cradle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dirty="0">
                          <a:solidFill>
                            <a:schemeClr val="tx1"/>
                          </a:solidFill>
                        </a:rPr>
                        <a:t>USB 3.0, 3.5 mm audio, Mini DisplayPort, Surface Connect port</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rtl="0" fontAlgn="ctr"/>
                      <a:r>
                        <a:rPr lang="en-US" sz="1000" dirty="0">
                          <a:latin typeface="+mn-lt"/>
                        </a:rPr>
                        <a:t>Docking port,  headphone/mic,</a:t>
                      </a:r>
                      <a:br>
                        <a:rPr lang="en-US" sz="1000" dirty="0">
                          <a:latin typeface="+mn-lt"/>
                        </a:rPr>
                      </a:br>
                      <a:r>
                        <a:rPr lang="en-US" sz="1000" dirty="0">
                          <a:latin typeface="+mn-lt"/>
                        </a:rPr>
                        <a:t>HDMI, USB 3.0, optional Ethernet</a:t>
                      </a:r>
                      <a:endParaRPr lang="en-US" sz="1000" b="0" i="0" u="none" strike="noStrike" dirty="0">
                        <a:solidFill>
                          <a:srgbClr val="000000"/>
                        </a:solidFill>
                        <a:effectLst/>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126" rtl="0" eaLnBrk="1" fontAlgn="ctr" latinLnBrk="0" hangingPunct="1">
                        <a:lnSpc>
                          <a:spcPct val="100000"/>
                        </a:lnSpc>
                        <a:spcBef>
                          <a:spcPts val="0"/>
                        </a:spcBef>
                        <a:spcAft>
                          <a:spcPts val="0"/>
                        </a:spcAft>
                        <a:buClrTx/>
                        <a:buSzTx/>
                        <a:buFontTx/>
                        <a:buNone/>
                        <a:tabLst/>
                        <a:defRPr/>
                      </a:pPr>
                      <a:r>
                        <a:rPr lang="en-US" sz="1000" b="0" i="0" u="none" strike="noStrike" baseline="0" dirty="0">
                          <a:solidFill>
                            <a:srgbClr val="000000"/>
                          </a:solidFill>
                          <a:effectLst/>
                          <a:latin typeface="+mn-lt"/>
                        </a:rPr>
                        <a:t>With the docking station, the ET51/ET56 offers all the </a:t>
                      </a:r>
                      <a:br>
                        <a:rPr lang="en-US" sz="1000" b="0" i="0" u="none" strike="noStrike" baseline="0" dirty="0">
                          <a:solidFill>
                            <a:srgbClr val="000000"/>
                          </a:solidFill>
                          <a:effectLst/>
                          <a:latin typeface="+mn-lt"/>
                        </a:rPr>
                      </a:br>
                      <a:r>
                        <a:rPr lang="en-US" sz="1000" b="0" i="0" u="none" strike="noStrike" baseline="0" dirty="0">
                          <a:solidFill>
                            <a:srgbClr val="000000"/>
                          </a:solidFill>
                          <a:effectLst/>
                          <a:latin typeface="+mn-lt"/>
                        </a:rPr>
                        <a:t>connectivity needed to use it as </a:t>
                      </a:r>
                      <a:br>
                        <a:rPr lang="en-US" sz="1000" b="0" i="0" u="none" strike="noStrike" baseline="0" dirty="0">
                          <a:solidFill>
                            <a:srgbClr val="000000"/>
                          </a:solidFill>
                          <a:effectLst/>
                          <a:latin typeface="+mn-lt"/>
                        </a:rPr>
                      </a:br>
                      <a:r>
                        <a:rPr lang="en-US" sz="1000" b="0" i="0" u="none" strike="noStrike" baseline="0" dirty="0">
                          <a:solidFill>
                            <a:srgbClr val="000000"/>
                          </a:solidFill>
                          <a:effectLst/>
                          <a:latin typeface="+mn-lt"/>
                        </a:rPr>
                        <a:t>a desktop solution.</a:t>
                      </a:r>
                      <a:endParaRPr lang="en-US" sz="1000" b="0" i="0" u="none" strike="noStrike" kern="1200" baseline="0" dirty="0">
                        <a:solidFill>
                          <a:schemeClr val="dk1"/>
                        </a:solidFill>
                        <a:latin typeface="+mn-lt"/>
                        <a:ea typeface="+mn-ea"/>
                        <a:cs typeface="+mn-cs"/>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5"/>
                  </a:ext>
                </a:extLst>
              </a:tr>
            </a:tbl>
          </a:graphicData>
        </a:graphic>
      </p:graphicFrame>
      <p:pic>
        <p:nvPicPr>
          <p:cNvPr id="8" name="Picture 7">
            <a:extLst>
              <a:ext uri="{FF2B5EF4-FFF2-40B4-BE49-F238E27FC236}">
                <a16:creationId xmlns:a16="http://schemas.microsoft.com/office/drawing/2014/main" xmlns="" id="{D2288236-EB4D-4B3A-A4C6-C7AA5338C3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8670" y="1997475"/>
            <a:ext cx="1137171" cy="753941"/>
          </a:xfrm>
          <a:prstGeom prst="rect">
            <a:avLst/>
          </a:prstGeom>
        </p:spPr>
      </p:pic>
      <p:pic>
        <p:nvPicPr>
          <p:cNvPr id="9" name="Picture 8">
            <a:extLst>
              <a:ext uri="{FF2B5EF4-FFF2-40B4-BE49-F238E27FC236}">
                <a16:creationId xmlns:a16="http://schemas.microsoft.com/office/drawing/2014/main" xmlns="" id="{89703AE0-31DF-4556-BDCA-11DCFED197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315" b="10315"/>
          <a:stretch/>
        </p:blipFill>
        <p:spPr>
          <a:xfrm>
            <a:off x="7057136" y="1970841"/>
            <a:ext cx="949911" cy="753941"/>
          </a:xfrm>
          <a:prstGeom prst="rect">
            <a:avLst/>
          </a:prstGeom>
        </p:spPr>
      </p:pic>
      <p:pic>
        <p:nvPicPr>
          <p:cNvPr id="10" name="Picture 9">
            <a:extLst>
              <a:ext uri="{FF2B5EF4-FFF2-40B4-BE49-F238E27FC236}">
                <a16:creationId xmlns:a16="http://schemas.microsoft.com/office/drawing/2014/main" xmlns="" id="{ECE5305A-2B3E-4269-86B4-706E629295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1882" y="1989243"/>
            <a:ext cx="1039640" cy="753941"/>
          </a:xfrm>
          <a:prstGeom prst="rect">
            <a:avLst/>
          </a:prstGeom>
        </p:spPr>
      </p:pic>
      <p:pic>
        <p:nvPicPr>
          <p:cNvPr id="11" name="Picture 10">
            <a:extLst>
              <a:ext uri="{FF2B5EF4-FFF2-40B4-BE49-F238E27FC236}">
                <a16:creationId xmlns:a16="http://schemas.microsoft.com/office/drawing/2014/main" xmlns="" id="{3542071A-8012-45B0-B860-617DE9AB58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50792" y="2016525"/>
            <a:ext cx="1039640" cy="693094"/>
          </a:xfrm>
          <a:prstGeom prst="rect">
            <a:avLst/>
          </a:prstGeom>
        </p:spPr>
      </p:pic>
      <p:pic>
        <p:nvPicPr>
          <p:cNvPr id="12" name="Picture 11">
            <a:extLst>
              <a:ext uri="{FF2B5EF4-FFF2-40B4-BE49-F238E27FC236}">
                <a16:creationId xmlns:a16="http://schemas.microsoft.com/office/drawing/2014/main" xmlns="" id="{E403DE45-2502-4FEB-963B-4441FAF4C4F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3953" b="14840"/>
          <a:stretch/>
        </p:blipFill>
        <p:spPr>
          <a:xfrm>
            <a:off x="4210354" y="1966584"/>
            <a:ext cx="1090622" cy="776600"/>
          </a:xfrm>
          <a:prstGeom prst="rect">
            <a:avLst/>
          </a:prstGeom>
        </p:spPr>
      </p:pic>
      <p:pic>
        <p:nvPicPr>
          <p:cNvPr id="13" name="Picture 12">
            <a:extLst>
              <a:ext uri="{FF2B5EF4-FFF2-40B4-BE49-F238E27FC236}">
                <a16:creationId xmlns:a16="http://schemas.microsoft.com/office/drawing/2014/main" xmlns="" id="{8087221C-816F-474A-B760-77957CE9EFF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5180" r="26153"/>
          <a:stretch/>
        </p:blipFill>
        <p:spPr>
          <a:xfrm>
            <a:off x="3016326" y="1993866"/>
            <a:ext cx="681151" cy="734803"/>
          </a:xfrm>
          <a:prstGeom prst="rect">
            <a:avLst/>
          </a:prstGeom>
        </p:spPr>
      </p:pic>
      <p:sp>
        <p:nvSpPr>
          <p:cNvPr id="14" name="Rectangle 13">
            <a:extLst>
              <a:ext uri="{FF2B5EF4-FFF2-40B4-BE49-F238E27FC236}">
                <a16:creationId xmlns:a16="http://schemas.microsoft.com/office/drawing/2014/main" xmlns="" id="{A4A59B17-CFC7-4224-953A-7BC9D26090D3}"/>
              </a:ext>
            </a:extLst>
          </p:cNvPr>
          <p:cNvSpPr/>
          <p:nvPr/>
        </p:nvSpPr>
        <p:spPr>
          <a:xfrm>
            <a:off x="457081" y="6476640"/>
            <a:ext cx="3480318" cy="307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3081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507881" y="395195"/>
            <a:ext cx="11225908" cy="365760"/>
          </a:xfrm>
        </p:spPr>
        <p:txBody>
          <a:bodyPr/>
          <a:lstStyle/>
          <a:p>
            <a:r>
              <a:rPr lang="en-US" sz="3200" dirty="0">
                <a:latin typeface=""/>
              </a:rPr>
              <a:t>Windows Competitive </a:t>
            </a:r>
            <a:r>
              <a:rPr lang="en-US" sz="3200" dirty="0">
                <a:latin typeface=""/>
                <a:cs typeface=""/>
              </a:rPr>
              <a:t>Comparison: 10-inch tablets </a:t>
            </a:r>
            <a:r>
              <a:rPr lang="en-US" sz="1400" dirty="0">
                <a:latin typeface=""/>
                <a:cs typeface=""/>
              </a:rPr>
              <a:t>(continued)</a:t>
            </a:r>
          </a:p>
        </p:txBody>
      </p:sp>
      <p:sp>
        <p:nvSpPr>
          <p:cNvPr id="3" name="Slide Number Placeholder 2"/>
          <p:cNvSpPr>
            <a:spLocks noGrp="1"/>
          </p:cNvSpPr>
          <p:nvPr>
            <p:ph type="sldNum" sz="quarter" idx="4"/>
          </p:nvPr>
        </p:nvSpPr>
        <p:spPr/>
        <p:txBody>
          <a:bodyPr/>
          <a:lstStyle/>
          <a:p>
            <a:fld id="{79044E51-BF79-AF42-BAC5-B771B1D9D8E0}" type="slidenum">
              <a:rPr lang="en-US" smtClean="0"/>
              <a:pPr/>
              <a:t>72</a:t>
            </a:fld>
            <a:endParaRPr lang="en-US" dirty="0"/>
          </a:p>
        </p:txBody>
      </p:sp>
      <p:sp>
        <p:nvSpPr>
          <p:cNvPr id="2" name="TextBox 1"/>
          <p:cNvSpPr txBox="1"/>
          <p:nvPr/>
        </p:nvSpPr>
        <p:spPr>
          <a:xfrm>
            <a:off x="434339" y="879695"/>
            <a:ext cx="10899501" cy="523220"/>
          </a:xfrm>
          <a:prstGeom prst="rect">
            <a:avLst/>
          </a:prstGeom>
          <a:noFill/>
        </p:spPr>
        <p:txBody>
          <a:bodyPr wrap="square" rtlCol="0">
            <a:spAutoFit/>
          </a:bodyPr>
          <a:lstStyle/>
          <a:p>
            <a:r>
              <a:rPr lang="en-US" sz="1400" i="1" dirty="0">
                <a:latin typeface=""/>
                <a:cs typeface=""/>
              </a:rPr>
              <a:t>In the following chart, where appropriate, yellow shading indicates the best specification available for a feature. </a:t>
            </a:r>
            <a:br>
              <a:rPr lang="en-US" sz="1400" i="1" dirty="0">
                <a:latin typeface=""/>
                <a:cs typeface=""/>
              </a:rPr>
            </a:br>
            <a:r>
              <a:rPr lang="en-US" sz="1400" i="1" dirty="0">
                <a:latin typeface=""/>
                <a:cs typeface=""/>
              </a:rPr>
              <a:t>Competitive information is based on publicly available information.</a:t>
            </a:r>
            <a:endParaRPr lang="en-US" sz="1400" i="1" baseline="30000" dirty="0">
              <a:latin typeface=""/>
              <a:cs typeface=""/>
            </a:endParaRPr>
          </a:p>
        </p:txBody>
      </p:sp>
      <p:graphicFrame>
        <p:nvGraphicFramePr>
          <p:cNvPr id="7" name="Table 6"/>
          <p:cNvGraphicFramePr>
            <a:graphicFrameLocks noGrp="1"/>
          </p:cNvGraphicFramePr>
          <p:nvPr/>
        </p:nvGraphicFramePr>
        <p:xfrm>
          <a:off x="481974" y="1449467"/>
          <a:ext cx="11392021" cy="4546219"/>
        </p:xfrm>
        <a:graphic>
          <a:graphicData uri="http://schemas.openxmlformats.org/drawingml/2006/table">
            <a:tbl>
              <a:tblPr firstRow="1" bandRow="1">
                <a:tableStyleId>{073A0DAA-6AF3-43AB-8588-CEC1D06C72B9}</a:tableStyleId>
              </a:tblPr>
              <a:tblGrid>
                <a:gridCol w="964173">
                  <a:extLst>
                    <a:ext uri="{9D8B030D-6E8A-4147-A177-3AD203B41FA5}">
                      <a16:colId xmlns:a16="http://schemas.microsoft.com/office/drawing/2014/main" xmlns="" val="20000"/>
                    </a:ext>
                  </a:extLst>
                </a:gridCol>
                <a:gridCol w="1265824">
                  <a:extLst>
                    <a:ext uri="{9D8B030D-6E8A-4147-A177-3AD203B41FA5}">
                      <a16:colId xmlns:a16="http://schemas.microsoft.com/office/drawing/2014/main" xmlns="" val="20001"/>
                    </a:ext>
                  </a:extLst>
                </a:gridCol>
                <a:gridCol w="1296377">
                  <a:extLst>
                    <a:ext uri="{9D8B030D-6E8A-4147-A177-3AD203B41FA5}">
                      <a16:colId xmlns:a16="http://schemas.microsoft.com/office/drawing/2014/main" xmlns="" val="20002"/>
                    </a:ext>
                  </a:extLst>
                </a:gridCol>
                <a:gridCol w="1404314">
                  <a:extLst>
                    <a:ext uri="{9D8B030D-6E8A-4147-A177-3AD203B41FA5}">
                      <a16:colId xmlns:a16="http://schemas.microsoft.com/office/drawing/2014/main" xmlns="" val="20003"/>
                    </a:ext>
                  </a:extLst>
                </a:gridCol>
                <a:gridCol w="1404314">
                  <a:extLst>
                    <a:ext uri="{9D8B030D-6E8A-4147-A177-3AD203B41FA5}">
                      <a16:colId xmlns:a16="http://schemas.microsoft.com/office/drawing/2014/main" xmlns="" val="2875008622"/>
                    </a:ext>
                  </a:extLst>
                </a:gridCol>
                <a:gridCol w="1404314">
                  <a:extLst>
                    <a:ext uri="{9D8B030D-6E8A-4147-A177-3AD203B41FA5}">
                      <a16:colId xmlns:a16="http://schemas.microsoft.com/office/drawing/2014/main" xmlns="" val="3298330034"/>
                    </a:ext>
                  </a:extLst>
                </a:gridCol>
                <a:gridCol w="1335475">
                  <a:extLst>
                    <a:ext uri="{9D8B030D-6E8A-4147-A177-3AD203B41FA5}">
                      <a16:colId xmlns:a16="http://schemas.microsoft.com/office/drawing/2014/main" xmlns="" val="20004"/>
                    </a:ext>
                  </a:extLst>
                </a:gridCol>
                <a:gridCol w="2317230">
                  <a:extLst>
                    <a:ext uri="{9D8B030D-6E8A-4147-A177-3AD203B41FA5}">
                      <a16:colId xmlns:a16="http://schemas.microsoft.com/office/drawing/2014/main" xmlns="" val="20005"/>
                    </a:ext>
                  </a:extLst>
                </a:gridCol>
              </a:tblGrid>
              <a:tr h="0">
                <a:tc>
                  <a:txBody>
                    <a:bodyPr/>
                    <a:lstStyle/>
                    <a:p>
                      <a:pPr algn="l"/>
                      <a:r>
                        <a:rPr lang="en-US" sz="1100" cap="none" dirty="0"/>
                        <a:t>Feature</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100" cap="none" dirty="0"/>
                        <a:t>Zebra ET51/ET56</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Apple iPad</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b="1" i="0" u="none" strike="noStrike" kern="1200" dirty="0">
                          <a:solidFill>
                            <a:schemeClr val="lt1"/>
                          </a:solidFill>
                          <a:effectLst/>
                          <a:latin typeface="+mn-lt"/>
                          <a:ea typeface="+mn-ea"/>
                          <a:cs typeface="+mn-cs"/>
                        </a:rPr>
                        <a:t>Bluebird Pidion RT100</a:t>
                      </a:r>
                      <a:endParaRPr lang="en-US" sz="1100" b="1"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b="1" i="0" u="none" strike="noStrike" kern="1200" dirty="0">
                          <a:solidFill>
                            <a:schemeClr val="lt1"/>
                          </a:solidFill>
                          <a:effectLst/>
                          <a:latin typeface="+mn-lt"/>
                          <a:ea typeface="+mn-ea"/>
                          <a:cs typeface="+mn-cs"/>
                        </a:rPr>
                        <a:t>Data Limited DLI10</a:t>
                      </a:r>
                      <a:endParaRPr lang="en-US" sz="1100" b="1"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b="1" i="0" u="none" strike="noStrike" kern="1200" dirty="0">
                          <a:solidFill>
                            <a:schemeClr val="lt1"/>
                          </a:solidFill>
                          <a:effectLst/>
                          <a:latin typeface="+mn-lt"/>
                          <a:ea typeface="+mn-ea"/>
                          <a:cs typeface="+mn-cs"/>
                        </a:rPr>
                        <a:t>Microsoft Surface Pro 6</a:t>
                      </a:r>
                      <a:endParaRPr lang="en-US" sz="1100" b="1"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b="1" i="0" u="none" strike="noStrike" kern="1200" dirty="0">
                          <a:solidFill>
                            <a:schemeClr val="lt1"/>
                          </a:solidFill>
                          <a:effectLst/>
                          <a:latin typeface="+mn-lt"/>
                          <a:ea typeface="+mn-ea"/>
                          <a:cs typeface="+mn-cs"/>
                        </a:rPr>
                        <a:t>Panasonic FZ-G1</a:t>
                      </a:r>
                      <a:endParaRPr lang="en-US" sz="1100" b="1" cap="none" dirty="0">
                        <a:solidFill>
                          <a:srgbClr val="FFFFFF"/>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rowSpan="2">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400" cap="none" dirty="0">
                          <a:solidFill>
                            <a:srgbClr val="FFFFFF"/>
                          </a:solidFill>
                        </a:rPr>
                        <a:t>Why</a:t>
                      </a:r>
                      <a:r>
                        <a:rPr lang="en-US" sz="1400" cap="none" baseline="0" dirty="0">
                          <a:solidFill>
                            <a:srgbClr val="FFFFFF"/>
                          </a:solidFill>
                        </a:rPr>
                        <a:t> it matters</a:t>
                      </a:r>
                      <a:endParaRPr lang="en-US" sz="1400" cap="none" dirty="0">
                        <a:solidFill>
                          <a:srgbClr val="FFFFFF"/>
                        </a:solidFill>
                      </a:endParaRPr>
                    </a:p>
                  </a:txBody>
                  <a:tcPr marT="91440" marB="91440" anchor="ctr">
                    <a:lnL w="38100" cap="flat" cmpd="sng" algn="ctr">
                      <a:solidFill>
                        <a:schemeClr val="bg1"/>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10000"/>
                  </a:ext>
                </a:extLst>
              </a:tr>
              <a:tr h="777308">
                <a:tc>
                  <a:txBody>
                    <a:bodyPr/>
                    <a:lstStyle/>
                    <a:p>
                      <a:pPr algn="l"/>
                      <a:endParaRPr lang="en-US" sz="1200" cap="none" dirty="0">
                        <a:solidFill>
                          <a:schemeClr val="bg1"/>
                        </a:solidFill>
                      </a:endParaRPr>
                    </a:p>
                  </a:txBody>
                  <a:tcPr marL="182880" marT="91440" marB="91440" anchor="ctr">
                    <a:lnL w="38100" cap="flat" cmpd="sng" algn="ctr">
                      <a:solidFill>
                        <a:srgbClr val="FFFFFF"/>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1"/>
                  </a:ext>
                </a:extLst>
              </a:tr>
              <a:tr h="338480">
                <a:tc gridSpan="8">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Performance Characteristics</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b="1"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xmlns="" val="10002"/>
                  </a:ext>
                </a:extLst>
              </a:tr>
              <a:tr h="1511269">
                <a:tc>
                  <a:txBody>
                    <a:bodyPr/>
                    <a:lstStyle/>
                    <a:p>
                      <a:pPr algn="l"/>
                      <a:r>
                        <a:rPr lang="en-US" sz="1100" b="1" dirty="0">
                          <a:solidFill>
                            <a:schemeClr val="tx1"/>
                          </a:solidFill>
                        </a:rPr>
                        <a:t>Operating System</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Windows 10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IoT Enterprise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aseline="0" dirty="0">
                          <a:solidFill>
                            <a:schemeClr val="tx1"/>
                          </a:solidFill>
                          <a:latin typeface="+mn-lt"/>
                        </a:rPr>
                        <a:t>iOS 12</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0" i="0" u="none" strike="noStrike" kern="1200" dirty="0">
                          <a:solidFill>
                            <a:schemeClr val="dk1"/>
                          </a:solidFill>
                          <a:effectLst/>
                          <a:latin typeface="+mn-lt"/>
                          <a:ea typeface="+mn-ea"/>
                          <a:cs typeface="+mn-cs"/>
                        </a:rPr>
                        <a:t>Windows 10 IoT Enterprise, Windows 8.1 Industry Pro, Android 4.4</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i="0" u="none" strike="noStrike" kern="1200" dirty="0">
                          <a:solidFill>
                            <a:schemeClr val="dk1"/>
                          </a:solidFill>
                          <a:effectLst/>
                          <a:latin typeface="+mn-lt"/>
                          <a:ea typeface="+mn-ea"/>
                          <a:cs typeface="+mn-cs"/>
                        </a:rPr>
                        <a:t>Windows 7, Windows 8.1, Windows 10</a:t>
                      </a:r>
                      <a:endParaRPr lang="en-US" sz="1000" b="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i="0" u="none" strike="noStrike" kern="1200" dirty="0">
                          <a:solidFill>
                            <a:schemeClr val="dk1"/>
                          </a:solidFill>
                          <a:effectLst/>
                          <a:latin typeface="+mn-lt"/>
                          <a:ea typeface="+mn-ea"/>
                          <a:cs typeface="+mn-cs"/>
                        </a:rPr>
                        <a:t>Windows 10 Pro</a:t>
                      </a:r>
                      <a:endParaRPr lang="en-US" sz="1000" b="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dirty="0">
                          <a:solidFill>
                            <a:schemeClr val="tx1"/>
                          </a:solidFill>
                        </a:rPr>
                        <a:t>Windows 10 Pro</a:t>
                      </a:r>
                      <a:endParaRPr lang="en-US" sz="1000" b="1"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126"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latin typeface="+mn-lt"/>
                        </a:rPr>
                        <a:t>Windows 10 IoT Enterprise offers limited forced OS updates, 10 yrs support for each update; contains only the essential Windows components to reduce the footprint on the tablet — without reducing functionality.</a:t>
                      </a:r>
                      <a:endParaRPr lang="en-US" sz="1050" b="1" dirty="0">
                        <a:solidFill>
                          <a:schemeClr val="tx1"/>
                        </a:solidFill>
                        <a:latin typeface="Arial" panose="020B0604020202020204" pitchFamily="34" charset="0"/>
                        <a:cs typeface="Arial" panose="020B0604020202020204" pitchFamily="34" charset="0"/>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3"/>
                  </a:ext>
                </a:extLst>
              </a:tr>
              <a:tr h="1388962">
                <a:tc>
                  <a:txBody>
                    <a:bodyPr/>
                    <a:lstStyle/>
                    <a:p>
                      <a:pPr algn="l"/>
                      <a:r>
                        <a:rPr lang="en-US" sz="1100" b="1" dirty="0">
                          <a:solidFill>
                            <a:schemeClr val="tx1"/>
                          </a:solidFill>
                        </a:rPr>
                        <a:t>Processor</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600"/>
                        </a:spcAft>
                        <a:buClrTx/>
                        <a:buSzTx/>
                        <a:buFontTx/>
                        <a:buNone/>
                        <a:tabLst/>
                        <a:defRPr/>
                      </a:pPr>
                      <a:r>
                        <a:rPr lang="en-US" sz="1000" b="0" i="0" u="none" strike="noStrike" kern="1200" baseline="0" dirty="0">
                          <a:solidFill>
                            <a:schemeClr val="tx1"/>
                          </a:solidFill>
                          <a:latin typeface="+mn-lt"/>
                          <a:ea typeface="+mn-ea"/>
                          <a:cs typeface="+mn-cs"/>
                        </a:rPr>
                        <a:t>Intel Atom E3940 quad core 1.6 GHz (turbo frequency = </a:t>
                      </a:r>
                      <a:br>
                        <a:rPr lang="en-US" sz="1000" b="0" i="0" u="none" strike="noStrike" kern="1200" baseline="0" dirty="0">
                          <a:solidFill>
                            <a:schemeClr val="tx1"/>
                          </a:solidFill>
                          <a:latin typeface="+mn-lt"/>
                          <a:ea typeface="+mn-ea"/>
                          <a:cs typeface="+mn-cs"/>
                        </a:rPr>
                      </a:br>
                      <a:r>
                        <a:rPr lang="en-US" sz="1000" b="0" i="0" u="none" strike="noStrike" kern="1200" baseline="0" dirty="0">
                          <a:solidFill>
                            <a:schemeClr val="tx1"/>
                          </a:solidFill>
                          <a:latin typeface="+mn-lt"/>
                          <a:ea typeface="+mn-ea"/>
                          <a:cs typeface="+mn-cs"/>
                        </a:rPr>
                        <a:t>1.8 GHz)</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kern="1200" dirty="0">
                          <a:solidFill>
                            <a:schemeClr val="dk1"/>
                          </a:solidFill>
                          <a:effectLst/>
                          <a:latin typeface="+mn-lt"/>
                          <a:ea typeface="+mn-ea"/>
                          <a:cs typeface="+mn-cs"/>
                        </a:rPr>
                        <a:t>A12x</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0" i="0" u="none" strike="noStrike" kern="1200" dirty="0">
                          <a:solidFill>
                            <a:schemeClr val="dk1"/>
                          </a:solidFill>
                          <a:effectLst/>
                          <a:latin typeface="+mn-lt"/>
                          <a:ea typeface="+mn-ea"/>
                          <a:cs typeface="+mn-cs"/>
                        </a:rPr>
                        <a:t>1.83 GHz Quad Core</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000" b="0" i="0" u="none" strike="noStrike" kern="1200" dirty="0">
                          <a:solidFill>
                            <a:schemeClr val="dk1"/>
                          </a:solidFill>
                          <a:effectLst/>
                          <a:latin typeface="+mn-lt"/>
                          <a:ea typeface="+mn-ea"/>
                          <a:cs typeface="+mn-cs"/>
                        </a:rPr>
                        <a:t>Intel N2930 1.8GHz Quad Core</a:t>
                      </a:r>
                      <a:endParaRPr lang="en-US" sz="1000" baseline="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dirty="0">
                          <a:solidFill>
                            <a:schemeClr val="dk1"/>
                          </a:solidFill>
                          <a:effectLst/>
                          <a:latin typeface="+mn-lt"/>
                          <a:ea typeface="+mn-ea"/>
                          <a:cs typeface="+mn-cs"/>
                        </a:rPr>
                        <a:t>Intel Core i5-8350U </a:t>
                      </a:r>
                    </a:p>
                    <a:p>
                      <a:pPr algn="ctr"/>
                      <a:r>
                        <a:rPr lang="en-US" sz="1000" kern="1200" dirty="0">
                          <a:solidFill>
                            <a:schemeClr val="dk1"/>
                          </a:solidFill>
                          <a:effectLst/>
                          <a:latin typeface="+mn-lt"/>
                          <a:ea typeface="+mn-ea"/>
                          <a:cs typeface="+mn-cs"/>
                        </a:rPr>
                        <a:t>or</a:t>
                      </a:r>
                    </a:p>
                    <a:p>
                      <a:pPr algn="ctr"/>
                      <a:r>
                        <a:rPr lang="en-US" sz="1000" kern="1200" dirty="0">
                          <a:solidFill>
                            <a:schemeClr val="dk1"/>
                          </a:solidFill>
                          <a:effectLst/>
                          <a:latin typeface="+mn-lt"/>
                          <a:ea typeface="+mn-ea"/>
                          <a:cs typeface="+mn-cs"/>
                        </a:rPr>
                        <a:t>Intel Core i7-8650U</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dirty="0">
                          <a:solidFill>
                            <a:schemeClr val="tx1"/>
                          </a:solidFill>
                        </a:rPr>
                        <a:t>Intel Core i5-7300U </a:t>
                      </a:r>
                    </a:p>
                    <a:p>
                      <a:pPr algn="ctr">
                        <a:spcAft>
                          <a:spcPts val="600"/>
                        </a:spcAft>
                      </a:pPr>
                      <a:r>
                        <a:rPr lang="en-US" sz="1000" dirty="0">
                          <a:solidFill>
                            <a:schemeClr val="tx1"/>
                          </a:solidFill>
                        </a:rPr>
                        <a:t>2.6 GHz (3.5 GHz with turbo boost)</a:t>
                      </a:r>
                    </a:p>
                    <a:p>
                      <a:pPr algn="ctr"/>
                      <a:r>
                        <a:rPr lang="en-US" sz="1000" dirty="0">
                          <a:solidFill>
                            <a:schemeClr val="tx1"/>
                          </a:solidFill>
                        </a:rPr>
                        <a:t>Intel Core i7-7600U </a:t>
                      </a:r>
                    </a:p>
                    <a:p>
                      <a:pPr algn="ctr"/>
                      <a:r>
                        <a:rPr lang="en-US" sz="1000" dirty="0">
                          <a:solidFill>
                            <a:schemeClr val="tx1"/>
                          </a:solidFill>
                        </a:rPr>
                        <a:t>2.8 GHz (3.9 GHz with turbo boost)</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126"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latin typeface="+mn-lt"/>
                        </a:rPr>
                        <a:t>The ET51/ET56’s quad core Atom E3940 processor has greater memory bandwidth for better performance in memory bound applications.</a:t>
                      </a:r>
                      <a:endParaRPr lang="en-US" sz="100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4"/>
                  </a:ext>
                </a:extLst>
              </a:tr>
            </a:tbl>
          </a:graphicData>
        </a:graphic>
      </p:graphicFrame>
      <p:pic>
        <p:nvPicPr>
          <p:cNvPr id="8" name="Picture 7">
            <a:extLst>
              <a:ext uri="{FF2B5EF4-FFF2-40B4-BE49-F238E27FC236}">
                <a16:creationId xmlns:a16="http://schemas.microsoft.com/office/drawing/2014/main" xmlns="" id="{D2288236-EB4D-4B3A-A4C6-C7AA5338C3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8670" y="1997475"/>
            <a:ext cx="1137171" cy="753941"/>
          </a:xfrm>
          <a:prstGeom prst="rect">
            <a:avLst/>
          </a:prstGeom>
        </p:spPr>
      </p:pic>
      <p:pic>
        <p:nvPicPr>
          <p:cNvPr id="9" name="Picture 8">
            <a:extLst>
              <a:ext uri="{FF2B5EF4-FFF2-40B4-BE49-F238E27FC236}">
                <a16:creationId xmlns:a16="http://schemas.microsoft.com/office/drawing/2014/main" xmlns="" id="{C8451D38-F627-44DB-B19D-142054296E5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315" b="10315"/>
          <a:stretch/>
        </p:blipFill>
        <p:spPr>
          <a:xfrm>
            <a:off x="7057136" y="1979719"/>
            <a:ext cx="949911" cy="753941"/>
          </a:xfrm>
          <a:prstGeom prst="rect">
            <a:avLst/>
          </a:prstGeom>
        </p:spPr>
      </p:pic>
      <p:pic>
        <p:nvPicPr>
          <p:cNvPr id="10" name="Picture 9">
            <a:extLst>
              <a:ext uri="{FF2B5EF4-FFF2-40B4-BE49-F238E27FC236}">
                <a16:creationId xmlns:a16="http://schemas.microsoft.com/office/drawing/2014/main" xmlns="" id="{897B7D31-01E3-4710-9680-89E3B1993B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1882" y="1989243"/>
            <a:ext cx="1039640" cy="753941"/>
          </a:xfrm>
          <a:prstGeom prst="rect">
            <a:avLst/>
          </a:prstGeom>
        </p:spPr>
      </p:pic>
      <p:pic>
        <p:nvPicPr>
          <p:cNvPr id="11" name="Picture 10">
            <a:extLst>
              <a:ext uri="{FF2B5EF4-FFF2-40B4-BE49-F238E27FC236}">
                <a16:creationId xmlns:a16="http://schemas.microsoft.com/office/drawing/2014/main" xmlns="" id="{28C7D676-05CD-4BA6-A421-AAD52DCC56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50792" y="2016525"/>
            <a:ext cx="1039640" cy="693094"/>
          </a:xfrm>
          <a:prstGeom prst="rect">
            <a:avLst/>
          </a:prstGeom>
        </p:spPr>
      </p:pic>
      <p:pic>
        <p:nvPicPr>
          <p:cNvPr id="12" name="Picture 11">
            <a:extLst>
              <a:ext uri="{FF2B5EF4-FFF2-40B4-BE49-F238E27FC236}">
                <a16:creationId xmlns:a16="http://schemas.microsoft.com/office/drawing/2014/main" xmlns="" id="{8DC25CC9-7A98-4FF7-997B-08DA57E0BA4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3953" b="14840"/>
          <a:stretch/>
        </p:blipFill>
        <p:spPr>
          <a:xfrm>
            <a:off x="4210354" y="1966584"/>
            <a:ext cx="1090622" cy="776600"/>
          </a:xfrm>
          <a:prstGeom prst="rect">
            <a:avLst/>
          </a:prstGeom>
        </p:spPr>
      </p:pic>
      <p:pic>
        <p:nvPicPr>
          <p:cNvPr id="13" name="Picture 12">
            <a:extLst>
              <a:ext uri="{FF2B5EF4-FFF2-40B4-BE49-F238E27FC236}">
                <a16:creationId xmlns:a16="http://schemas.microsoft.com/office/drawing/2014/main" xmlns="" id="{55E8BAE3-917C-4627-A734-5C4ABC554F2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5180" r="26153"/>
          <a:stretch/>
        </p:blipFill>
        <p:spPr>
          <a:xfrm>
            <a:off x="3016327" y="1993866"/>
            <a:ext cx="663492" cy="715753"/>
          </a:xfrm>
          <a:prstGeom prst="rect">
            <a:avLst/>
          </a:prstGeom>
        </p:spPr>
      </p:pic>
      <p:sp>
        <p:nvSpPr>
          <p:cNvPr id="14" name="Rectangle 13">
            <a:extLst>
              <a:ext uri="{FF2B5EF4-FFF2-40B4-BE49-F238E27FC236}">
                <a16:creationId xmlns:a16="http://schemas.microsoft.com/office/drawing/2014/main" xmlns="" id="{988B1AD9-CEF6-4619-A15F-6086DA5FFF6F}"/>
              </a:ext>
            </a:extLst>
          </p:cNvPr>
          <p:cNvSpPr/>
          <p:nvPr/>
        </p:nvSpPr>
        <p:spPr>
          <a:xfrm>
            <a:off x="457081" y="6476640"/>
            <a:ext cx="3480318" cy="307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54971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507881" y="395195"/>
            <a:ext cx="11225908" cy="365760"/>
          </a:xfrm>
        </p:spPr>
        <p:txBody>
          <a:bodyPr/>
          <a:lstStyle/>
          <a:p>
            <a:r>
              <a:rPr lang="en-US" sz="3200" dirty="0">
                <a:latin typeface=""/>
              </a:rPr>
              <a:t>Windows Competitive </a:t>
            </a:r>
            <a:r>
              <a:rPr lang="en-US" sz="3200" dirty="0">
                <a:latin typeface=""/>
                <a:cs typeface=""/>
              </a:rPr>
              <a:t>Comparison: 10-inch tablets </a:t>
            </a:r>
            <a:r>
              <a:rPr lang="en-US" sz="1400" dirty="0">
                <a:latin typeface=""/>
                <a:cs typeface=""/>
              </a:rPr>
              <a:t>(continued)</a:t>
            </a:r>
          </a:p>
        </p:txBody>
      </p:sp>
      <p:sp>
        <p:nvSpPr>
          <p:cNvPr id="3" name="Slide Number Placeholder 2"/>
          <p:cNvSpPr>
            <a:spLocks noGrp="1"/>
          </p:cNvSpPr>
          <p:nvPr>
            <p:ph type="sldNum" sz="quarter" idx="4"/>
          </p:nvPr>
        </p:nvSpPr>
        <p:spPr/>
        <p:txBody>
          <a:bodyPr/>
          <a:lstStyle/>
          <a:p>
            <a:fld id="{79044E51-BF79-AF42-BAC5-B771B1D9D8E0}" type="slidenum">
              <a:rPr lang="en-US" smtClean="0"/>
              <a:pPr/>
              <a:t>73</a:t>
            </a:fld>
            <a:endParaRPr lang="en-US" dirty="0"/>
          </a:p>
        </p:txBody>
      </p:sp>
      <p:sp>
        <p:nvSpPr>
          <p:cNvPr id="2" name="TextBox 1"/>
          <p:cNvSpPr txBox="1"/>
          <p:nvPr/>
        </p:nvSpPr>
        <p:spPr>
          <a:xfrm>
            <a:off x="434339" y="879695"/>
            <a:ext cx="10899501" cy="523220"/>
          </a:xfrm>
          <a:prstGeom prst="rect">
            <a:avLst/>
          </a:prstGeom>
          <a:noFill/>
        </p:spPr>
        <p:txBody>
          <a:bodyPr wrap="square" rtlCol="0">
            <a:spAutoFit/>
          </a:bodyPr>
          <a:lstStyle/>
          <a:p>
            <a:r>
              <a:rPr lang="en-US" sz="1400" i="1" dirty="0">
                <a:latin typeface=""/>
                <a:cs typeface=""/>
              </a:rPr>
              <a:t>In the following chart, where appropriate, yellow shading indicates the best specification available for a feature. </a:t>
            </a:r>
            <a:br>
              <a:rPr lang="en-US" sz="1400" i="1" dirty="0">
                <a:latin typeface=""/>
                <a:cs typeface=""/>
              </a:rPr>
            </a:br>
            <a:r>
              <a:rPr lang="en-US" sz="1400" i="1" dirty="0">
                <a:latin typeface=""/>
                <a:cs typeface=""/>
              </a:rPr>
              <a:t>Competitive information is based on publicly available information.</a:t>
            </a:r>
            <a:endParaRPr lang="en-US" sz="1400" i="1" baseline="30000" dirty="0">
              <a:latin typeface=""/>
              <a:cs typeface=""/>
            </a:endParaRPr>
          </a:p>
        </p:txBody>
      </p:sp>
      <p:graphicFrame>
        <p:nvGraphicFramePr>
          <p:cNvPr id="7" name="Table 6"/>
          <p:cNvGraphicFramePr>
            <a:graphicFrameLocks noGrp="1"/>
          </p:cNvGraphicFramePr>
          <p:nvPr>
            <p:extLst>
              <p:ext uri="{D42A27DB-BD31-4B8C-83A1-F6EECF244321}">
                <p14:modId xmlns:p14="http://schemas.microsoft.com/office/powerpoint/2010/main" val="2023528779"/>
              </p:ext>
            </p:extLst>
          </p:nvPr>
        </p:nvGraphicFramePr>
        <p:xfrm>
          <a:off x="481974" y="1449467"/>
          <a:ext cx="11392021" cy="3539222"/>
        </p:xfrm>
        <a:graphic>
          <a:graphicData uri="http://schemas.openxmlformats.org/drawingml/2006/table">
            <a:tbl>
              <a:tblPr firstRow="1" bandRow="1">
                <a:tableStyleId>{073A0DAA-6AF3-43AB-8588-CEC1D06C72B9}</a:tableStyleId>
              </a:tblPr>
              <a:tblGrid>
                <a:gridCol w="964173">
                  <a:extLst>
                    <a:ext uri="{9D8B030D-6E8A-4147-A177-3AD203B41FA5}">
                      <a16:colId xmlns:a16="http://schemas.microsoft.com/office/drawing/2014/main" xmlns="" val="20000"/>
                    </a:ext>
                  </a:extLst>
                </a:gridCol>
                <a:gridCol w="1265824">
                  <a:extLst>
                    <a:ext uri="{9D8B030D-6E8A-4147-A177-3AD203B41FA5}">
                      <a16:colId xmlns:a16="http://schemas.microsoft.com/office/drawing/2014/main" xmlns="" val="20001"/>
                    </a:ext>
                  </a:extLst>
                </a:gridCol>
                <a:gridCol w="1296377">
                  <a:extLst>
                    <a:ext uri="{9D8B030D-6E8A-4147-A177-3AD203B41FA5}">
                      <a16:colId xmlns:a16="http://schemas.microsoft.com/office/drawing/2014/main" xmlns="" val="20002"/>
                    </a:ext>
                  </a:extLst>
                </a:gridCol>
                <a:gridCol w="1404314">
                  <a:extLst>
                    <a:ext uri="{9D8B030D-6E8A-4147-A177-3AD203B41FA5}">
                      <a16:colId xmlns:a16="http://schemas.microsoft.com/office/drawing/2014/main" xmlns="" val="20003"/>
                    </a:ext>
                  </a:extLst>
                </a:gridCol>
                <a:gridCol w="1404314">
                  <a:extLst>
                    <a:ext uri="{9D8B030D-6E8A-4147-A177-3AD203B41FA5}">
                      <a16:colId xmlns:a16="http://schemas.microsoft.com/office/drawing/2014/main" xmlns="" val="2875008622"/>
                    </a:ext>
                  </a:extLst>
                </a:gridCol>
                <a:gridCol w="1404314">
                  <a:extLst>
                    <a:ext uri="{9D8B030D-6E8A-4147-A177-3AD203B41FA5}">
                      <a16:colId xmlns:a16="http://schemas.microsoft.com/office/drawing/2014/main" xmlns="" val="3298330034"/>
                    </a:ext>
                  </a:extLst>
                </a:gridCol>
                <a:gridCol w="1335475">
                  <a:extLst>
                    <a:ext uri="{9D8B030D-6E8A-4147-A177-3AD203B41FA5}">
                      <a16:colId xmlns:a16="http://schemas.microsoft.com/office/drawing/2014/main" xmlns="" val="20004"/>
                    </a:ext>
                  </a:extLst>
                </a:gridCol>
                <a:gridCol w="2317230">
                  <a:extLst>
                    <a:ext uri="{9D8B030D-6E8A-4147-A177-3AD203B41FA5}">
                      <a16:colId xmlns:a16="http://schemas.microsoft.com/office/drawing/2014/main" xmlns="" val="20005"/>
                    </a:ext>
                  </a:extLst>
                </a:gridCol>
              </a:tblGrid>
              <a:tr h="0">
                <a:tc>
                  <a:txBody>
                    <a:bodyPr/>
                    <a:lstStyle/>
                    <a:p>
                      <a:pPr algn="l"/>
                      <a:r>
                        <a:rPr lang="en-US" sz="1100" cap="none" dirty="0"/>
                        <a:t>Feature</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100" cap="none" dirty="0"/>
                        <a:t>Zebra ET51/ET56</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Apple iPad</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b="1" i="0" u="none" strike="noStrike" kern="1200" dirty="0">
                          <a:solidFill>
                            <a:schemeClr val="lt1"/>
                          </a:solidFill>
                          <a:effectLst/>
                          <a:latin typeface="+mn-lt"/>
                          <a:ea typeface="+mn-ea"/>
                          <a:cs typeface="+mn-cs"/>
                        </a:rPr>
                        <a:t>Bluebird Pidion RT100</a:t>
                      </a:r>
                      <a:endParaRPr lang="en-US" sz="1100" b="1"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b="1" i="0" u="none" strike="noStrike" kern="1200" dirty="0">
                          <a:solidFill>
                            <a:schemeClr val="lt1"/>
                          </a:solidFill>
                          <a:effectLst/>
                          <a:latin typeface="+mn-lt"/>
                          <a:ea typeface="+mn-ea"/>
                          <a:cs typeface="+mn-cs"/>
                        </a:rPr>
                        <a:t>Data Limited DLI10</a:t>
                      </a:r>
                      <a:endParaRPr lang="en-US" sz="1100" b="1"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b="1" i="0" u="none" strike="noStrike" kern="1200" dirty="0">
                          <a:solidFill>
                            <a:schemeClr val="lt1"/>
                          </a:solidFill>
                          <a:effectLst/>
                          <a:latin typeface="+mn-lt"/>
                          <a:ea typeface="+mn-ea"/>
                          <a:cs typeface="+mn-cs"/>
                        </a:rPr>
                        <a:t>Microsoft Surface Pro 6</a:t>
                      </a:r>
                      <a:endParaRPr lang="en-US" sz="1100" b="1"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b="1" i="0" u="none" strike="noStrike" kern="1200" dirty="0">
                          <a:solidFill>
                            <a:schemeClr val="lt1"/>
                          </a:solidFill>
                          <a:effectLst/>
                          <a:latin typeface="+mn-lt"/>
                          <a:ea typeface="+mn-ea"/>
                          <a:cs typeface="+mn-cs"/>
                        </a:rPr>
                        <a:t>Panasonic FZ-G1</a:t>
                      </a:r>
                      <a:endParaRPr lang="en-US" sz="1100" b="1" cap="none" dirty="0">
                        <a:solidFill>
                          <a:srgbClr val="FFFFFF"/>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rowSpan="2">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400" cap="none" dirty="0">
                          <a:solidFill>
                            <a:srgbClr val="FFFFFF"/>
                          </a:solidFill>
                        </a:rPr>
                        <a:t>Why</a:t>
                      </a:r>
                      <a:r>
                        <a:rPr lang="en-US" sz="1400" cap="none" baseline="0" dirty="0">
                          <a:solidFill>
                            <a:srgbClr val="FFFFFF"/>
                          </a:solidFill>
                        </a:rPr>
                        <a:t> it matters</a:t>
                      </a:r>
                      <a:endParaRPr lang="en-US" sz="1400" cap="none" dirty="0">
                        <a:solidFill>
                          <a:srgbClr val="FFFFFF"/>
                        </a:solidFill>
                      </a:endParaRPr>
                    </a:p>
                  </a:txBody>
                  <a:tcPr marT="91440" marB="91440" anchor="ctr">
                    <a:lnL w="38100" cap="flat" cmpd="sng" algn="ctr">
                      <a:solidFill>
                        <a:schemeClr val="bg1"/>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10000"/>
                  </a:ext>
                </a:extLst>
              </a:tr>
              <a:tr h="777308">
                <a:tc>
                  <a:txBody>
                    <a:bodyPr/>
                    <a:lstStyle/>
                    <a:p>
                      <a:pPr algn="l"/>
                      <a:endParaRPr lang="en-US" sz="1200" cap="none" dirty="0">
                        <a:solidFill>
                          <a:schemeClr val="bg1"/>
                        </a:solidFill>
                      </a:endParaRPr>
                    </a:p>
                  </a:txBody>
                  <a:tcPr marL="182880" marT="91440" marB="91440" anchor="ctr">
                    <a:lnL w="38100" cap="flat" cmpd="sng" algn="ctr">
                      <a:solidFill>
                        <a:srgbClr val="FFFFFF"/>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1"/>
                  </a:ext>
                </a:extLst>
              </a:tr>
              <a:tr h="338480">
                <a:tc gridSpan="8">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Performance Characteristics (continued)</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b="1"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xmlns="" val="10002"/>
                  </a:ext>
                </a:extLst>
              </a:tr>
              <a:tr h="1094580">
                <a:tc>
                  <a:txBody>
                    <a:bodyPr/>
                    <a:lstStyle/>
                    <a:p>
                      <a:pPr algn="l"/>
                      <a:r>
                        <a:rPr lang="en-US" sz="1100" b="1" dirty="0">
                          <a:solidFill>
                            <a:schemeClr val="tx1"/>
                          </a:solidFill>
                        </a:rPr>
                        <a:t>Memory </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4GB RAM,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64GB Flash</a:t>
                      </a:r>
                      <a:endParaRPr lang="en-US" sz="1000" baseline="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ctr" latinLnBrk="0" hangingPunct="1">
                        <a:lnSpc>
                          <a:spcPct val="100000"/>
                        </a:lnSpc>
                        <a:spcBef>
                          <a:spcPts val="0"/>
                        </a:spcBef>
                        <a:spcAft>
                          <a:spcPts val="0"/>
                        </a:spcAft>
                        <a:buClrTx/>
                        <a:buSzTx/>
                        <a:buFontTx/>
                        <a:buNone/>
                        <a:tabLst/>
                        <a:defRPr/>
                      </a:pPr>
                      <a:r>
                        <a:rPr lang="en-US" sz="1000" dirty="0">
                          <a:solidFill>
                            <a:schemeClr val="tx1"/>
                          </a:solidFill>
                        </a:rPr>
                        <a:t>RAM not specified</a:t>
                      </a:r>
                    </a:p>
                    <a:p>
                      <a:pPr marL="0" marR="0" lvl="0" indent="0" algn="ctr" defTabSz="914126" rtl="0" eaLnBrk="1" fontAlgn="ctr" latinLnBrk="0" hangingPunct="1">
                        <a:lnSpc>
                          <a:spcPct val="100000"/>
                        </a:lnSpc>
                        <a:spcBef>
                          <a:spcPts val="0"/>
                        </a:spcBef>
                        <a:spcAft>
                          <a:spcPts val="0"/>
                        </a:spcAft>
                        <a:buClrTx/>
                        <a:buSzTx/>
                        <a:buFontTx/>
                        <a:buNone/>
                        <a:tabLst/>
                        <a:defRPr/>
                      </a:pPr>
                      <a:r>
                        <a:rPr lang="en-US" sz="1000" dirty="0">
                          <a:solidFill>
                            <a:schemeClr val="tx1"/>
                          </a:solidFill>
                        </a:rPr>
                        <a:t>32GB or 128GB Flash</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0" i="0" u="none" strike="noStrike" kern="1200" dirty="0">
                          <a:solidFill>
                            <a:schemeClr val="dk1"/>
                          </a:solidFill>
                          <a:effectLst/>
                          <a:latin typeface="+mn-lt"/>
                          <a:ea typeface="+mn-ea"/>
                          <a:cs typeface="+mn-cs"/>
                        </a:rPr>
                        <a:t>2GB RAM </a:t>
                      </a:r>
                      <a:br>
                        <a:rPr lang="en-US" sz="1000" b="0" i="0" u="none" strike="noStrike" kern="1200" dirty="0">
                          <a:solidFill>
                            <a:schemeClr val="dk1"/>
                          </a:solidFill>
                          <a:effectLst/>
                          <a:latin typeface="+mn-lt"/>
                          <a:ea typeface="+mn-ea"/>
                          <a:cs typeface="+mn-cs"/>
                        </a:rPr>
                      </a:br>
                      <a:r>
                        <a:rPr lang="en-US" sz="1000" b="0" i="0" u="none" strike="noStrike" kern="1200" dirty="0">
                          <a:solidFill>
                            <a:schemeClr val="dk1"/>
                          </a:solidFill>
                          <a:effectLst/>
                          <a:latin typeface="+mn-lt"/>
                          <a:ea typeface="+mn-ea"/>
                          <a:cs typeface="+mn-cs"/>
                        </a:rPr>
                        <a:t>16GB or 32GB Flash</a:t>
                      </a:r>
                      <a:endParaRPr lang="en-US" sz="1000" b="1"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i="0" u="none" strike="noStrike" kern="1200" dirty="0">
                          <a:solidFill>
                            <a:schemeClr val="dk1"/>
                          </a:solidFill>
                          <a:effectLst/>
                          <a:latin typeface="+mn-lt"/>
                          <a:ea typeface="+mn-ea"/>
                          <a:cs typeface="+mn-cs"/>
                        </a:rPr>
                        <a:t>4GB or 8GB RAM</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i="0" u="none" strike="noStrike" kern="1200" dirty="0">
                          <a:solidFill>
                            <a:schemeClr val="dk1"/>
                          </a:solidFill>
                          <a:effectLst/>
                          <a:latin typeface="+mn-lt"/>
                          <a:ea typeface="+mn-ea"/>
                          <a:cs typeface="+mn-cs"/>
                        </a:rPr>
                        <a:t>64GB, 128GB, or 256GB microSata SSD</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i="0" u="none" strike="noStrike" kern="1200" dirty="0">
                          <a:solidFill>
                            <a:schemeClr val="dk1"/>
                          </a:solidFill>
                          <a:effectLst/>
                          <a:latin typeface="+mn-lt"/>
                          <a:ea typeface="+mn-ea"/>
                          <a:cs typeface="+mn-cs"/>
                        </a:rPr>
                        <a:t>8GB or 16GB RAM</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i="0" u="none" strike="noStrike" kern="1200" dirty="0">
                          <a:solidFill>
                            <a:schemeClr val="dk1"/>
                          </a:solidFill>
                          <a:effectLst/>
                          <a:latin typeface="+mn-lt"/>
                          <a:ea typeface="+mn-ea"/>
                          <a:cs typeface="+mn-cs"/>
                        </a:rPr>
                        <a:t>128GB, 256GB, 512GB, or 1TB SSD</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dirty="0">
                          <a:solidFill>
                            <a:schemeClr val="tx1"/>
                          </a:solidFill>
                        </a:rPr>
                        <a:t>8GB RAM, </a:t>
                      </a:r>
                      <a:br>
                        <a:rPr lang="en-US" sz="1000" dirty="0">
                          <a:solidFill>
                            <a:schemeClr val="tx1"/>
                          </a:solidFill>
                        </a:rPr>
                      </a:br>
                      <a:r>
                        <a:rPr lang="en-US" sz="1000" dirty="0">
                          <a:solidFill>
                            <a:schemeClr val="tx1"/>
                          </a:solidFill>
                        </a:rPr>
                        <a:t>256GB* SSD (512GB,1TB option)</a:t>
                      </a:r>
                      <a:endParaRPr lang="en-US" sz="1000" b="1"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126" rtl="0" eaLnBrk="1" fontAlgn="ctr" latinLnBrk="0" hangingPunct="1">
                        <a:lnSpc>
                          <a:spcPct val="100000"/>
                        </a:lnSpc>
                        <a:spcBef>
                          <a:spcPts val="0"/>
                        </a:spcBef>
                        <a:spcAft>
                          <a:spcPts val="0"/>
                        </a:spcAft>
                        <a:buClrTx/>
                        <a:buSzTx/>
                        <a:buFontTx/>
                        <a:buNone/>
                        <a:tabLst/>
                        <a:defRPr/>
                      </a:pPr>
                      <a:r>
                        <a:rPr lang="en-US" sz="1000" b="0" i="0" u="none" strike="noStrike" baseline="0" dirty="0">
                          <a:solidFill>
                            <a:srgbClr val="000000"/>
                          </a:solidFill>
                          <a:effectLst/>
                          <a:latin typeface="+mn-lt"/>
                        </a:rPr>
                        <a:t>The ET51/ET56 does not lead the class when it comes to memory, but offers plenty of memory to run multiple apps simultaneously. </a:t>
                      </a:r>
                      <a:endParaRPr lang="en-US" sz="1000" b="0" i="0" u="none" strike="noStrike" kern="1200" baseline="0" dirty="0">
                        <a:solidFill>
                          <a:schemeClr val="dk1"/>
                        </a:solidFill>
                        <a:latin typeface="+mn-lt"/>
                        <a:ea typeface="+mn-ea"/>
                        <a:cs typeface="+mn-cs"/>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5"/>
                  </a:ext>
                </a:extLst>
              </a:tr>
              <a:tr h="798654">
                <a:tc>
                  <a:txBody>
                    <a:bodyPr/>
                    <a:lstStyle/>
                    <a:p>
                      <a:pPr algn="l"/>
                      <a:r>
                        <a:rPr lang="en-US" sz="1100" b="1" dirty="0">
                          <a:solidFill>
                            <a:schemeClr val="tx1"/>
                          </a:solidFill>
                        </a:rPr>
                        <a:t>Expansion</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pl-PL" sz="1000" b="0" i="0" u="none" strike="noStrike" kern="1200" baseline="0" dirty="0">
                          <a:solidFill>
                            <a:schemeClr val="dk1"/>
                          </a:solidFill>
                          <a:latin typeface="+mn-lt"/>
                          <a:ea typeface="+mn-ea"/>
                          <a:cs typeface="+mn-cs"/>
                        </a:rPr>
                        <a:t> </a:t>
                      </a:r>
                      <a:r>
                        <a:rPr lang="en-US" sz="1000" b="0" i="0" u="none" strike="noStrike" kern="1200" baseline="0" dirty="0">
                          <a:solidFill>
                            <a:schemeClr val="dk1"/>
                          </a:solidFill>
                          <a:latin typeface="+mn-lt"/>
                          <a:ea typeface="+mn-ea"/>
                          <a:cs typeface="+mn-cs"/>
                        </a:rPr>
                        <a:t>M</a:t>
                      </a:r>
                      <a:r>
                        <a:rPr lang="en-US" sz="1000" kern="1200" baseline="0" dirty="0">
                          <a:solidFill>
                            <a:schemeClr val="dk1"/>
                          </a:solidFill>
                          <a:latin typeface="+mn-lt"/>
                          <a:ea typeface="+mn-ea"/>
                          <a:cs typeface="+mn-cs"/>
                        </a:rPr>
                        <a:t>icro SDXC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up to 2TB</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126" rtl="0" eaLnBrk="1" fontAlgn="ctr" latinLnBrk="0" hangingPunct="1">
                        <a:lnSpc>
                          <a:spcPct val="100000"/>
                        </a:lnSpc>
                        <a:spcBef>
                          <a:spcPts val="0"/>
                        </a:spcBef>
                        <a:spcAft>
                          <a:spcPts val="0"/>
                        </a:spcAft>
                        <a:buClrTx/>
                        <a:buSzTx/>
                        <a:buFontTx/>
                        <a:buNone/>
                        <a:tabLst/>
                        <a:defRPr/>
                      </a:pPr>
                      <a:r>
                        <a:rPr lang="en-US" sz="1000" dirty="0">
                          <a:solidFill>
                            <a:schemeClr val="tx1"/>
                          </a:solidFill>
                        </a:rPr>
                        <a:t>No</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0" dirty="0">
                          <a:solidFill>
                            <a:schemeClr val="tx1"/>
                          </a:solidFill>
                        </a:rPr>
                        <a:t>No</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dirty="0">
                          <a:solidFill>
                            <a:schemeClr val="tx1"/>
                          </a:solidFill>
                        </a:rPr>
                        <a:t>No</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i="0" u="none" strike="noStrike" kern="1200" dirty="0">
                          <a:solidFill>
                            <a:schemeClr val="dk1"/>
                          </a:solidFill>
                          <a:effectLst/>
                          <a:latin typeface="+mn-lt"/>
                          <a:ea typeface="+mn-ea"/>
                          <a:cs typeface="+mn-cs"/>
                        </a:rPr>
                        <a:t>Micro SDXC</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1000" dirty="0">
                          <a:solidFill>
                            <a:schemeClr val="tx1"/>
                          </a:solidFill>
                        </a:rPr>
                        <a:t>Optional Micro SDXC</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rtl="0" fontAlgn="ctr"/>
                      <a:r>
                        <a:rPr lang="en-US" sz="1000" b="0" i="0" u="none" strike="noStrike" dirty="0">
                          <a:solidFill>
                            <a:srgbClr val="000000"/>
                          </a:solidFill>
                          <a:effectLst/>
                          <a:latin typeface="+mn-lt"/>
                        </a:rPr>
                        <a:t>The ET51/ET56 supports up to 2TB expandable memory. </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164125839"/>
                  </a:ext>
                </a:extLst>
              </a:tr>
            </a:tbl>
          </a:graphicData>
        </a:graphic>
      </p:graphicFrame>
      <p:pic>
        <p:nvPicPr>
          <p:cNvPr id="8" name="Picture 7">
            <a:extLst>
              <a:ext uri="{FF2B5EF4-FFF2-40B4-BE49-F238E27FC236}">
                <a16:creationId xmlns:a16="http://schemas.microsoft.com/office/drawing/2014/main" xmlns="" id="{D2288236-EB4D-4B3A-A4C6-C7AA5338C3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8670" y="1997475"/>
            <a:ext cx="1137171" cy="753941"/>
          </a:xfrm>
          <a:prstGeom prst="rect">
            <a:avLst/>
          </a:prstGeom>
        </p:spPr>
      </p:pic>
      <p:pic>
        <p:nvPicPr>
          <p:cNvPr id="9" name="Picture 8">
            <a:extLst>
              <a:ext uri="{FF2B5EF4-FFF2-40B4-BE49-F238E27FC236}">
                <a16:creationId xmlns:a16="http://schemas.microsoft.com/office/drawing/2014/main" xmlns="" id="{C8451D38-F627-44DB-B19D-142054296E5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315" b="10315"/>
          <a:stretch/>
        </p:blipFill>
        <p:spPr>
          <a:xfrm>
            <a:off x="7057136" y="1979719"/>
            <a:ext cx="949911" cy="753941"/>
          </a:xfrm>
          <a:prstGeom prst="rect">
            <a:avLst/>
          </a:prstGeom>
        </p:spPr>
      </p:pic>
      <p:pic>
        <p:nvPicPr>
          <p:cNvPr id="10" name="Picture 9">
            <a:extLst>
              <a:ext uri="{FF2B5EF4-FFF2-40B4-BE49-F238E27FC236}">
                <a16:creationId xmlns:a16="http://schemas.microsoft.com/office/drawing/2014/main" xmlns="" id="{897B7D31-01E3-4710-9680-89E3B1993B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1882" y="1989243"/>
            <a:ext cx="1039640" cy="753941"/>
          </a:xfrm>
          <a:prstGeom prst="rect">
            <a:avLst/>
          </a:prstGeom>
        </p:spPr>
      </p:pic>
      <p:pic>
        <p:nvPicPr>
          <p:cNvPr id="11" name="Picture 10">
            <a:extLst>
              <a:ext uri="{FF2B5EF4-FFF2-40B4-BE49-F238E27FC236}">
                <a16:creationId xmlns:a16="http://schemas.microsoft.com/office/drawing/2014/main" xmlns="" id="{28C7D676-05CD-4BA6-A421-AAD52DCC56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50792" y="2016525"/>
            <a:ext cx="1039640" cy="693094"/>
          </a:xfrm>
          <a:prstGeom prst="rect">
            <a:avLst/>
          </a:prstGeom>
        </p:spPr>
      </p:pic>
      <p:pic>
        <p:nvPicPr>
          <p:cNvPr id="12" name="Picture 11">
            <a:extLst>
              <a:ext uri="{FF2B5EF4-FFF2-40B4-BE49-F238E27FC236}">
                <a16:creationId xmlns:a16="http://schemas.microsoft.com/office/drawing/2014/main" xmlns="" id="{8DC25CC9-7A98-4FF7-997B-08DA57E0BA4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3953" b="14840"/>
          <a:stretch/>
        </p:blipFill>
        <p:spPr>
          <a:xfrm>
            <a:off x="4210354" y="1966584"/>
            <a:ext cx="1090622" cy="776600"/>
          </a:xfrm>
          <a:prstGeom prst="rect">
            <a:avLst/>
          </a:prstGeom>
        </p:spPr>
      </p:pic>
      <p:pic>
        <p:nvPicPr>
          <p:cNvPr id="13" name="Picture 12">
            <a:extLst>
              <a:ext uri="{FF2B5EF4-FFF2-40B4-BE49-F238E27FC236}">
                <a16:creationId xmlns:a16="http://schemas.microsoft.com/office/drawing/2014/main" xmlns="" id="{55E8BAE3-917C-4627-A734-5C4ABC554F2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5180" r="26153"/>
          <a:stretch/>
        </p:blipFill>
        <p:spPr>
          <a:xfrm>
            <a:off x="3016327" y="1993866"/>
            <a:ext cx="663492" cy="715753"/>
          </a:xfrm>
          <a:prstGeom prst="rect">
            <a:avLst/>
          </a:prstGeom>
        </p:spPr>
      </p:pic>
      <p:sp>
        <p:nvSpPr>
          <p:cNvPr id="14" name="Rectangle 13">
            <a:extLst>
              <a:ext uri="{FF2B5EF4-FFF2-40B4-BE49-F238E27FC236}">
                <a16:creationId xmlns:a16="http://schemas.microsoft.com/office/drawing/2014/main" xmlns="" id="{E1D27C0C-1FBD-4E8E-A930-41299645B1ED}"/>
              </a:ext>
            </a:extLst>
          </p:cNvPr>
          <p:cNvSpPr/>
          <p:nvPr/>
        </p:nvSpPr>
        <p:spPr>
          <a:xfrm>
            <a:off x="457081" y="6476640"/>
            <a:ext cx="3480318" cy="307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59742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507881" y="337320"/>
            <a:ext cx="11225908" cy="365760"/>
          </a:xfrm>
        </p:spPr>
        <p:txBody>
          <a:bodyPr/>
          <a:lstStyle/>
          <a:p>
            <a:r>
              <a:rPr lang="en-US" sz="3200" dirty="0">
                <a:latin typeface=""/>
              </a:rPr>
              <a:t>Windows Competitive </a:t>
            </a:r>
            <a:r>
              <a:rPr lang="en-US" sz="3200" dirty="0">
                <a:latin typeface=""/>
                <a:cs typeface=""/>
              </a:rPr>
              <a:t>Comparison: 10-inch tablets </a:t>
            </a:r>
            <a:r>
              <a:rPr lang="en-US" sz="1400" dirty="0">
                <a:latin typeface=""/>
                <a:cs typeface=""/>
              </a:rPr>
              <a:t>(continued)</a:t>
            </a:r>
          </a:p>
        </p:txBody>
      </p:sp>
      <p:sp>
        <p:nvSpPr>
          <p:cNvPr id="3" name="Slide Number Placeholder 2"/>
          <p:cNvSpPr>
            <a:spLocks noGrp="1"/>
          </p:cNvSpPr>
          <p:nvPr>
            <p:ph type="sldNum" sz="quarter" idx="4"/>
          </p:nvPr>
        </p:nvSpPr>
        <p:spPr/>
        <p:txBody>
          <a:bodyPr/>
          <a:lstStyle/>
          <a:p>
            <a:fld id="{79044E51-BF79-AF42-BAC5-B771B1D9D8E0}" type="slidenum">
              <a:rPr lang="en-US" smtClean="0"/>
              <a:pPr/>
              <a:t>74</a:t>
            </a:fld>
            <a:endParaRPr lang="en-US" dirty="0"/>
          </a:p>
        </p:txBody>
      </p:sp>
      <p:sp>
        <p:nvSpPr>
          <p:cNvPr id="2" name="TextBox 1"/>
          <p:cNvSpPr txBox="1"/>
          <p:nvPr/>
        </p:nvSpPr>
        <p:spPr>
          <a:xfrm>
            <a:off x="434339" y="821820"/>
            <a:ext cx="10899501" cy="523220"/>
          </a:xfrm>
          <a:prstGeom prst="rect">
            <a:avLst/>
          </a:prstGeom>
          <a:noFill/>
        </p:spPr>
        <p:txBody>
          <a:bodyPr wrap="square" rtlCol="0">
            <a:spAutoFit/>
          </a:bodyPr>
          <a:lstStyle/>
          <a:p>
            <a:r>
              <a:rPr lang="en-US" sz="1400" i="1" dirty="0">
                <a:latin typeface=""/>
                <a:cs typeface=""/>
              </a:rPr>
              <a:t>In the following chart, where appropriate, yellow shading indicates the best specification available for a feature. </a:t>
            </a:r>
            <a:br>
              <a:rPr lang="en-US" sz="1400" i="1" dirty="0">
                <a:latin typeface=""/>
                <a:cs typeface=""/>
              </a:rPr>
            </a:br>
            <a:r>
              <a:rPr lang="en-US" sz="1400" i="1" dirty="0">
                <a:latin typeface=""/>
                <a:cs typeface=""/>
              </a:rPr>
              <a:t>Competitive information is based on publicly available information.</a:t>
            </a:r>
            <a:endParaRPr lang="en-US" sz="1400" i="1" baseline="30000" dirty="0">
              <a:latin typeface=""/>
              <a:cs typeface=""/>
            </a:endParaRPr>
          </a:p>
        </p:txBody>
      </p:sp>
      <p:graphicFrame>
        <p:nvGraphicFramePr>
          <p:cNvPr id="7" name="Table 6"/>
          <p:cNvGraphicFramePr>
            <a:graphicFrameLocks noGrp="1"/>
          </p:cNvGraphicFramePr>
          <p:nvPr/>
        </p:nvGraphicFramePr>
        <p:xfrm>
          <a:off x="495181" y="1407612"/>
          <a:ext cx="11392021" cy="5120708"/>
        </p:xfrm>
        <a:graphic>
          <a:graphicData uri="http://schemas.openxmlformats.org/drawingml/2006/table">
            <a:tbl>
              <a:tblPr firstRow="1" bandRow="1">
                <a:tableStyleId>{073A0DAA-6AF3-43AB-8588-CEC1D06C72B9}</a:tableStyleId>
              </a:tblPr>
              <a:tblGrid>
                <a:gridCol w="964173">
                  <a:extLst>
                    <a:ext uri="{9D8B030D-6E8A-4147-A177-3AD203B41FA5}">
                      <a16:colId xmlns:a16="http://schemas.microsoft.com/office/drawing/2014/main" xmlns="" val="20000"/>
                    </a:ext>
                  </a:extLst>
                </a:gridCol>
                <a:gridCol w="1265824">
                  <a:extLst>
                    <a:ext uri="{9D8B030D-6E8A-4147-A177-3AD203B41FA5}">
                      <a16:colId xmlns:a16="http://schemas.microsoft.com/office/drawing/2014/main" xmlns="" val="20001"/>
                    </a:ext>
                  </a:extLst>
                </a:gridCol>
                <a:gridCol w="1296377">
                  <a:extLst>
                    <a:ext uri="{9D8B030D-6E8A-4147-A177-3AD203B41FA5}">
                      <a16:colId xmlns:a16="http://schemas.microsoft.com/office/drawing/2014/main" xmlns="" val="20002"/>
                    </a:ext>
                  </a:extLst>
                </a:gridCol>
                <a:gridCol w="1404314">
                  <a:extLst>
                    <a:ext uri="{9D8B030D-6E8A-4147-A177-3AD203B41FA5}">
                      <a16:colId xmlns:a16="http://schemas.microsoft.com/office/drawing/2014/main" xmlns="" val="20003"/>
                    </a:ext>
                  </a:extLst>
                </a:gridCol>
                <a:gridCol w="1404314">
                  <a:extLst>
                    <a:ext uri="{9D8B030D-6E8A-4147-A177-3AD203B41FA5}">
                      <a16:colId xmlns:a16="http://schemas.microsoft.com/office/drawing/2014/main" xmlns="" val="2875008622"/>
                    </a:ext>
                  </a:extLst>
                </a:gridCol>
                <a:gridCol w="1404314">
                  <a:extLst>
                    <a:ext uri="{9D8B030D-6E8A-4147-A177-3AD203B41FA5}">
                      <a16:colId xmlns:a16="http://schemas.microsoft.com/office/drawing/2014/main" xmlns="" val="3298330034"/>
                    </a:ext>
                  </a:extLst>
                </a:gridCol>
                <a:gridCol w="1335475">
                  <a:extLst>
                    <a:ext uri="{9D8B030D-6E8A-4147-A177-3AD203B41FA5}">
                      <a16:colId xmlns:a16="http://schemas.microsoft.com/office/drawing/2014/main" xmlns="" val="20004"/>
                    </a:ext>
                  </a:extLst>
                </a:gridCol>
                <a:gridCol w="2317230">
                  <a:extLst>
                    <a:ext uri="{9D8B030D-6E8A-4147-A177-3AD203B41FA5}">
                      <a16:colId xmlns:a16="http://schemas.microsoft.com/office/drawing/2014/main" xmlns="" val="20005"/>
                    </a:ext>
                  </a:extLst>
                </a:gridCol>
              </a:tblGrid>
              <a:tr h="0">
                <a:tc>
                  <a:txBody>
                    <a:bodyPr/>
                    <a:lstStyle/>
                    <a:p>
                      <a:pPr algn="l"/>
                      <a:r>
                        <a:rPr lang="en-US" sz="1100" cap="none" dirty="0"/>
                        <a:t>Feature</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100" cap="none" dirty="0"/>
                        <a:t>Zebra ET51/ET56</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Apple iPad</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b="1" i="0" u="none" strike="noStrike" kern="1200" dirty="0">
                          <a:solidFill>
                            <a:schemeClr val="lt1"/>
                          </a:solidFill>
                          <a:effectLst/>
                          <a:latin typeface="+mn-lt"/>
                          <a:ea typeface="+mn-ea"/>
                          <a:cs typeface="+mn-cs"/>
                        </a:rPr>
                        <a:t>Bluebird Pidion RT100</a:t>
                      </a:r>
                      <a:endParaRPr lang="en-US" sz="1100" b="1"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b="1" i="0" u="none" strike="noStrike" kern="1200" dirty="0">
                          <a:solidFill>
                            <a:schemeClr val="lt1"/>
                          </a:solidFill>
                          <a:effectLst/>
                          <a:latin typeface="+mn-lt"/>
                          <a:ea typeface="+mn-ea"/>
                          <a:cs typeface="+mn-cs"/>
                        </a:rPr>
                        <a:t>Data Limited DLI10</a:t>
                      </a:r>
                      <a:endParaRPr lang="en-US" sz="1100" b="1"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b="1" i="0" u="none" strike="noStrike" kern="1200" dirty="0">
                          <a:solidFill>
                            <a:schemeClr val="lt1"/>
                          </a:solidFill>
                          <a:effectLst/>
                          <a:latin typeface="+mn-lt"/>
                          <a:ea typeface="+mn-ea"/>
                          <a:cs typeface="+mn-cs"/>
                        </a:rPr>
                        <a:t>Microsoft Surface Pro 6</a:t>
                      </a:r>
                      <a:endParaRPr lang="en-US" sz="1100" b="1"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b="1" i="0" u="none" strike="noStrike" kern="1200" dirty="0">
                          <a:solidFill>
                            <a:schemeClr val="lt1"/>
                          </a:solidFill>
                          <a:effectLst/>
                          <a:latin typeface="+mn-lt"/>
                          <a:ea typeface="+mn-ea"/>
                          <a:cs typeface="+mn-cs"/>
                        </a:rPr>
                        <a:t>Panasonic FZ-G1</a:t>
                      </a:r>
                      <a:endParaRPr lang="en-US" sz="1100" b="1" cap="none" dirty="0">
                        <a:solidFill>
                          <a:srgbClr val="FFFFFF"/>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rowSpan="2">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400" cap="none" dirty="0">
                          <a:solidFill>
                            <a:srgbClr val="FFFFFF"/>
                          </a:solidFill>
                        </a:rPr>
                        <a:t>Why</a:t>
                      </a:r>
                      <a:r>
                        <a:rPr lang="en-US" sz="1400" cap="none" baseline="0" dirty="0">
                          <a:solidFill>
                            <a:srgbClr val="FFFFFF"/>
                          </a:solidFill>
                        </a:rPr>
                        <a:t> it matters</a:t>
                      </a:r>
                      <a:endParaRPr lang="en-US" sz="1400" cap="none" dirty="0">
                        <a:solidFill>
                          <a:srgbClr val="FFFFFF"/>
                        </a:solidFill>
                      </a:endParaRPr>
                    </a:p>
                  </a:txBody>
                  <a:tcPr marT="91440" marB="91440" anchor="ctr">
                    <a:lnL w="38100" cap="flat" cmpd="sng" algn="ctr">
                      <a:solidFill>
                        <a:schemeClr val="bg1"/>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10000"/>
                  </a:ext>
                </a:extLst>
              </a:tr>
              <a:tr h="777308">
                <a:tc>
                  <a:txBody>
                    <a:bodyPr/>
                    <a:lstStyle/>
                    <a:p>
                      <a:pPr algn="l"/>
                      <a:endParaRPr lang="en-US" sz="1200" cap="none" dirty="0">
                        <a:solidFill>
                          <a:schemeClr val="bg1"/>
                        </a:solidFill>
                      </a:endParaRPr>
                    </a:p>
                  </a:txBody>
                  <a:tcPr marL="182880" marT="91440" marB="91440" anchor="ctr">
                    <a:lnL w="38100" cap="flat" cmpd="sng" algn="ctr">
                      <a:solidFill>
                        <a:srgbClr val="FFFFFF"/>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1"/>
                  </a:ext>
                </a:extLst>
              </a:tr>
              <a:tr h="338480">
                <a:tc gridSpan="8">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Wireless Communication</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b="1"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xmlns="" val="10002"/>
                  </a:ext>
                </a:extLst>
              </a:tr>
              <a:tr h="240988">
                <a:tc>
                  <a:txBody>
                    <a:bodyPr/>
                    <a:lstStyle/>
                    <a:p>
                      <a:pPr algn="l"/>
                      <a:r>
                        <a:rPr lang="en-US" sz="1100" b="1" dirty="0">
                          <a:solidFill>
                            <a:schemeClr val="tx1"/>
                          </a:solidFill>
                        </a:rPr>
                        <a:t>WiFi</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802.11a/b/g/n/ac/r/k/v</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dual band 2x2 MIMO</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802.11 a/b/g/n/ac</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dual band MIMO</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0" i="0" u="none" strike="noStrike" kern="1200" dirty="0">
                          <a:solidFill>
                            <a:schemeClr val="dk1"/>
                          </a:solidFill>
                          <a:effectLst/>
                          <a:latin typeface="+mn-lt"/>
                          <a:ea typeface="+mn-ea"/>
                          <a:cs typeface="+mn-cs"/>
                        </a:rPr>
                        <a:t>802.11a/b/g/n</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802.11a/b/g/n/ac </a:t>
                      </a:r>
                      <a:br>
                        <a:rPr lang="en-US" sz="1000" b="0" dirty="0">
                          <a:solidFill>
                            <a:schemeClr val="tx1"/>
                          </a:solidFill>
                        </a:rPr>
                      </a:br>
                      <a:r>
                        <a:rPr lang="en-US" sz="1000" b="0" dirty="0">
                          <a:solidFill>
                            <a:schemeClr val="tx1"/>
                          </a:solidFill>
                        </a:rPr>
                        <a:t>dual band</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802.11a/b/g/n/ac </a:t>
                      </a:r>
                      <a:br>
                        <a:rPr lang="en-US" sz="1000" b="0" dirty="0">
                          <a:solidFill>
                            <a:schemeClr val="tx1"/>
                          </a:solidFill>
                        </a:rPr>
                      </a:br>
                      <a:r>
                        <a:rPr lang="en-US" sz="1000" b="0" dirty="0">
                          <a:solidFill>
                            <a:schemeClr val="tx1"/>
                          </a:solidFill>
                        </a:rPr>
                        <a:t>dual band</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0" dirty="0">
                          <a:solidFill>
                            <a:schemeClr val="tx1"/>
                          </a:solidFill>
                        </a:rPr>
                        <a:t>802.11a/b/g/n/ac </a:t>
                      </a:r>
                      <a:br>
                        <a:rPr lang="en-US" sz="1000" b="0" dirty="0">
                          <a:solidFill>
                            <a:schemeClr val="tx1"/>
                          </a:solidFill>
                        </a:rPr>
                      </a:br>
                      <a:r>
                        <a:rPr lang="en-US" sz="1000" b="0" dirty="0">
                          <a:solidFill>
                            <a:schemeClr val="tx1"/>
                          </a:solidFill>
                        </a:rPr>
                        <a:t>dual band</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000" baseline="0" dirty="0">
                          <a:solidFill>
                            <a:schemeClr val="tx1"/>
                          </a:solidFill>
                          <a:latin typeface="+mn-lt"/>
                        </a:rPr>
                        <a:t>The ET51/ET56 is one of the few devices in this class to support 2x2 MIMO, which increases WiFi range and performance. In addition, the ET51/ET56 supports industry-standard 802.11r fast roaming. </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3"/>
                  </a:ext>
                </a:extLst>
              </a:tr>
              <a:tr h="698911">
                <a:tc>
                  <a:txBody>
                    <a:bodyPr/>
                    <a:lstStyle/>
                    <a:p>
                      <a:pPr algn="l"/>
                      <a:r>
                        <a:rPr lang="en-US" sz="1100" b="1" dirty="0">
                          <a:solidFill>
                            <a:schemeClr val="tx1"/>
                          </a:solidFill>
                        </a:rPr>
                        <a:t>Cellular</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b="0" i="1" u="none" strike="noStrike" kern="1200" baseline="0" dirty="0">
                          <a:solidFill>
                            <a:schemeClr val="tx1"/>
                          </a:solidFill>
                          <a:latin typeface="+mn-lt"/>
                          <a:ea typeface="+mn-ea"/>
                          <a:cs typeface="+mn-cs"/>
                        </a:rPr>
                        <a:t>ET56 only:</a:t>
                      </a:r>
                    </a:p>
                    <a:p>
                      <a:pPr marL="0" marR="0" indent="0" algn="ctr" defTabSz="914126" rtl="0" eaLnBrk="1" fontAlgn="auto" latinLnBrk="0" hangingPunct="1">
                        <a:lnSpc>
                          <a:spcPct val="100000"/>
                        </a:lnSpc>
                        <a:spcBef>
                          <a:spcPts val="0"/>
                        </a:spcBef>
                        <a:spcAft>
                          <a:spcPts val="600"/>
                        </a:spcAft>
                        <a:buClrTx/>
                        <a:buSzTx/>
                        <a:buFontTx/>
                        <a:buNone/>
                        <a:tabLst/>
                        <a:defRPr/>
                      </a:pPr>
                      <a:r>
                        <a:rPr lang="en-US" sz="1000" b="0" i="0" u="none" strike="noStrike" kern="1200" baseline="0" dirty="0">
                          <a:solidFill>
                            <a:schemeClr val="tx1"/>
                          </a:solidFill>
                          <a:latin typeface="+mn-lt"/>
                          <a:ea typeface="+mn-ea"/>
                          <a:cs typeface="+mn-cs"/>
                        </a:rPr>
                        <a:t>Global LTE</a:t>
                      </a:r>
                      <a:br>
                        <a:rPr lang="en-US" sz="1000" b="0" i="0" u="none" strike="noStrike" kern="1200" baseline="0" dirty="0">
                          <a:solidFill>
                            <a:schemeClr val="tx1"/>
                          </a:solidFill>
                          <a:latin typeface="+mn-lt"/>
                          <a:ea typeface="+mn-ea"/>
                          <a:cs typeface="+mn-cs"/>
                        </a:rPr>
                      </a:br>
                      <a:r>
                        <a:rPr lang="en-US" sz="1000" b="0" i="0" u="none" strike="noStrike" kern="1200" baseline="0" dirty="0">
                          <a:solidFill>
                            <a:schemeClr val="tx1"/>
                          </a:solidFill>
                          <a:latin typeface="+mn-lt"/>
                          <a:ea typeface="+mn-ea"/>
                          <a:cs typeface="+mn-cs"/>
                        </a:rPr>
                        <a:t>AT&amp;T LTE </a:t>
                      </a:r>
                      <a:br>
                        <a:rPr lang="en-US" sz="1000" b="0" i="0" u="none" strike="noStrike" kern="1200" baseline="0" dirty="0">
                          <a:solidFill>
                            <a:schemeClr val="tx1"/>
                          </a:solidFill>
                          <a:latin typeface="+mn-lt"/>
                          <a:ea typeface="+mn-ea"/>
                          <a:cs typeface="+mn-cs"/>
                        </a:rPr>
                      </a:br>
                      <a:r>
                        <a:rPr lang="en-US" sz="1000" b="0" i="0" u="none" strike="noStrike" kern="1200" baseline="0" dirty="0">
                          <a:solidFill>
                            <a:schemeClr val="tx1"/>
                          </a:solidFill>
                          <a:latin typeface="+mn-lt"/>
                          <a:ea typeface="+mn-ea"/>
                          <a:cs typeface="+mn-cs"/>
                        </a:rPr>
                        <a:t>Verizon LTE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GSM/EDGE, </a:t>
                      </a:r>
                      <a:br>
                        <a:rPr lang="en-US" sz="900" b="0" dirty="0">
                          <a:solidFill>
                            <a:schemeClr val="tx1"/>
                          </a:solidFill>
                        </a:rPr>
                      </a:br>
                      <a:r>
                        <a:rPr lang="en-US" sz="900" b="0" dirty="0">
                          <a:solidFill>
                            <a:schemeClr val="tx1"/>
                          </a:solidFill>
                        </a:rPr>
                        <a:t>CDMA EV‑DO, UMTS/HSPA/​HSPA+/​DC‑HSDPA, LTE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0" i="0" u="none" strike="noStrike" kern="1200" dirty="0">
                          <a:solidFill>
                            <a:schemeClr val="dk1"/>
                          </a:solidFill>
                          <a:effectLst/>
                          <a:latin typeface="+mn-lt"/>
                          <a:ea typeface="+mn-ea"/>
                          <a:cs typeface="+mn-cs"/>
                        </a:rPr>
                        <a:t>UMTS/HSDPA/HSUPA/HSPA/HSPA+, GSM/GPRS/EDGE</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kern="1200" dirty="0">
                          <a:solidFill>
                            <a:schemeClr val="dk1"/>
                          </a:solidFill>
                          <a:effectLst/>
                          <a:latin typeface="+mn-lt"/>
                          <a:ea typeface="+mn-ea"/>
                          <a:cs typeface="+mn-cs"/>
                        </a:rPr>
                        <a:t>4G PRS/CDMA (AT&amp;T, T-Mobile)</a:t>
                      </a:r>
                      <a:endParaRPr lang="en-US" sz="1000" baseline="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rPr>
                        <a:t>No</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dirty="0">
                          <a:solidFill>
                            <a:schemeClr val="tx1"/>
                          </a:solidFill>
                        </a:rPr>
                        <a:t>Optional 4G LTE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126"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latin typeface="+mn-lt"/>
                        </a:rPr>
                        <a:t>The ET56 offers global coverage for cellular networks.  </a:t>
                      </a:r>
                      <a:endParaRPr lang="en-US" sz="100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4"/>
                  </a:ext>
                </a:extLst>
              </a:tr>
              <a:tr h="462016">
                <a:tc>
                  <a:txBody>
                    <a:bodyPr/>
                    <a:lstStyle/>
                    <a:p>
                      <a:pPr algn="l"/>
                      <a:r>
                        <a:rPr lang="en-US" sz="1100" b="1" dirty="0">
                          <a:solidFill>
                            <a:schemeClr val="tx1"/>
                          </a:solidFill>
                        </a:rPr>
                        <a:t>Bluetooth</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V4.2, LE</a:t>
                      </a:r>
                      <a:endParaRPr lang="en-US" sz="1000" baseline="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126" rtl="0" eaLnBrk="1" fontAlgn="ctr" latinLnBrk="0" hangingPunct="1">
                        <a:lnSpc>
                          <a:spcPct val="100000"/>
                        </a:lnSpc>
                        <a:spcBef>
                          <a:spcPts val="0"/>
                        </a:spcBef>
                        <a:spcAft>
                          <a:spcPts val="0"/>
                        </a:spcAft>
                        <a:buClrTx/>
                        <a:buSzTx/>
                        <a:buFontTx/>
                        <a:buNone/>
                        <a:tabLst/>
                        <a:defRPr/>
                      </a:pPr>
                      <a:r>
                        <a:rPr lang="en-US" sz="1000" dirty="0">
                          <a:solidFill>
                            <a:schemeClr val="tx1"/>
                          </a:solidFill>
                        </a:rPr>
                        <a:t>V4.2, LE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V4.0, LE</a:t>
                      </a:r>
                      <a:endParaRPr lang="en-US" sz="1000" baseline="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V4.0, LE</a:t>
                      </a:r>
                      <a:endParaRPr lang="en-US" sz="1000" baseline="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dirty="0">
                          <a:solidFill>
                            <a:schemeClr val="tx1"/>
                          </a:solidFill>
                        </a:rPr>
                        <a:t>V4.1</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0" dirty="0">
                          <a:solidFill>
                            <a:schemeClr val="tx1"/>
                          </a:solidFill>
                        </a:rPr>
                        <a:t>V4.2, LE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126" rtl="0" eaLnBrk="1" fontAlgn="ctr" latinLnBrk="0" hangingPunct="1">
                        <a:lnSpc>
                          <a:spcPct val="100000"/>
                        </a:lnSpc>
                        <a:spcBef>
                          <a:spcPts val="0"/>
                        </a:spcBef>
                        <a:spcAft>
                          <a:spcPts val="0"/>
                        </a:spcAft>
                        <a:buClrTx/>
                        <a:buSzTx/>
                        <a:buFontTx/>
                        <a:buNone/>
                        <a:tabLst/>
                        <a:defRPr/>
                      </a:pPr>
                      <a:r>
                        <a:rPr lang="en-US" sz="1000" b="0" i="0" u="none" strike="noStrike" baseline="0" dirty="0">
                          <a:solidFill>
                            <a:srgbClr val="000000"/>
                          </a:solidFill>
                          <a:effectLst/>
                          <a:latin typeface="+mn-lt"/>
                        </a:rPr>
                        <a:t>All devices in this class support comparable Bluetooth standards. </a:t>
                      </a:r>
                      <a:endParaRPr lang="en-US" sz="1000" b="0" i="0" u="none" strike="noStrike" kern="1200" baseline="0" dirty="0">
                        <a:solidFill>
                          <a:schemeClr val="dk1"/>
                        </a:solidFill>
                        <a:latin typeface="+mn-lt"/>
                        <a:ea typeface="+mn-ea"/>
                        <a:cs typeface="+mn-cs"/>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5"/>
                  </a:ext>
                </a:extLst>
              </a:tr>
              <a:tr h="690909">
                <a:tc>
                  <a:txBody>
                    <a:bodyPr/>
                    <a:lstStyle/>
                    <a:p>
                      <a:pPr algn="l"/>
                      <a:r>
                        <a:rPr lang="en-US" sz="1100" b="1" dirty="0">
                          <a:solidFill>
                            <a:schemeClr val="tx1"/>
                          </a:solidFill>
                        </a:rPr>
                        <a:t>GPS</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GPS, Galileo, Glonass, A-GPS</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rtl="0" fontAlgn="ctr"/>
                      <a:r>
                        <a:rPr lang="en-US" sz="1000" b="0" i="0" u="none" strike="noStrike" dirty="0">
                          <a:solidFill>
                            <a:schemeClr val="tx1"/>
                          </a:solidFill>
                          <a:effectLst/>
                          <a:latin typeface="+mn-lt"/>
                        </a:rPr>
                        <a:t>GPS, Glonass</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0" i="0" u="none" strike="noStrike" kern="1200" dirty="0">
                          <a:solidFill>
                            <a:schemeClr val="dk1"/>
                          </a:solidFill>
                          <a:effectLst/>
                          <a:latin typeface="+mn-lt"/>
                          <a:ea typeface="+mn-ea"/>
                          <a:cs typeface="+mn-cs"/>
                        </a:rPr>
                        <a:t>A-GPS, GLONASS</a:t>
                      </a:r>
                      <a:endParaRPr lang="en-US" sz="1000" b="1"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i="0" u="none" strike="noStrike" kern="1200" baseline="0" dirty="0">
                          <a:solidFill>
                            <a:schemeClr val="dk1"/>
                          </a:solidFill>
                          <a:latin typeface="+mn-lt"/>
                          <a:ea typeface="Arial" charset="0"/>
                          <a:cs typeface="Arial" charset="0"/>
                        </a:rPr>
                        <a:t>GPS/ublox 7 (optional)</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dirty="0">
                          <a:solidFill>
                            <a:schemeClr val="tx1"/>
                          </a:solidFill>
                        </a:rPr>
                        <a:t>No</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i="0" u="none" strike="noStrike" kern="1200" baseline="0" dirty="0">
                          <a:solidFill>
                            <a:schemeClr val="dk1"/>
                          </a:solidFill>
                          <a:latin typeface="+mn-lt"/>
                          <a:ea typeface="Arial" charset="0"/>
                          <a:cs typeface="Arial" charset="0"/>
                        </a:rPr>
                        <a:t>GPS (optional)</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rtl="0" fontAlgn="ctr"/>
                      <a:r>
                        <a:rPr lang="en-US" sz="1000" b="0" i="0" u="none" strike="noStrike" dirty="0">
                          <a:solidFill>
                            <a:srgbClr val="000000"/>
                          </a:solidFill>
                          <a:effectLst/>
                          <a:latin typeface="+mn-lt"/>
                        </a:rPr>
                        <a:t>The ET51/ET56 supports the most options for autonomous and assisted GPS, </a:t>
                      </a:r>
                      <a:r>
                        <a:rPr lang="en-US" sz="1000" b="0" i="0" u="none" strike="noStrike" dirty="0">
                          <a:solidFill>
                            <a:schemeClr val="tx1"/>
                          </a:solidFill>
                          <a:effectLst/>
                          <a:latin typeface="+mn-lt"/>
                        </a:rPr>
                        <a:t>providing</a:t>
                      </a:r>
                      <a:r>
                        <a:rPr lang="en-US" sz="1000" b="0" i="0" u="none" strike="noStrike" baseline="0" dirty="0">
                          <a:solidFill>
                            <a:schemeClr val="tx1"/>
                          </a:solidFill>
                          <a:effectLst/>
                          <a:latin typeface="+mn-lt"/>
                        </a:rPr>
                        <a:t> </a:t>
                      </a:r>
                      <a:r>
                        <a:rPr lang="en-US" sz="1000" b="0" i="0" u="none" strike="noStrike" dirty="0">
                          <a:solidFill>
                            <a:schemeClr val="tx1"/>
                          </a:solidFill>
                          <a:effectLst/>
                          <a:latin typeface="+mn-lt"/>
                        </a:rPr>
                        <a:t>connectivity in more locations</a:t>
                      </a:r>
                      <a:r>
                        <a:rPr lang="en-US" sz="1000" b="0" i="0" u="none" strike="noStrike" baseline="0" dirty="0">
                          <a:solidFill>
                            <a:schemeClr val="tx1"/>
                          </a:solidFill>
                          <a:effectLst/>
                          <a:latin typeface="+mn-lt"/>
                        </a:rPr>
                        <a:t> and </a:t>
                      </a:r>
                      <a:r>
                        <a:rPr lang="en-US" sz="1000" b="0" i="0" u="none" strike="noStrike" dirty="0">
                          <a:solidFill>
                            <a:schemeClr val="tx1"/>
                          </a:solidFill>
                          <a:effectLst/>
                          <a:latin typeface="+mn-lt"/>
                        </a:rPr>
                        <a:t>challenging areas</a:t>
                      </a:r>
                      <a:r>
                        <a:rPr lang="en-US" sz="1000" b="0" i="0" u="none" strike="noStrike" baseline="0" dirty="0">
                          <a:solidFill>
                            <a:schemeClr val="tx1"/>
                          </a:solidFill>
                          <a:effectLst/>
                          <a:latin typeface="+mn-lt"/>
                        </a:rPr>
                        <a:t>, improving locationing accuracy and application performance.</a:t>
                      </a:r>
                      <a:endParaRPr lang="en-US" sz="1000" b="0" i="0" u="none" strike="noStrike" dirty="0">
                        <a:solidFill>
                          <a:schemeClr val="tx1"/>
                        </a:solidFill>
                        <a:effectLst/>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164125839"/>
                  </a:ext>
                </a:extLst>
              </a:tr>
            </a:tbl>
          </a:graphicData>
        </a:graphic>
      </p:graphicFrame>
      <p:pic>
        <p:nvPicPr>
          <p:cNvPr id="8" name="Picture 7">
            <a:extLst>
              <a:ext uri="{FF2B5EF4-FFF2-40B4-BE49-F238E27FC236}">
                <a16:creationId xmlns:a16="http://schemas.microsoft.com/office/drawing/2014/main" xmlns="" id="{D2288236-EB4D-4B3A-A4C6-C7AA5338C3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8670" y="1939600"/>
            <a:ext cx="1137171" cy="753941"/>
          </a:xfrm>
          <a:prstGeom prst="rect">
            <a:avLst/>
          </a:prstGeom>
        </p:spPr>
      </p:pic>
      <p:pic>
        <p:nvPicPr>
          <p:cNvPr id="9" name="Picture 8">
            <a:extLst>
              <a:ext uri="{FF2B5EF4-FFF2-40B4-BE49-F238E27FC236}">
                <a16:creationId xmlns:a16="http://schemas.microsoft.com/office/drawing/2014/main" xmlns="" id="{CB5B0535-272E-4FBD-8D18-D5495143873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315" b="10315"/>
          <a:stretch/>
        </p:blipFill>
        <p:spPr>
          <a:xfrm>
            <a:off x="7057136" y="1921844"/>
            <a:ext cx="949911" cy="753941"/>
          </a:xfrm>
          <a:prstGeom prst="rect">
            <a:avLst/>
          </a:prstGeom>
        </p:spPr>
      </p:pic>
      <p:pic>
        <p:nvPicPr>
          <p:cNvPr id="10" name="Picture 9">
            <a:extLst>
              <a:ext uri="{FF2B5EF4-FFF2-40B4-BE49-F238E27FC236}">
                <a16:creationId xmlns:a16="http://schemas.microsoft.com/office/drawing/2014/main" xmlns="" id="{46779B52-87ED-49F9-90BA-DF9FC2C748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1882" y="1931368"/>
            <a:ext cx="1039640" cy="753941"/>
          </a:xfrm>
          <a:prstGeom prst="rect">
            <a:avLst/>
          </a:prstGeom>
        </p:spPr>
      </p:pic>
      <p:pic>
        <p:nvPicPr>
          <p:cNvPr id="11" name="Picture 10">
            <a:extLst>
              <a:ext uri="{FF2B5EF4-FFF2-40B4-BE49-F238E27FC236}">
                <a16:creationId xmlns:a16="http://schemas.microsoft.com/office/drawing/2014/main" xmlns="" id="{75AD6A5D-3002-45D4-8622-6035015CB7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50792" y="1958650"/>
            <a:ext cx="1039640" cy="693094"/>
          </a:xfrm>
          <a:prstGeom prst="rect">
            <a:avLst/>
          </a:prstGeom>
        </p:spPr>
      </p:pic>
      <p:pic>
        <p:nvPicPr>
          <p:cNvPr id="12" name="Picture 11">
            <a:extLst>
              <a:ext uri="{FF2B5EF4-FFF2-40B4-BE49-F238E27FC236}">
                <a16:creationId xmlns:a16="http://schemas.microsoft.com/office/drawing/2014/main" xmlns="" id="{842D0497-5672-493E-B05B-E08665BCB12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3953" b="14840"/>
          <a:stretch/>
        </p:blipFill>
        <p:spPr>
          <a:xfrm>
            <a:off x="4210354" y="1908709"/>
            <a:ext cx="1090622" cy="776600"/>
          </a:xfrm>
          <a:prstGeom prst="rect">
            <a:avLst/>
          </a:prstGeom>
        </p:spPr>
      </p:pic>
      <p:pic>
        <p:nvPicPr>
          <p:cNvPr id="14" name="Picture 13">
            <a:extLst>
              <a:ext uri="{FF2B5EF4-FFF2-40B4-BE49-F238E27FC236}">
                <a16:creationId xmlns:a16="http://schemas.microsoft.com/office/drawing/2014/main" xmlns="" id="{55E8BAE3-917C-4627-A734-5C4ABC554F2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5180" r="26153"/>
          <a:stretch/>
        </p:blipFill>
        <p:spPr>
          <a:xfrm>
            <a:off x="3016327" y="1946366"/>
            <a:ext cx="663492" cy="715753"/>
          </a:xfrm>
          <a:prstGeom prst="rect">
            <a:avLst/>
          </a:prstGeom>
        </p:spPr>
      </p:pic>
      <p:sp>
        <p:nvSpPr>
          <p:cNvPr id="13" name="Rectangle 12">
            <a:extLst>
              <a:ext uri="{FF2B5EF4-FFF2-40B4-BE49-F238E27FC236}">
                <a16:creationId xmlns:a16="http://schemas.microsoft.com/office/drawing/2014/main" xmlns="" id="{DB059DB7-5A4F-4A28-BCF9-8888A94296C9}"/>
              </a:ext>
            </a:extLst>
          </p:cNvPr>
          <p:cNvSpPr/>
          <p:nvPr/>
        </p:nvSpPr>
        <p:spPr>
          <a:xfrm>
            <a:off x="457081" y="6528320"/>
            <a:ext cx="3480318" cy="2560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22543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507881" y="395195"/>
            <a:ext cx="11225908" cy="365760"/>
          </a:xfrm>
        </p:spPr>
        <p:txBody>
          <a:bodyPr/>
          <a:lstStyle/>
          <a:p>
            <a:r>
              <a:rPr lang="en-US" sz="3200" dirty="0">
                <a:latin typeface=""/>
              </a:rPr>
              <a:t>Windows Competitive </a:t>
            </a:r>
            <a:r>
              <a:rPr lang="en-US" sz="3200" dirty="0">
                <a:latin typeface=""/>
                <a:cs typeface=""/>
              </a:rPr>
              <a:t>Comparison: 10-inch tablets </a:t>
            </a:r>
            <a:r>
              <a:rPr lang="en-US" sz="1400" dirty="0">
                <a:latin typeface=""/>
                <a:cs typeface=""/>
              </a:rPr>
              <a:t>(continued)</a:t>
            </a:r>
          </a:p>
        </p:txBody>
      </p:sp>
      <p:sp>
        <p:nvSpPr>
          <p:cNvPr id="3" name="Slide Number Placeholder 2"/>
          <p:cNvSpPr>
            <a:spLocks noGrp="1"/>
          </p:cNvSpPr>
          <p:nvPr>
            <p:ph type="sldNum" sz="quarter" idx="4"/>
          </p:nvPr>
        </p:nvSpPr>
        <p:spPr/>
        <p:txBody>
          <a:bodyPr/>
          <a:lstStyle/>
          <a:p>
            <a:fld id="{79044E51-BF79-AF42-BAC5-B771B1D9D8E0}" type="slidenum">
              <a:rPr lang="en-US" smtClean="0"/>
              <a:pPr/>
              <a:t>75</a:t>
            </a:fld>
            <a:endParaRPr lang="en-US" dirty="0"/>
          </a:p>
        </p:txBody>
      </p:sp>
      <p:sp>
        <p:nvSpPr>
          <p:cNvPr id="2" name="TextBox 1"/>
          <p:cNvSpPr txBox="1"/>
          <p:nvPr/>
        </p:nvSpPr>
        <p:spPr>
          <a:xfrm>
            <a:off x="434339" y="879695"/>
            <a:ext cx="10899501" cy="523220"/>
          </a:xfrm>
          <a:prstGeom prst="rect">
            <a:avLst/>
          </a:prstGeom>
          <a:noFill/>
        </p:spPr>
        <p:txBody>
          <a:bodyPr wrap="square" rtlCol="0">
            <a:spAutoFit/>
          </a:bodyPr>
          <a:lstStyle/>
          <a:p>
            <a:r>
              <a:rPr lang="en-US" sz="1400" i="1" dirty="0">
                <a:latin typeface=""/>
                <a:cs typeface=""/>
              </a:rPr>
              <a:t>In the following chart, where appropriate, yellow shading indicates the best specification available for a feature. </a:t>
            </a:r>
            <a:br>
              <a:rPr lang="en-US" sz="1400" i="1" dirty="0">
                <a:latin typeface=""/>
                <a:cs typeface=""/>
              </a:rPr>
            </a:br>
            <a:r>
              <a:rPr lang="en-US" sz="1400" i="1" dirty="0">
                <a:latin typeface=""/>
                <a:cs typeface=""/>
              </a:rPr>
              <a:t>Competitive information is based on publicly available information.</a:t>
            </a:r>
            <a:endParaRPr lang="en-US" sz="1400" i="1" baseline="30000" dirty="0">
              <a:latin typeface=""/>
              <a:cs typeface=""/>
            </a:endParaRPr>
          </a:p>
        </p:txBody>
      </p:sp>
      <p:graphicFrame>
        <p:nvGraphicFramePr>
          <p:cNvPr id="7" name="Table 6"/>
          <p:cNvGraphicFramePr>
            <a:graphicFrameLocks noGrp="1"/>
          </p:cNvGraphicFramePr>
          <p:nvPr/>
        </p:nvGraphicFramePr>
        <p:xfrm>
          <a:off x="495181" y="1465487"/>
          <a:ext cx="11392021" cy="4785428"/>
        </p:xfrm>
        <a:graphic>
          <a:graphicData uri="http://schemas.openxmlformats.org/drawingml/2006/table">
            <a:tbl>
              <a:tblPr firstRow="1" bandRow="1">
                <a:tableStyleId>{073A0DAA-6AF3-43AB-8588-CEC1D06C72B9}</a:tableStyleId>
              </a:tblPr>
              <a:tblGrid>
                <a:gridCol w="964173">
                  <a:extLst>
                    <a:ext uri="{9D8B030D-6E8A-4147-A177-3AD203B41FA5}">
                      <a16:colId xmlns:a16="http://schemas.microsoft.com/office/drawing/2014/main" xmlns="" val="20000"/>
                    </a:ext>
                  </a:extLst>
                </a:gridCol>
                <a:gridCol w="1265824">
                  <a:extLst>
                    <a:ext uri="{9D8B030D-6E8A-4147-A177-3AD203B41FA5}">
                      <a16:colId xmlns:a16="http://schemas.microsoft.com/office/drawing/2014/main" xmlns="" val="20001"/>
                    </a:ext>
                  </a:extLst>
                </a:gridCol>
                <a:gridCol w="1296377">
                  <a:extLst>
                    <a:ext uri="{9D8B030D-6E8A-4147-A177-3AD203B41FA5}">
                      <a16:colId xmlns:a16="http://schemas.microsoft.com/office/drawing/2014/main" xmlns="" val="20002"/>
                    </a:ext>
                  </a:extLst>
                </a:gridCol>
                <a:gridCol w="1404314">
                  <a:extLst>
                    <a:ext uri="{9D8B030D-6E8A-4147-A177-3AD203B41FA5}">
                      <a16:colId xmlns:a16="http://schemas.microsoft.com/office/drawing/2014/main" xmlns="" val="20003"/>
                    </a:ext>
                  </a:extLst>
                </a:gridCol>
                <a:gridCol w="1404314">
                  <a:extLst>
                    <a:ext uri="{9D8B030D-6E8A-4147-A177-3AD203B41FA5}">
                      <a16:colId xmlns:a16="http://schemas.microsoft.com/office/drawing/2014/main" xmlns="" val="2875008622"/>
                    </a:ext>
                  </a:extLst>
                </a:gridCol>
                <a:gridCol w="1404314">
                  <a:extLst>
                    <a:ext uri="{9D8B030D-6E8A-4147-A177-3AD203B41FA5}">
                      <a16:colId xmlns:a16="http://schemas.microsoft.com/office/drawing/2014/main" xmlns="" val="3298330034"/>
                    </a:ext>
                  </a:extLst>
                </a:gridCol>
                <a:gridCol w="1335475">
                  <a:extLst>
                    <a:ext uri="{9D8B030D-6E8A-4147-A177-3AD203B41FA5}">
                      <a16:colId xmlns:a16="http://schemas.microsoft.com/office/drawing/2014/main" xmlns="" val="20004"/>
                    </a:ext>
                  </a:extLst>
                </a:gridCol>
                <a:gridCol w="2317230">
                  <a:extLst>
                    <a:ext uri="{9D8B030D-6E8A-4147-A177-3AD203B41FA5}">
                      <a16:colId xmlns:a16="http://schemas.microsoft.com/office/drawing/2014/main" xmlns="" val="20005"/>
                    </a:ext>
                  </a:extLst>
                </a:gridCol>
              </a:tblGrid>
              <a:tr h="0">
                <a:tc>
                  <a:txBody>
                    <a:bodyPr/>
                    <a:lstStyle/>
                    <a:p>
                      <a:pPr algn="l"/>
                      <a:r>
                        <a:rPr lang="en-US" sz="1100" cap="none" dirty="0"/>
                        <a:t>Feature</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100" cap="none" dirty="0"/>
                        <a:t>Zebra ET51/ET56</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Apple iPad</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b="1" i="0" u="none" strike="noStrike" kern="1200" dirty="0">
                          <a:solidFill>
                            <a:schemeClr val="lt1"/>
                          </a:solidFill>
                          <a:effectLst/>
                          <a:latin typeface="+mn-lt"/>
                          <a:ea typeface="+mn-ea"/>
                          <a:cs typeface="+mn-cs"/>
                        </a:rPr>
                        <a:t>Bluebird Pidion RT100</a:t>
                      </a:r>
                      <a:endParaRPr lang="en-US" sz="1100" b="1"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b="1" i="0" u="none" strike="noStrike" kern="1200" dirty="0">
                          <a:solidFill>
                            <a:schemeClr val="lt1"/>
                          </a:solidFill>
                          <a:effectLst/>
                          <a:latin typeface="+mn-lt"/>
                          <a:ea typeface="+mn-ea"/>
                          <a:cs typeface="+mn-cs"/>
                        </a:rPr>
                        <a:t>Data Limited DLI10</a:t>
                      </a:r>
                      <a:endParaRPr lang="en-US" sz="1100" b="1"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b="1" i="0" u="none" strike="noStrike" kern="1200" dirty="0">
                          <a:solidFill>
                            <a:schemeClr val="lt1"/>
                          </a:solidFill>
                          <a:effectLst/>
                          <a:latin typeface="+mn-lt"/>
                          <a:ea typeface="+mn-ea"/>
                          <a:cs typeface="+mn-cs"/>
                        </a:rPr>
                        <a:t>Microsoft Surface Pro 6</a:t>
                      </a:r>
                      <a:endParaRPr lang="en-US" sz="1100" b="1"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b="1" i="0" u="none" strike="noStrike" kern="1200" dirty="0">
                          <a:solidFill>
                            <a:schemeClr val="lt1"/>
                          </a:solidFill>
                          <a:effectLst/>
                          <a:latin typeface="+mn-lt"/>
                          <a:ea typeface="+mn-ea"/>
                          <a:cs typeface="+mn-cs"/>
                        </a:rPr>
                        <a:t>Panasonic FZ-G1</a:t>
                      </a:r>
                      <a:endParaRPr lang="en-US" sz="1100" b="1" cap="none" dirty="0">
                        <a:solidFill>
                          <a:srgbClr val="FFFFFF"/>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rowSpan="2">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400" cap="none" dirty="0">
                          <a:solidFill>
                            <a:srgbClr val="FFFFFF"/>
                          </a:solidFill>
                        </a:rPr>
                        <a:t>Why</a:t>
                      </a:r>
                      <a:r>
                        <a:rPr lang="en-US" sz="1400" cap="none" baseline="0" dirty="0">
                          <a:solidFill>
                            <a:srgbClr val="FFFFFF"/>
                          </a:solidFill>
                        </a:rPr>
                        <a:t> it matters</a:t>
                      </a:r>
                      <a:endParaRPr lang="en-US" sz="1400" cap="none" dirty="0">
                        <a:solidFill>
                          <a:srgbClr val="FFFFFF"/>
                        </a:solidFill>
                      </a:endParaRPr>
                    </a:p>
                  </a:txBody>
                  <a:tcPr marT="91440" marB="91440" anchor="ctr">
                    <a:lnL w="38100" cap="flat" cmpd="sng" algn="ctr">
                      <a:solidFill>
                        <a:schemeClr val="bg1"/>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10000"/>
                  </a:ext>
                </a:extLst>
              </a:tr>
              <a:tr h="777308">
                <a:tc>
                  <a:txBody>
                    <a:bodyPr/>
                    <a:lstStyle/>
                    <a:p>
                      <a:pPr algn="l"/>
                      <a:endParaRPr lang="en-US" sz="1200" cap="none" dirty="0">
                        <a:solidFill>
                          <a:schemeClr val="bg1"/>
                        </a:solidFill>
                      </a:endParaRPr>
                    </a:p>
                  </a:txBody>
                  <a:tcPr marL="182880" marT="91440" marB="91440" anchor="ctr">
                    <a:lnL w="38100" cap="flat" cmpd="sng" algn="ctr">
                      <a:solidFill>
                        <a:srgbClr val="FFFFFF"/>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1"/>
                  </a:ext>
                </a:extLst>
              </a:tr>
              <a:tr h="338480">
                <a:tc gridSpan="8">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Power</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b="1"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xmlns="" val="10002"/>
                  </a:ext>
                </a:extLst>
              </a:tr>
              <a:tr h="240988">
                <a:tc>
                  <a:txBody>
                    <a:bodyPr/>
                    <a:lstStyle/>
                    <a:p>
                      <a:pPr algn="l"/>
                      <a:r>
                        <a:rPr lang="en-US" sz="1100" b="1" dirty="0">
                          <a:solidFill>
                            <a:schemeClr val="tx1"/>
                          </a:solidFill>
                        </a:rPr>
                        <a:t>Battery</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4950 mAh</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aseline="0" dirty="0">
                          <a:solidFill>
                            <a:schemeClr val="tx1"/>
                          </a:solidFill>
                          <a:latin typeface="+mn-lt"/>
                        </a:rPr>
                        <a:t>Size not specified</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dirty="0">
                          <a:solidFill>
                            <a:schemeClr val="tx1"/>
                          </a:solidFill>
                        </a:rPr>
                        <a:t>6000 mAh</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dirty="0">
                          <a:solidFill>
                            <a:schemeClr val="tx1"/>
                          </a:solidFill>
                        </a:rPr>
                        <a:t>3950 mAh</a:t>
                      </a:r>
                    </a:p>
                    <a:p>
                      <a:pPr marL="0" marR="0" lvl="0" indent="0" algn="ctr" defTabSz="914126" rtl="0" eaLnBrk="1" fontAlgn="auto" latinLnBrk="0" hangingPunct="1">
                        <a:lnSpc>
                          <a:spcPct val="100000"/>
                        </a:lnSpc>
                        <a:spcBef>
                          <a:spcPts val="0"/>
                        </a:spcBef>
                        <a:spcAft>
                          <a:spcPts val="0"/>
                        </a:spcAft>
                        <a:buClrTx/>
                        <a:buSzTx/>
                        <a:buFontTx/>
                        <a:buNone/>
                        <a:tabLst/>
                        <a:defRPr/>
                      </a:pPr>
                      <a:endParaRPr lang="en-US" sz="1000" b="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Capacity not specified</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0" dirty="0">
                          <a:solidFill>
                            <a:schemeClr val="tx1"/>
                          </a:solidFill>
                        </a:rPr>
                        <a:t>Std.: 4200 mAh</a:t>
                      </a:r>
                      <a:br>
                        <a:rPr lang="en-US" sz="1000" b="0" dirty="0">
                          <a:solidFill>
                            <a:schemeClr val="tx1"/>
                          </a:solidFill>
                        </a:rPr>
                      </a:br>
                      <a:r>
                        <a:rPr lang="en-US" sz="1000" b="0" dirty="0">
                          <a:solidFill>
                            <a:schemeClr val="tx1"/>
                          </a:solidFill>
                        </a:rPr>
                        <a:t>Long life: 9300 mAh</a:t>
                      </a:r>
                    </a:p>
                    <a:p>
                      <a:pPr algn="ctr"/>
                      <a:r>
                        <a:rPr lang="en-US" sz="1000" b="0" dirty="0">
                          <a:solidFill>
                            <a:schemeClr val="tx1"/>
                          </a:solidFill>
                        </a:rPr>
                        <a:t>(*batteries have been recalled over fire hazard)</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000" baseline="0" dirty="0">
                          <a:solidFill>
                            <a:schemeClr val="tx1"/>
                          </a:solidFill>
                          <a:latin typeface="+mn-lt"/>
                        </a:rPr>
                        <a:t>While the ET51/ET56 may not offer the largest capacity battery in this class, the battery is user-replaceable and the hot-swappable second battery provides continuous power.  </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3"/>
                  </a:ext>
                </a:extLst>
              </a:tr>
              <a:tr h="477480">
                <a:tc>
                  <a:txBody>
                    <a:bodyPr/>
                    <a:lstStyle/>
                    <a:p>
                      <a:pPr algn="l"/>
                      <a:r>
                        <a:rPr lang="en-US" sz="1100" b="1" dirty="0">
                          <a:solidFill>
                            <a:schemeClr val="tx1"/>
                          </a:solidFill>
                        </a:rPr>
                        <a:t>User-replaceable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600"/>
                        </a:spcAft>
                        <a:buClrTx/>
                        <a:buSzTx/>
                        <a:buFontTx/>
                        <a:buNone/>
                        <a:tabLst/>
                        <a:defRPr/>
                      </a:pPr>
                      <a:r>
                        <a:rPr lang="en-US" sz="1000" b="0" i="0" u="none" strike="noStrike" kern="1200" baseline="0" dirty="0">
                          <a:solidFill>
                            <a:schemeClr val="tx1"/>
                          </a:solidFill>
                          <a:latin typeface="+mn-lt"/>
                          <a:ea typeface="+mn-ea"/>
                          <a:cs typeface="+mn-cs"/>
                        </a:rPr>
                        <a:t>Yes</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No</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0" dirty="0">
                          <a:solidFill>
                            <a:schemeClr val="tx1"/>
                          </a:solidFill>
                        </a:rPr>
                        <a:t>Yes</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rPr>
                        <a:t>Yes</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rPr>
                        <a:t>No</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dirty="0">
                          <a:solidFill>
                            <a:schemeClr val="tx1"/>
                          </a:solidFill>
                        </a:rPr>
                        <a:t>Yes</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126" rtl="0" eaLnBrk="1" fontAlgn="auto" latinLnBrk="0" hangingPunct="1">
                        <a:lnSpc>
                          <a:spcPct val="100000"/>
                        </a:lnSpc>
                        <a:spcBef>
                          <a:spcPts val="0"/>
                        </a:spcBef>
                        <a:spcAft>
                          <a:spcPts val="0"/>
                        </a:spcAft>
                        <a:buClrTx/>
                        <a:buSzTx/>
                        <a:buFontTx/>
                        <a:buNone/>
                        <a:tabLst/>
                        <a:defRPr/>
                      </a:pPr>
                      <a:r>
                        <a:rPr lang="en-US" sz="1000" dirty="0">
                          <a:solidFill>
                            <a:schemeClr val="tx1"/>
                          </a:solidFill>
                          <a:latin typeface="+mn-lt"/>
                        </a:rPr>
                        <a:t>The ET51/ET56 supports a user-replaceable battery – the tablet </a:t>
                      </a:r>
                      <a:br>
                        <a:rPr lang="en-US" sz="1000" dirty="0">
                          <a:solidFill>
                            <a:schemeClr val="tx1"/>
                          </a:solidFill>
                          <a:latin typeface="+mn-lt"/>
                        </a:rPr>
                      </a:br>
                      <a:r>
                        <a:rPr lang="en-US" sz="1000" dirty="0">
                          <a:solidFill>
                            <a:schemeClr val="tx1"/>
                          </a:solidFill>
                          <a:latin typeface="+mn-lt"/>
                        </a:rPr>
                        <a:t>never needs to be taken out of service to charge. </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4"/>
                  </a:ext>
                </a:extLst>
              </a:tr>
              <a:tr h="690909">
                <a:tc>
                  <a:txBody>
                    <a:bodyPr/>
                    <a:lstStyle/>
                    <a:p>
                      <a:pPr algn="l"/>
                      <a:r>
                        <a:rPr lang="en-US" sz="1100" b="1" dirty="0">
                          <a:solidFill>
                            <a:schemeClr val="tx1"/>
                          </a:solidFill>
                        </a:rPr>
                        <a:t>Continuous Power</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600"/>
                        </a:spcAft>
                        <a:buClrTx/>
                        <a:buSzTx/>
                        <a:buFontTx/>
                        <a:buNone/>
                        <a:tabLst/>
                        <a:defRPr/>
                      </a:pPr>
                      <a:r>
                        <a:rPr lang="en-US" sz="1000" b="0" i="0" u="none" strike="noStrike" kern="1200" baseline="0" dirty="0">
                          <a:solidFill>
                            <a:schemeClr val="tx1"/>
                          </a:solidFill>
                          <a:latin typeface="+mn-lt"/>
                          <a:ea typeface="+mn-ea"/>
                          <a:cs typeface="+mn-cs"/>
                        </a:rPr>
                        <a:t>Yes</a:t>
                      </a:r>
                    </a:p>
                    <a:p>
                      <a:pPr marL="0" marR="0" indent="0" algn="ctr" defTabSz="914126" rtl="0" eaLnBrk="1" fontAlgn="auto" latinLnBrk="0" hangingPunct="1">
                        <a:lnSpc>
                          <a:spcPct val="100000"/>
                        </a:lnSpc>
                        <a:spcBef>
                          <a:spcPts val="0"/>
                        </a:spcBef>
                        <a:spcAft>
                          <a:spcPts val="600"/>
                        </a:spcAft>
                        <a:buClrTx/>
                        <a:buSzTx/>
                        <a:buFontTx/>
                        <a:buNone/>
                        <a:tabLst/>
                        <a:defRPr/>
                      </a:pPr>
                      <a:r>
                        <a:rPr lang="en-US" sz="1000" b="0" i="0" u="none" strike="noStrike" kern="1200" baseline="0" dirty="0">
                          <a:solidFill>
                            <a:schemeClr val="tx1"/>
                          </a:solidFill>
                          <a:latin typeface="+mn-lt"/>
                          <a:ea typeface="+mn-ea"/>
                          <a:cs typeface="+mn-cs"/>
                        </a:rPr>
                        <a:t>Second optional hot-swappable battery via Expansion Back</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126" rtl="0" eaLnBrk="1" fontAlgn="ctr" latinLnBrk="0" hangingPunct="1">
                        <a:lnSpc>
                          <a:spcPct val="100000"/>
                        </a:lnSpc>
                        <a:spcBef>
                          <a:spcPts val="0"/>
                        </a:spcBef>
                        <a:spcAft>
                          <a:spcPts val="0"/>
                        </a:spcAft>
                        <a:buClrTx/>
                        <a:buSzTx/>
                        <a:buFontTx/>
                        <a:buNone/>
                        <a:tabLst/>
                        <a:defRPr/>
                      </a:pPr>
                      <a:r>
                        <a:rPr lang="en-US" sz="1000" dirty="0">
                          <a:solidFill>
                            <a:schemeClr val="tx1"/>
                          </a:solidFill>
                        </a:rPr>
                        <a:t>No</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dirty="0">
                          <a:solidFill>
                            <a:schemeClr val="tx1"/>
                          </a:solidFill>
                        </a:rPr>
                        <a:t>Detachable/</a:t>
                      </a:r>
                      <a:br>
                        <a:rPr lang="en-US" sz="1000" dirty="0">
                          <a:solidFill>
                            <a:schemeClr val="tx1"/>
                          </a:solidFill>
                        </a:rPr>
                      </a:br>
                      <a:r>
                        <a:rPr lang="en-US" sz="1000" dirty="0">
                          <a:solidFill>
                            <a:schemeClr val="tx1"/>
                          </a:solidFill>
                        </a:rPr>
                        <a:t>replaceable hot swap function </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600"/>
                        </a:spcAft>
                      </a:pPr>
                      <a:r>
                        <a:rPr lang="en-US" sz="1000" dirty="0">
                          <a:solidFill>
                            <a:schemeClr val="tx1"/>
                          </a:solidFill>
                        </a:rPr>
                        <a:t>Yes</a:t>
                      </a:r>
                    </a:p>
                    <a:p>
                      <a:pPr algn="ctr"/>
                      <a:r>
                        <a:rPr lang="en-US" sz="1000" dirty="0">
                          <a:solidFill>
                            <a:schemeClr val="tx1"/>
                          </a:solidFill>
                        </a:rPr>
                        <a:t>Integrated bridge battery offers </a:t>
                      </a:r>
                      <a:br>
                        <a:rPr lang="en-US" sz="1000" dirty="0">
                          <a:solidFill>
                            <a:schemeClr val="tx1"/>
                          </a:solidFill>
                        </a:rPr>
                      </a:br>
                      <a:r>
                        <a:rPr lang="en-US" sz="1000" dirty="0">
                          <a:solidFill>
                            <a:schemeClr val="tx1"/>
                          </a:solidFill>
                        </a:rPr>
                        <a:t>1 minute swap time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dirty="0">
                          <a:solidFill>
                            <a:schemeClr val="tx1"/>
                          </a:solidFill>
                        </a:rPr>
                        <a:t>No</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600"/>
                        </a:spcAft>
                      </a:pPr>
                      <a:r>
                        <a:rPr lang="en-US" sz="1000" dirty="0">
                          <a:solidFill>
                            <a:schemeClr val="tx1"/>
                          </a:solidFill>
                        </a:rPr>
                        <a:t>Yes</a:t>
                      </a:r>
                    </a:p>
                    <a:p>
                      <a:pPr algn="ctr"/>
                      <a:r>
                        <a:rPr lang="en-US" sz="1000" dirty="0">
                          <a:solidFill>
                            <a:schemeClr val="tx1"/>
                          </a:solidFill>
                        </a:rPr>
                        <a:t>Bridge battery offers </a:t>
                      </a:r>
                      <a:br>
                        <a:rPr lang="en-US" sz="1000" dirty="0">
                          <a:solidFill>
                            <a:schemeClr val="tx1"/>
                          </a:solidFill>
                        </a:rPr>
                      </a:br>
                      <a:r>
                        <a:rPr lang="en-US" sz="1000" dirty="0">
                          <a:solidFill>
                            <a:schemeClr val="tx1"/>
                          </a:solidFill>
                        </a:rPr>
                        <a:t>1 minute swap time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126"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latin typeface="+mn-lt"/>
                        </a:rPr>
                        <a:t>An optional hot-swappable battery can be added to any ET51/ET56 Expansion Back for around-the-clock power. And since the expansion back auxiliary battery trickle charges the main battery, there is no need for a bridge battery, such as the one in the DL10 or Panasonic FZ-G1.</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5"/>
                  </a:ext>
                </a:extLst>
              </a:tr>
            </a:tbl>
          </a:graphicData>
        </a:graphic>
      </p:graphicFrame>
      <p:pic>
        <p:nvPicPr>
          <p:cNvPr id="8" name="Picture 7">
            <a:extLst>
              <a:ext uri="{FF2B5EF4-FFF2-40B4-BE49-F238E27FC236}">
                <a16:creationId xmlns:a16="http://schemas.microsoft.com/office/drawing/2014/main" xmlns="" id="{D2288236-EB4D-4B3A-A4C6-C7AA5338C3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8670" y="1997475"/>
            <a:ext cx="1137171" cy="753941"/>
          </a:xfrm>
          <a:prstGeom prst="rect">
            <a:avLst/>
          </a:prstGeom>
        </p:spPr>
      </p:pic>
      <p:pic>
        <p:nvPicPr>
          <p:cNvPr id="9" name="Picture 8">
            <a:extLst>
              <a:ext uri="{FF2B5EF4-FFF2-40B4-BE49-F238E27FC236}">
                <a16:creationId xmlns:a16="http://schemas.microsoft.com/office/drawing/2014/main" xmlns="" id="{9DDB0BB4-13C6-4DD9-B073-A5E5AB618E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315" b="10315"/>
          <a:stretch/>
        </p:blipFill>
        <p:spPr>
          <a:xfrm>
            <a:off x="7057136" y="1979719"/>
            <a:ext cx="949911" cy="753941"/>
          </a:xfrm>
          <a:prstGeom prst="rect">
            <a:avLst/>
          </a:prstGeom>
        </p:spPr>
      </p:pic>
      <p:pic>
        <p:nvPicPr>
          <p:cNvPr id="10" name="Picture 9">
            <a:extLst>
              <a:ext uri="{FF2B5EF4-FFF2-40B4-BE49-F238E27FC236}">
                <a16:creationId xmlns:a16="http://schemas.microsoft.com/office/drawing/2014/main" xmlns="" id="{2BC678E6-2F76-4BE2-9555-AAA4B3CA42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1882" y="1989243"/>
            <a:ext cx="1039640" cy="753941"/>
          </a:xfrm>
          <a:prstGeom prst="rect">
            <a:avLst/>
          </a:prstGeom>
        </p:spPr>
      </p:pic>
      <p:pic>
        <p:nvPicPr>
          <p:cNvPr id="11" name="Picture 10">
            <a:extLst>
              <a:ext uri="{FF2B5EF4-FFF2-40B4-BE49-F238E27FC236}">
                <a16:creationId xmlns:a16="http://schemas.microsoft.com/office/drawing/2014/main" xmlns="" id="{37A19609-BEC9-4F85-AA84-5CD91B9A85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50792" y="2016525"/>
            <a:ext cx="1039640" cy="693094"/>
          </a:xfrm>
          <a:prstGeom prst="rect">
            <a:avLst/>
          </a:prstGeom>
        </p:spPr>
      </p:pic>
      <p:pic>
        <p:nvPicPr>
          <p:cNvPr id="12" name="Picture 11">
            <a:extLst>
              <a:ext uri="{FF2B5EF4-FFF2-40B4-BE49-F238E27FC236}">
                <a16:creationId xmlns:a16="http://schemas.microsoft.com/office/drawing/2014/main" xmlns="" id="{412ECC64-568E-4F38-A09D-D3ACFD34827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3953" b="14840"/>
          <a:stretch/>
        </p:blipFill>
        <p:spPr>
          <a:xfrm>
            <a:off x="4210354" y="1966584"/>
            <a:ext cx="1090622" cy="776600"/>
          </a:xfrm>
          <a:prstGeom prst="rect">
            <a:avLst/>
          </a:prstGeom>
        </p:spPr>
      </p:pic>
      <p:pic>
        <p:nvPicPr>
          <p:cNvPr id="13" name="Picture 12">
            <a:extLst>
              <a:ext uri="{FF2B5EF4-FFF2-40B4-BE49-F238E27FC236}">
                <a16:creationId xmlns:a16="http://schemas.microsoft.com/office/drawing/2014/main" xmlns="" id="{7CB4F169-9085-4CD6-B261-2D30B0DAC02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5180" r="26153"/>
          <a:stretch/>
        </p:blipFill>
        <p:spPr>
          <a:xfrm>
            <a:off x="3016327" y="1993866"/>
            <a:ext cx="663492" cy="715753"/>
          </a:xfrm>
          <a:prstGeom prst="rect">
            <a:avLst/>
          </a:prstGeom>
        </p:spPr>
      </p:pic>
      <p:sp>
        <p:nvSpPr>
          <p:cNvPr id="14" name="Rectangle 13">
            <a:extLst>
              <a:ext uri="{FF2B5EF4-FFF2-40B4-BE49-F238E27FC236}">
                <a16:creationId xmlns:a16="http://schemas.microsoft.com/office/drawing/2014/main" xmlns="" id="{968F75A2-A59A-4979-BC34-25C07A2DC010}"/>
              </a:ext>
            </a:extLst>
          </p:cNvPr>
          <p:cNvSpPr/>
          <p:nvPr/>
        </p:nvSpPr>
        <p:spPr>
          <a:xfrm>
            <a:off x="457081" y="6476640"/>
            <a:ext cx="3480318" cy="307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11719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507881" y="395195"/>
            <a:ext cx="11225908" cy="365760"/>
          </a:xfrm>
        </p:spPr>
        <p:txBody>
          <a:bodyPr/>
          <a:lstStyle/>
          <a:p>
            <a:r>
              <a:rPr lang="en-US" sz="3200" dirty="0">
                <a:latin typeface=""/>
              </a:rPr>
              <a:t>Windows Competitive </a:t>
            </a:r>
            <a:r>
              <a:rPr lang="en-US" sz="3200" dirty="0">
                <a:latin typeface=""/>
                <a:cs typeface=""/>
              </a:rPr>
              <a:t>Comparison: 10-inch tablets </a:t>
            </a:r>
            <a:r>
              <a:rPr lang="en-US" sz="1400" dirty="0">
                <a:latin typeface=""/>
                <a:cs typeface=""/>
              </a:rPr>
              <a:t>(continued)</a:t>
            </a:r>
          </a:p>
        </p:txBody>
      </p:sp>
      <p:sp>
        <p:nvSpPr>
          <p:cNvPr id="3" name="Slide Number Placeholder 2"/>
          <p:cNvSpPr>
            <a:spLocks noGrp="1"/>
          </p:cNvSpPr>
          <p:nvPr>
            <p:ph type="sldNum" sz="quarter" idx="4"/>
          </p:nvPr>
        </p:nvSpPr>
        <p:spPr/>
        <p:txBody>
          <a:bodyPr/>
          <a:lstStyle/>
          <a:p>
            <a:fld id="{79044E51-BF79-AF42-BAC5-B771B1D9D8E0}" type="slidenum">
              <a:rPr lang="en-US" smtClean="0"/>
              <a:pPr/>
              <a:t>76</a:t>
            </a:fld>
            <a:endParaRPr lang="en-US" dirty="0"/>
          </a:p>
        </p:txBody>
      </p:sp>
      <p:sp>
        <p:nvSpPr>
          <p:cNvPr id="2" name="TextBox 1"/>
          <p:cNvSpPr txBox="1"/>
          <p:nvPr/>
        </p:nvSpPr>
        <p:spPr>
          <a:xfrm>
            <a:off x="434339" y="879695"/>
            <a:ext cx="10899501" cy="523220"/>
          </a:xfrm>
          <a:prstGeom prst="rect">
            <a:avLst/>
          </a:prstGeom>
          <a:noFill/>
        </p:spPr>
        <p:txBody>
          <a:bodyPr wrap="square" rtlCol="0">
            <a:spAutoFit/>
          </a:bodyPr>
          <a:lstStyle/>
          <a:p>
            <a:r>
              <a:rPr lang="en-US" sz="1400" i="1" dirty="0">
                <a:latin typeface=""/>
                <a:cs typeface=""/>
              </a:rPr>
              <a:t>In the following chart, where appropriate, yellow shading indicates the best specification available for a feature. </a:t>
            </a:r>
            <a:br>
              <a:rPr lang="en-US" sz="1400" i="1" dirty="0">
                <a:latin typeface=""/>
                <a:cs typeface=""/>
              </a:rPr>
            </a:br>
            <a:r>
              <a:rPr lang="en-US" sz="1400" i="1" dirty="0">
                <a:latin typeface=""/>
                <a:cs typeface=""/>
              </a:rPr>
              <a:t>Competitive information is based on publicly available information.</a:t>
            </a:r>
            <a:endParaRPr lang="en-US" sz="1400" i="1" baseline="30000" dirty="0">
              <a:latin typeface=""/>
              <a:cs typeface=""/>
            </a:endParaRPr>
          </a:p>
        </p:txBody>
      </p:sp>
      <p:graphicFrame>
        <p:nvGraphicFramePr>
          <p:cNvPr id="7" name="Table 6"/>
          <p:cNvGraphicFramePr>
            <a:graphicFrameLocks noGrp="1"/>
          </p:cNvGraphicFramePr>
          <p:nvPr/>
        </p:nvGraphicFramePr>
        <p:xfrm>
          <a:off x="495181" y="1465487"/>
          <a:ext cx="11392021" cy="4747217"/>
        </p:xfrm>
        <a:graphic>
          <a:graphicData uri="http://schemas.openxmlformats.org/drawingml/2006/table">
            <a:tbl>
              <a:tblPr firstRow="1" bandRow="1">
                <a:tableStyleId>{073A0DAA-6AF3-43AB-8588-CEC1D06C72B9}</a:tableStyleId>
              </a:tblPr>
              <a:tblGrid>
                <a:gridCol w="964173">
                  <a:extLst>
                    <a:ext uri="{9D8B030D-6E8A-4147-A177-3AD203B41FA5}">
                      <a16:colId xmlns:a16="http://schemas.microsoft.com/office/drawing/2014/main" xmlns="" val="20000"/>
                    </a:ext>
                  </a:extLst>
                </a:gridCol>
                <a:gridCol w="1265824">
                  <a:extLst>
                    <a:ext uri="{9D8B030D-6E8A-4147-A177-3AD203B41FA5}">
                      <a16:colId xmlns:a16="http://schemas.microsoft.com/office/drawing/2014/main" xmlns="" val="20001"/>
                    </a:ext>
                  </a:extLst>
                </a:gridCol>
                <a:gridCol w="1296377">
                  <a:extLst>
                    <a:ext uri="{9D8B030D-6E8A-4147-A177-3AD203B41FA5}">
                      <a16:colId xmlns:a16="http://schemas.microsoft.com/office/drawing/2014/main" xmlns="" val="20002"/>
                    </a:ext>
                  </a:extLst>
                </a:gridCol>
                <a:gridCol w="1404314">
                  <a:extLst>
                    <a:ext uri="{9D8B030D-6E8A-4147-A177-3AD203B41FA5}">
                      <a16:colId xmlns:a16="http://schemas.microsoft.com/office/drawing/2014/main" xmlns="" val="20003"/>
                    </a:ext>
                  </a:extLst>
                </a:gridCol>
                <a:gridCol w="1404314">
                  <a:extLst>
                    <a:ext uri="{9D8B030D-6E8A-4147-A177-3AD203B41FA5}">
                      <a16:colId xmlns:a16="http://schemas.microsoft.com/office/drawing/2014/main" xmlns="" val="2875008622"/>
                    </a:ext>
                  </a:extLst>
                </a:gridCol>
                <a:gridCol w="1404314">
                  <a:extLst>
                    <a:ext uri="{9D8B030D-6E8A-4147-A177-3AD203B41FA5}">
                      <a16:colId xmlns:a16="http://schemas.microsoft.com/office/drawing/2014/main" xmlns="" val="3298330034"/>
                    </a:ext>
                  </a:extLst>
                </a:gridCol>
                <a:gridCol w="1335475">
                  <a:extLst>
                    <a:ext uri="{9D8B030D-6E8A-4147-A177-3AD203B41FA5}">
                      <a16:colId xmlns:a16="http://schemas.microsoft.com/office/drawing/2014/main" xmlns="" val="20004"/>
                    </a:ext>
                  </a:extLst>
                </a:gridCol>
                <a:gridCol w="2317230">
                  <a:extLst>
                    <a:ext uri="{9D8B030D-6E8A-4147-A177-3AD203B41FA5}">
                      <a16:colId xmlns:a16="http://schemas.microsoft.com/office/drawing/2014/main" xmlns="" val="20005"/>
                    </a:ext>
                  </a:extLst>
                </a:gridCol>
              </a:tblGrid>
              <a:tr h="0">
                <a:tc>
                  <a:txBody>
                    <a:bodyPr/>
                    <a:lstStyle/>
                    <a:p>
                      <a:pPr algn="l"/>
                      <a:r>
                        <a:rPr lang="en-US" sz="1100" cap="none" dirty="0"/>
                        <a:t>Feature</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100" cap="none" dirty="0"/>
                        <a:t>Zebra ET51/ET56</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Apple iPad</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b="1" i="0" u="none" strike="noStrike" kern="1200" dirty="0">
                          <a:solidFill>
                            <a:schemeClr val="lt1"/>
                          </a:solidFill>
                          <a:effectLst/>
                          <a:latin typeface="+mn-lt"/>
                          <a:ea typeface="+mn-ea"/>
                          <a:cs typeface="+mn-cs"/>
                        </a:rPr>
                        <a:t>Bluebird Pidion RT100</a:t>
                      </a:r>
                      <a:endParaRPr lang="en-US" sz="1100" b="1"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b="1" i="0" u="none" strike="noStrike" kern="1200" dirty="0">
                          <a:solidFill>
                            <a:schemeClr val="lt1"/>
                          </a:solidFill>
                          <a:effectLst/>
                          <a:latin typeface="+mn-lt"/>
                          <a:ea typeface="+mn-ea"/>
                          <a:cs typeface="+mn-cs"/>
                        </a:rPr>
                        <a:t>Data Limited DLI10</a:t>
                      </a:r>
                      <a:endParaRPr lang="en-US" sz="1100" b="1"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b="1" i="0" u="none" strike="noStrike" kern="1200" dirty="0">
                          <a:solidFill>
                            <a:schemeClr val="lt1"/>
                          </a:solidFill>
                          <a:effectLst/>
                          <a:latin typeface="+mn-lt"/>
                          <a:ea typeface="+mn-ea"/>
                          <a:cs typeface="+mn-cs"/>
                        </a:rPr>
                        <a:t>Microsoft Surface Pro 6</a:t>
                      </a:r>
                      <a:endParaRPr lang="en-US" sz="1100" b="1"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b="1" i="0" u="none" strike="noStrike" kern="1200" dirty="0">
                          <a:solidFill>
                            <a:schemeClr val="lt1"/>
                          </a:solidFill>
                          <a:effectLst/>
                          <a:latin typeface="+mn-lt"/>
                          <a:ea typeface="+mn-ea"/>
                          <a:cs typeface="+mn-cs"/>
                        </a:rPr>
                        <a:t>Panasonic FZ-G1</a:t>
                      </a:r>
                      <a:endParaRPr lang="en-US" sz="1100" b="1" cap="none" dirty="0">
                        <a:solidFill>
                          <a:srgbClr val="FFFFFF"/>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rowSpan="2">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400" cap="none" dirty="0">
                          <a:solidFill>
                            <a:srgbClr val="FFFFFF"/>
                          </a:solidFill>
                        </a:rPr>
                        <a:t>Why</a:t>
                      </a:r>
                      <a:r>
                        <a:rPr lang="en-US" sz="1400" cap="none" baseline="0" dirty="0">
                          <a:solidFill>
                            <a:srgbClr val="FFFFFF"/>
                          </a:solidFill>
                        </a:rPr>
                        <a:t> it matters</a:t>
                      </a:r>
                      <a:endParaRPr lang="en-US" sz="1400" cap="none" dirty="0">
                        <a:solidFill>
                          <a:srgbClr val="FFFFFF"/>
                        </a:solidFill>
                      </a:endParaRPr>
                    </a:p>
                  </a:txBody>
                  <a:tcPr marT="91440" marB="91440" anchor="ctr">
                    <a:lnL w="38100" cap="flat" cmpd="sng" algn="ctr">
                      <a:solidFill>
                        <a:schemeClr val="bg1"/>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10000"/>
                  </a:ext>
                </a:extLst>
              </a:tr>
              <a:tr h="777308">
                <a:tc>
                  <a:txBody>
                    <a:bodyPr/>
                    <a:lstStyle/>
                    <a:p>
                      <a:pPr algn="l"/>
                      <a:endParaRPr lang="en-US" sz="1200" cap="none" dirty="0">
                        <a:solidFill>
                          <a:schemeClr val="bg1"/>
                        </a:solidFill>
                      </a:endParaRPr>
                    </a:p>
                  </a:txBody>
                  <a:tcPr marL="182880" marT="91440" marB="91440" anchor="ctr">
                    <a:lnL w="38100" cap="flat" cmpd="sng" algn="ctr">
                      <a:solidFill>
                        <a:srgbClr val="FFFFFF"/>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1"/>
                  </a:ext>
                </a:extLst>
              </a:tr>
              <a:tr h="338480">
                <a:tc gridSpan="8">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Data Capture </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b="1"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xmlns="" val="10002"/>
                  </a:ext>
                </a:extLst>
              </a:tr>
              <a:tr h="1495249">
                <a:tc>
                  <a:txBody>
                    <a:bodyPr/>
                    <a:lstStyle/>
                    <a:p>
                      <a:pPr algn="l"/>
                      <a:r>
                        <a:rPr lang="en-US" sz="1100" b="1" dirty="0">
                          <a:solidFill>
                            <a:schemeClr val="tx1"/>
                          </a:solidFill>
                        </a:rPr>
                        <a:t>Barcode Scanning </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600"/>
                        </a:spcAft>
                        <a:buClrTx/>
                        <a:buSzTx/>
                        <a:buFontTx/>
                        <a:buNone/>
                        <a:tabLst/>
                        <a:defRPr/>
                      </a:pPr>
                      <a:r>
                        <a:rPr lang="en-US" sz="1000" kern="1200" baseline="0" dirty="0">
                          <a:solidFill>
                            <a:schemeClr val="dk1"/>
                          </a:solidFill>
                          <a:latin typeface="+mn-lt"/>
                          <a:ea typeface="+mn-ea"/>
                          <a:cs typeface="+mn-cs"/>
                        </a:rPr>
                        <a:t>Enterprise-class 1D/2D scanning via expansion back accessories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(Zebra SE4750 and SE4710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scan engines)</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latin typeface="+mn-lt"/>
                        </a:rPr>
                        <a:t>No (via </a:t>
                      </a:r>
                      <a:br>
                        <a:rPr lang="en-US" sz="1000" baseline="0" dirty="0">
                          <a:solidFill>
                            <a:schemeClr val="tx1"/>
                          </a:solidFill>
                          <a:latin typeface="+mn-lt"/>
                        </a:rPr>
                      </a:br>
                      <a:r>
                        <a:rPr lang="en-US" sz="1000" baseline="0" dirty="0">
                          <a:solidFill>
                            <a:schemeClr val="tx1"/>
                          </a:solidFill>
                          <a:latin typeface="+mn-lt"/>
                        </a:rPr>
                        <a:t>camera only)</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dirty="0">
                          <a:solidFill>
                            <a:schemeClr val="tx1"/>
                          </a:solidFill>
                        </a:rPr>
                        <a:t>1D/2D imager </a:t>
                      </a:r>
                      <a:br>
                        <a:rPr lang="en-US" sz="1000" dirty="0">
                          <a:solidFill>
                            <a:schemeClr val="tx1"/>
                          </a:solidFill>
                        </a:rPr>
                      </a:br>
                      <a:r>
                        <a:rPr lang="en-US" sz="1000" dirty="0">
                          <a:solidFill>
                            <a:schemeClr val="tx1"/>
                          </a:solidFill>
                        </a:rPr>
                        <a:t>(smart plug option)</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i="0" u="none" strike="noStrike" kern="1200" dirty="0">
                          <a:solidFill>
                            <a:schemeClr val="dk1"/>
                          </a:solidFill>
                          <a:effectLst/>
                          <a:latin typeface="+mn-lt"/>
                          <a:ea typeface="+mn-ea"/>
                          <a:cs typeface="+mn-cs"/>
                        </a:rPr>
                        <a:t>1D/2D imager, </a:t>
                      </a:r>
                      <a:br>
                        <a:rPr lang="en-US" sz="1000" b="0" i="0" u="none" strike="noStrike" kern="1200" dirty="0">
                          <a:solidFill>
                            <a:schemeClr val="dk1"/>
                          </a:solidFill>
                          <a:effectLst/>
                          <a:latin typeface="+mn-lt"/>
                          <a:ea typeface="+mn-ea"/>
                          <a:cs typeface="+mn-cs"/>
                        </a:rPr>
                      </a:br>
                      <a:r>
                        <a:rPr lang="en-US" sz="1000" b="0" i="0" u="none" strike="noStrike" kern="1200" dirty="0">
                          <a:solidFill>
                            <a:schemeClr val="dk1"/>
                          </a:solidFill>
                          <a:effectLst/>
                          <a:latin typeface="+mn-lt"/>
                          <a:ea typeface="+mn-ea"/>
                          <a:cs typeface="+mn-cs"/>
                        </a:rPr>
                        <a:t>1D standard laser, 1D advanced long</a:t>
                      </a:r>
                      <a:r>
                        <a:rPr lang="en-US" sz="1000" dirty="0"/>
                        <a:t/>
                      </a:r>
                      <a:br>
                        <a:rPr lang="en-US" sz="1000" dirty="0"/>
                      </a:br>
                      <a:r>
                        <a:rPr lang="en-US" sz="1000" b="0" i="0" u="none" strike="noStrike" kern="1200" dirty="0">
                          <a:solidFill>
                            <a:schemeClr val="dk1"/>
                          </a:solidFill>
                          <a:effectLst/>
                          <a:latin typeface="+mn-lt"/>
                          <a:ea typeface="+mn-ea"/>
                          <a:cs typeface="+mn-cs"/>
                        </a:rPr>
                        <a:t>range laser</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latin typeface="+mn-lt"/>
                        </a:rPr>
                        <a:t>No </a:t>
                      </a:r>
                      <a:br>
                        <a:rPr lang="en-US" sz="1000" baseline="0" dirty="0">
                          <a:solidFill>
                            <a:schemeClr val="tx1"/>
                          </a:solidFill>
                          <a:latin typeface="+mn-lt"/>
                        </a:rPr>
                      </a:br>
                      <a:r>
                        <a:rPr lang="en-US" sz="1000" baseline="0" dirty="0">
                          <a:solidFill>
                            <a:schemeClr val="tx1"/>
                          </a:solidFill>
                          <a:latin typeface="+mn-lt"/>
                        </a:rPr>
                        <a:t>(via camera only)</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0" dirty="0">
                          <a:solidFill>
                            <a:schemeClr val="tx1"/>
                          </a:solidFill>
                        </a:rPr>
                        <a:t>Optional 1D/2D reader</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000" baseline="0" dirty="0">
                          <a:solidFill>
                            <a:schemeClr val="tx1"/>
                          </a:solidFill>
                          <a:latin typeface="+mn-lt"/>
                        </a:rPr>
                        <a:t>The ET51/ET56 offers Zebra’s industry-leading scanning technology via the expansion back. These scan engines support Zebra’s exclusive PRZM Intelligent Imaging technology for first-time, every time capture of virtually any 1D/2D barcode in any condition. </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3"/>
                  </a:ext>
                </a:extLst>
              </a:tr>
              <a:tr h="717630">
                <a:tc>
                  <a:txBody>
                    <a:bodyPr/>
                    <a:lstStyle/>
                    <a:p>
                      <a:pPr algn="l"/>
                      <a:r>
                        <a:rPr lang="en-US" sz="1100" b="1" dirty="0">
                          <a:solidFill>
                            <a:schemeClr val="tx1"/>
                          </a:solidFill>
                        </a:rPr>
                        <a:t>Rear Camera</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600"/>
                        </a:spcAft>
                        <a:buClrTx/>
                        <a:buSzTx/>
                        <a:buFontTx/>
                        <a:buNone/>
                        <a:tabLst/>
                        <a:defRPr/>
                      </a:pPr>
                      <a:r>
                        <a:rPr lang="en-US" sz="1000" b="0" i="0" u="none" strike="noStrike" kern="1200" baseline="0" dirty="0">
                          <a:solidFill>
                            <a:schemeClr val="tx1"/>
                          </a:solidFill>
                          <a:latin typeface="+mn-lt"/>
                          <a:ea typeface="+mn-ea"/>
                          <a:cs typeface="+mn-cs"/>
                        </a:rPr>
                        <a:t>8MP</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dirty="0">
                          <a:solidFill>
                            <a:schemeClr val="tx1"/>
                          </a:solidFill>
                          <a:latin typeface="+mn-lt"/>
                          <a:ea typeface="+mn-ea"/>
                          <a:cs typeface="+mn-cs"/>
                        </a:rPr>
                        <a:t>8MP</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126" rtl="0" eaLnBrk="1" fontAlgn="ctr" latinLnBrk="0" hangingPunct="1">
                        <a:lnSpc>
                          <a:spcPct val="100000"/>
                        </a:lnSpc>
                        <a:spcBef>
                          <a:spcPts val="0"/>
                        </a:spcBef>
                        <a:spcAft>
                          <a:spcPts val="0"/>
                        </a:spcAft>
                        <a:buClrTx/>
                        <a:buSzTx/>
                        <a:buFontTx/>
                        <a:buNone/>
                        <a:tabLst/>
                        <a:defRPr/>
                      </a:pPr>
                      <a:r>
                        <a:rPr lang="en-US" sz="1000" b="0" i="0" u="none" strike="noStrike" kern="1200" dirty="0">
                          <a:solidFill>
                            <a:schemeClr val="dk1"/>
                          </a:solidFill>
                          <a:effectLst/>
                          <a:latin typeface="+mn-lt"/>
                          <a:ea typeface="+mn-ea"/>
                          <a:cs typeface="+mn-cs"/>
                        </a:rPr>
                        <a:t>5MP</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ctr" latinLnBrk="0" hangingPunct="1">
                        <a:lnSpc>
                          <a:spcPct val="100000"/>
                        </a:lnSpc>
                        <a:spcBef>
                          <a:spcPts val="0"/>
                        </a:spcBef>
                        <a:spcAft>
                          <a:spcPts val="0"/>
                        </a:spcAft>
                        <a:buClrTx/>
                        <a:buSzTx/>
                        <a:buFontTx/>
                        <a:buNone/>
                        <a:tabLst/>
                        <a:defRPr/>
                      </a:pPr>
                      <a:r>
                        <a:rPr lang="en-US" sz="1000" b="0" i="0" u="none" strike="noStrike" kern="1200" dirty="0">
                          <a:solidFill>
                            <a:schemeClr val="dk1"/>
                          </a:solidFill>
                          <a:effectLst/>
                          <a:latin typeface="+mn-lt"/>
                          <a:ea typeface="+mn-ea"/>
                          <a:cs typeface="+mn-cs"/>
                        </a:rPr>
                        <a:t>5MP</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dirty="0">
                          <a:solidFill>
                            <a:schemeClr val="tx1"/>
                          </a:solidFill>
                          <a:latin typeface="+mn-lt"/>
                          <a:ea typeface="+mn-ea"/>
                          <a:cs typeface="+mn-cs"/>
                        </a:rPr>
                        <a:t>8MP</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ctr" defTabSz="914126" rtl="0" eaLnBrk="1" fontAlgn="auto" latinLnBrk="0" hangingPunct="1">
                        <a:lnSpc>
                          <a:spcPct val="100000"/>
                        </a:lnSpc>
                        <a:spcBef>
                          <a:spcPts val="0"/>
                        </a:spcBef>
                        <a:spcAft>
                          <a:spcPts val="600"/>
                        </a:spcAft>
                        <a:buClrTx/>
                        <a:buSzTx/>
                        <a:buFontTx/>
                        <a:buNone/>
                        <a:tabLst/>
                        <a:defRPr/>
                      </a:pPr>
                      <a:r>
                        <a:rPr lang="en-US" sz="1000" b="0" i="0" u="none" strike="noStrike" kern="1200" baseline="0" dirty="0">
                          <a:solidFill>
                            <a:schemeClr val="tx1"/>
                          </a:solidFill>
                          <a:latin typeface="+mn-lt"/>
                          <a:ea typeface="+mn-ea"/>
                          <a:cs typeface="+mn-cs"/>
                        </a:rPr>
                        <a:t>8MP</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126"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latin typeface="+mn-lt"/>
                        </a:rPr>
                        <a:t>The ET51/ET56’s rear camera </a:t>
                      </a:r>
                      <a:br>
                        <a:rPr lang="en-US" sz="1000" baseline="0" dirty="0">
                          <a:solidFill>
                            <a:schemeClr val="tx1"/>
                          </a:solidFill>
                          <a:latin typeface="+mn-lt"/>
                        </a:rPr>
                      </a:br>
                      <a:r>
                        <a:rPr lang="en-US" sz="1000" baseline="0" dirty="0">
                          <a:solidFill>
                            <a:schemeClr val="tx1"/>
                          </a:solidFill>
                          <a:latin typeface="+mn-lt"/>
                        </a:rPr>
                        <a:t>is on par with the market for this device class. </a:t>
                      </a:r>
                      <a:endParaRPr lang="en-US" sz="100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4"/>
                  </a:ext>
                </a:extLst>
              </a:tr>
              <a:tr h="888350">
                <a:tc>
                  <a:txBody>
                    <a:bodyPr/>
                    <a:lstStyle/>
                    <a:p>
                      <a:pPr algn="l"/>
                      <a:r>
                        <a:rPr lang="en-US" sz="1100" b="1" dirty="0">
                          <a:solidFill>
                            <a:schemeClr val="tx1"/>
                          </a:solidFill>
                        </a:rPr>
                        <a:t>Front Camera</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ctr" latinLnBrk="0" hangingPunct="1">
                        <a:lnSpc>
                          <a:spcPct val="100000"/>
                        </a:lnSpc>
                        <a:spcBef>
                          <a:spcPts val="0"/>
                        </a:spcBef>
                        <a:spcAft>
                          <a:spcPts val="0"/>
                        </a:spcAft>
                        <a:buClrTx/>
                        <a:buSzTx/>
                        <a:buFontTx/>
                        <a:buNone/>
                        <a:tabLst/>
                        <a:defRPr/>
                      </a:pPr>
                      <a:r>
                        <a:rPr lang="en-US" sz="1000" b="0" i="0" u="none" strike="noStrike" kern="1200" dirty="0">
                          <a:solidFill>
                            <a:schemeClr val="dk1"/>
                          </a:solidFill>
                          <a:effectLst/>
                          <a:latin typeface="+mn-lt"/>
                          <a:ea typeface="+mn-ea"/>
                          <a:cs typeface="+mn-cs"/>
                        </a:rPr>
                        <a:t>2MP</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dirty="0">
                          <a:solidFill>
                            <a:schemeClr val="tx1"/>
                          </a:solidFill>
                          <a:latin typeface="+mn-lt"/>
                          <a:ea typeface="+mn-ea"/>
                          <a:cs typeface="+mn-cs"/>
                        </a:rPr>
                        <a:t>1.2MP</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ctr" latinLnBrk="0" hangingPunct="1">
                        <a:lnSpc>
                          <a:spcPct val="100000"/>
                        </a:lnSpc>
                        <a:spcBef>
                          <a:spcPts val="0"/>
                        </a:spcBef>
                        <a:spcAft>
                          <a:spcPts val="0"/>
                        </a:spcAft>
                        <a:buClrTx/>
                        <a:buSzTx/>
                        <a:buFontTx/>
                        <a:buNone/>
                        <a:tabLst/>
                        <a:defRPr/>
                      </a:pPr>
                      <a:r>
                        <a:rPr lang="en-US" sz="1000" b="0" i="0" u="none" strike="noStrike" kern="1200" dirty="0">
                          <a:solidFill>
                            <a:schemeClr val="dk1"/>
                          </a:solidFill>
                          <a:effectLst/>
                          <a:latin typeface="+mn-lt"/>
                          <a:ea typeface="+mn-ea"/>
                          <a:cs typeface="+mn-cs"/>
                        </a:rPr>
                        <a:t>2MP</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ctr" latinLnBrk="0" hangingPunct="1">
                        <a:lnSpc>
                          <a:spcPct val="100000"/>
                        </a:lnSpc>
                        <a:spcBef>
                          <a:spcPts val="0"/>
                        </a:spcBef>
                        <a:spcAft>
                          <a:spcPts val="0"/>
                        </a:spcAft>
                        <a:buClrTx/>
                        <a:buSzTx/>
                        <a:buFontTx/>
                        <a:buNone/>
                        <a:tabLst/>
                        <a:defRPr/>
                      </a:pPr>
                      <a:r>
                        <a:rPr lang="en-US" sz="1000" b="0" i="0" u="none" strike="noStrike" kern="1200" dirty="0">
                          <a:solidFill>
                            <a:schemeClr val="dk1"/>
                          </a:solidFill>
                          <a:effectLst/>
                          <a:latin typeface="+mn-lt"/>
                          <a:ea typeface="+mn-ea"/>
                          <a:cs typeface="+mn-cs"/>
                        </a:rPr>
                        <a:t>2MP</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i="0" u="none" strike="noStrike" kern="1200" baseline="0" dirty="0">
                          <a:solidFill>
                            <a:schemeClr val="tx1"/>
                          </a:solidFill>
                          <a:latin typeface="+mn-lt"/>
                          <a:ea typeface="+mn-ea"/>
                          <a:cs typeface="+mn-cs"/>
                        </a:rPr>
                        <a:t>5MP</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126" rtl="0" eaLnBrk="1" fontAlgn="ctr" latinLnBrk="0" hangingPunct="1">
                        <a:lnSpc>
                          <a:spcPct val="100000"/>
                        </a:lnSpc>
                        <a:spcBef>
                          <a:spcPts val="0"/>
                        </a:spcBef>
                        <a:spcAft>
                          <a:spcPts val="0"/>
                        </a:spcAft>
                        <a:buClrTx/>
                        <a:buSzTx/>
                        <a:buFontTx/>
                        <a:buNone/>
                        <a:tabLst/>
                        <a:defRPr/>
                      </a:pPr>
                      <a:r>
                        <a:rPr lang="en-US" sz="1000" b="0" i="0" u="none" strike="noStrike" kern="1200" dirty="0">
                          <a:solidFill>
                            <a:schemeClr val="dk1"/>
                          </a:solidFill>
                          <a:effectLst/>
                          <a:latin typeface="+mn-lt"/>
                          <a:ea typeface="+mn-ea"/>
                          <a:cs typeface="+mn-cs"/>
                        </a:rPr>
                        <a:t>2MP</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126" rtl="0" eaLnBrk="1" fontAlgn="ctr" latinLnBrk="0" hangingPunct="1">
                        <a:lnSpc>
                          <a:spcPct val="100000"/>
                        </a:lnSpc>
                        <a:spcBef>
                          <a:spcPts val="0"/>
                        </a:spcBef>
                        <a:spcAft>
                          <a:spcPts val="0"/>
                        </a:spcAft>
                        <a:buClrTx/>
                        <a:buSzTx/>
                        <a:buFontTx/>
                        <a:buNone/>
                        <a:tabLst/>
                        <a:defRPr/>
                      </a:pPr>
                      <a:r>
                        <a:rPr lang="en-US" sz="1000" b="0" i="0" u="none" strike="noStrike" baseline="0" dirty="0">
                          <a:solidFill>
                            <a:srgbClr val="000000"/>
                          </a:solidFill>
                          <a:effectLst/>
                          <a:latin typeface="+mn-lt"/>
                        </a:rPr>
                        <a:t>Like other devices in this class, the ET51/ET56 supports a front camera for video calls for on-the-spot help and collaboration. </a:t>
                      </a:r>
                      <a:endParaRPr lang="en-US" sz="1000" b="0" i="0" u="none" strike="noStrike" kern="1200" baseline="0" dirty="0">
                        <a:solidFill>
                          <a:schemeClr val="dk1"/>
                        </a:solidFill>
                        <a:latin typeface="+mn-lt"/>
                        <a:ea typeface="+mn-ea"/>
                        <a:cs typeface="+mn-cs"/>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5"/>
                  </a:ext>
                </a:extLst>
              </a:tr>
            </a:tbl>
          </a:graphicData>
        </a:graphic>
      </p:graphicFrame>
      <p:pic>
        <p:nvPicPr>
          <p:cNvPr id="8" name="Picture 7">
            <a:extLst>
              <a:ext uri="{FF2B5EF4-FFF2-40B4-BE49-F238E27FC236}">
                <a16:creationId xmlns:a16="http://schemas.microsoft.com/office/drawing/2014/main" xmlns="" id="{D2288236-EB4D-4B3A-A4C6-C7AA5338C3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8670" y="1997475"/>
            <a:ext cx="1137171" cy="753941"/>
          </a:xfrm>
          <a:prstGeom prst="rect">
            <a:avLst/>
          </a:prstGeom>
        </p:spPr>
      </p:pic>
      <p:pic>
        <p:nvPicPr>
          <p:cNvPr id="9" name="Picture 8">
            <a:extLst>
              <a:ext uri="{FF2B5EF4-FFF2-40B4-BE49-F238E27FC236}">
                <a16:creationId xmlns:a16="http://schemas.microsoft.com/office/drawing/2014/main" xmlns="" id="{13DAB996-F711-4ED8-9E78-76AB3E9112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315" b="10315"/>
          <a:stretch/>
        </p:blipFill>
        <p:spPr>
          <a:xfrm>
            <a:off x="7057136" y="1979719"/>
            <a:ext cx="949911" cy="753941"/>
          </a:xfrm>
          <a:prstGeom prst="rect">
            <a:avLst/>
          </a:prstGeom>
        </p:spPr>
      </p:pic>
      <p:pic>
        <p:nvPicPr>
          <p:cNvPr id="10" name="Picture 9">
            <a:extLst>
              <a:ext uri="{FF2B5EF4-FFF2-40B4-BE49-F238E27FC236}">
                <a16:creationId xmlns:a16="http://schemas.microsoft.com/office/drawing/2014/main" xmlns="" id="{BA064504-8266-4A47-B63B-A52A114227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1882" y="1989243"/>
            <a:ext cx="1039640" cy="753941"/>
          </a:xfrm>
          <a:prstGeom prst="rect">
            <a:avLst/>
          </a:prstGeom>
        </p:spPr>
      </p:pic>
      <p:pic>
        <p:nvPicPr>
          <p:cNvPr id="11" name="Picture 10">
            <a:extLst>
              <a:ext uri="{FF2B5EF4-FFF2-40B4-BE49-F238E27FC236}">
                <a16:creationId xmlns:a16="http://schemas.microsoft.com/office/drawing/2014/main" xmlns="" id="{32620F6C-28A1-42A8-B264-8195405692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50792" y="2016525"/>
            <a:ext cx="1039640" cy="693094"/>
          </a:xfrm>
          <a:prstGeom prst="rect">
            <a:avLst/>
          </a:prstGeom>
        </p:spPr>
      </p:pic>
      <p:pic>
        <p:nvPicPr>
          <p:cNvPr id="12" name="Picture 11">
            <a:extLst>
              <a:ext uri="{FF2B5EF4-FFF2-40B4-BE49-F238E27FC236}">
                <a16:creationId xmlns:a16="http://schemas.microsoft.com/office/drawing/2014/main" xmlns="" id="{CF4053DF-6B0C-4CC8-B8C1-CA0C70DD15F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3953" b="14840"/>
          <a:stretch/>
        </p:blipFill>
        <p:spPr>
          <a:xfrm>
            <a:off x="4210354" y="1966584"/>
            <a:ext cx="1090622" cy="776600"/>
          </a:xfrm>
          <a:prstGeom prst="rect">
            <a:avLst/>
          </a:prstGeom>
        </p:spPr>
      </p:pic>
      <p:pic>
        <p:nvPicPr>
          <p:cNvPr id="13" name="Picture 12">
            <a:extLst>
              <a:ext uri="{FF2B5EF4-FFF2-40B4-BE49-F238E27FC236}">
                <a16:creationId xmlns:a16="http://schemas.microsoft.com/office/drawing/2014/main" xmlns="" id="{6E613741-C2BE-4A1C-A33D-DC83F847B87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5180" r="26153"/>
          <a:stretch/>
        </p:blipFill>
        <p:spPr>
          <a:xfrm>
            <a:off x="3016326" y="1993866"/>
            <a:ext cx="681151" cy="734803"/>
          </a:xfrm>
          <a:prstGeom prst="rect">
            <a:avLst/>
          </a:prstGeom>
        </p:spPr>
      </p:pic>
      <p:sp>
        <p:nvSpPr>
          <p:cNvPr id="14" name="Rectangle 13">
            <a:extLst>
              <a:ext uri="{FF2B5EF4-FFF2-40B4-BE49-F238E27FC236}">
                <a16:creationId xmlns:a16="http://schemas.microsoft.com/office/drawing/2014/main" xmlns="" id="{AEF84D02-CECB-41CE-8873-6019D2BC4BD8}"/>
              </a:ext>
            </a:extLst>
          </p:cNvPr>
          <p:cNvSpPr/>
          <p:nvPr/>
        </p:nvSpPr>
        <p:spPr>
          <a:xfrm>
            <a:off x="457081" y="6476640"/>
            <a:ext cx="3480318" cy="307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66129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507881" y="270500"/>
            <a:ext cx="11225908" cy="365760"/>
          </a:xfrm>
        </p:spPr>
        <p:txBody>
          <a:bodyPr/>
          <a:lstStyle/>
          <a:p>
            <a:r>
              <a:rPr lang="en-US" sz="3200" dirty="0">
                <a:latin typeface=""/>
              </a:rPr>
              <a:t>Windows Competitive </a:t>
            </a:r>
            <a:r>
              <a:rPr lang="en-US" sz="3200" dirty="0">
                <a:latin typeface=""/>
                <a:cs typeface=""/>
              </a:rPr>
              <a:t>Comparison: 10-inch tablets </a:t>
            </a:r>
            <a:r>
              <a:rPr lang="en-US" sz="1400" dirty="0">
                <a:latin typeface=""/>
                <a:cs typeface=""/>
              </a:rPr>
              <a:t>(continued)</a:t>
            </a:r>
          </a:p>
        </p:txBody>
      </p:sp>
      <p:sp>
        <p:nvSpPr>
          <p:cNvPr id="3" name="Slide Number Placeholder 2"/>
          <p:cNvSpPr>
            <a:spLocks noGrp="1"/>
          </p:cNvSpPr>
          <p:nvPr>
            <p:ph type="sldNum" sz="quarter" idx="4"/>
          </p:nvPr>
        </p:nvSpPr>
        <p:spPr/>
        <p:txBody>
          <a:bodyPr/>
          <a:lstStyle/>
          <a:p>
            <a:fld id="{79044E51-BF79-AF42-BAC5-B771B1D9D8E0}" type="slidenum">
              <a:rPr lang="en-US" smtClean="0"/>
              <a:pPr/>
              <a:t>77</a:t>
            </a:fld>
            <a:endParaRPr lang="en-US" dirty="0"/>
          </a:p>
        </p:txBody>
      </p:sp>
      <p:sp>
        <p:nvSpPr>
          <p:cNvPr id="2" name="TextBox 1"/>
          <p:cNvSpPr txBox="1"/>
          <p:nvPr/>
        </p:nvSpPr>
        <p:spPr>
          <a:xfrm>
            <a:off x="434339" y="755000"/>
            <a:ext cx="10899501" cy="523220"/>
          </a:xfrm>
          <a:prstGeom prst="rect">
            <a:avLst/>
          </a:prstGeom>
          <a:noFill/>
        </p:spPr>
        <p:txBody>
          <a:bodyPr wrap="square" rtlCol="0">
            <a:spAutoFit/>
          </a:bodyPr>
          <a:lstStyle/>
          <a:p>
            <a:r>
              <a:rPr lang="en-US" sz="1400" i="1" dirty="0">
                <a:latin typeface=""/>
                <a:cs typeface=""/>
              </a:rPr>
              <a:t>In the following chart, where appropriate, yellow shading indicates the best specification available for a feature. </a:t>
            </a:r>
            <a:br>
              <a:rPr lang="en-US" sz="1400" i="1" dirty="0">
                <a:latin typeface=""/>
                <a:cs typeface=""/>
              </a:rPr>
            </a:br>
            <a:r>
              <a:rPr lang="en-US" sz="1400" i="1" dirty="0">
                <a:latin typeface=""/>
                <a:cs typeface=""/>
              </a:rPr>
              <a:t>Competitive information is based on publicly available information.</a:t>
            </a:r>
            <a:endParaRPr lang="en-US" sz="1400" i="1" baseline="30000" dirty="0">
              <a:latin typeface=""/>
              <a:cs typeface=""/>
            </a:endParaRPr>
          </a:p>
        </p:txBody>
      </p:sp>
      <p:graphicFrame>
        <p:nvGraphicFramePr>
          <p:cNvPr id="7" name="Table 6"/>
          <p:cNvGraphicFramePr>
            <a:graphicFrameLocks noGrp="1"/>
          </p:cNvGraphicFramePr>
          <p:nvPr>
            <p:extLst>
              <p:ext uri="{D42A27DB-BD31-4B8C-83A1-F6EECF244321}">
                <p14:modId xmlns:p14="http://schemas.microsoft.com/office/powerpoint/2010/main" val="632473436"/>
              </p:ext>
            </p:extLst>
          </p:nvPr>
        </p:nvGraphicFramePr>
        <p:xfrm>
          <a:off x="495181" y="1340792"/>
          <a:ext cx="11392021" cy="5185812"/>
        </p:xfrm>
        <a:graphic>
          <a:graphicData uri="http://schemas.openxmlformats.org/drawingml/2006/table">
            <a:tbl>
              <a:tblPr firstRow="1" bandRow="1">
                <a:tableStyleId>{073A0DAA-6AF3-43AB-8588-CEC1D06C72B9}</a:tableStyleId>
              </a:tblPr>
              <a:tblGrid>
                <a:gridCol w="964173">
                  <a:extLst>
                    <a:ext uri="{9D8B030D-6E8A-4147-A177-3AD203B41FA5}">
                      <a16:colId xmlns:a16="http://schemas.microsoft.com/office/drawing/2014/main" xmlns="" val="20000"/>
                    </a:ext>
                  </a:extLst>
                </a:gridCol>
                <a:gridCol w="1265824">
                  <a:extLst>
                    <a:ext uri="{9D8B030D-6E8A-4147-A177-3AD203B41FA5}">
                      <a16:colId xmlns:a16="http://schemas.microsoft.com/office/drawing/2014/main" xmlns="" val="20001"/>
                    </a:ext>
                  </a:extLst>
                </a:gridCol>
                <a:gridCol w="1296377">
                  <a:extLst>
                    <a:ext uri="{9D8B030D-6E8A-4147-A177-3AD203B41FA5}">
                      <a16:colId xmlns:a16="http://schemas.microsoft.com/office/drawing/2014/main" xmlns="" val="20002"/>
                    </a:ext>
                  </a:extLst>
                </a:gridCol>
                <a:gridCol w="1404314">
                  <a:extLst>
                    <a:ext uri="{9D8B030D-6E8A-4147-A177-3AD203B41FA5}">
                      <a16:colId xmlns:a16="http://schemas.microsoft.com/office/drawing/2014/main" xmlns="" val="20003"/>
                    </a:ext>
                  </a:extLst>
                </a:gridCol>
                <a:gridCol w="1404314">
                  <a:extLst>
                    <a:ext uri="{9D8B030D-6E8A-4147-A177-3AD203B41FA5}">
                      <a16:colId xmlns:a16="http://schemas.microsoft.com/office/drawing/2014/main" xmlns="" val="2875008622"/>
                    </a:ext>
                  </a:extLst>
                </a:gridCol>
                <a:gridCol w="1404314">
                  <a:extLst>
                    <a:ext uri="{9D8B030D-6E8A-4147-A177-3AD203B41FA5}">
                      <a16:colId xmlns:a16="http://schemas.microsoft.com/office/drawing/2014/main" xmlns="" val="3298330034"/>
                    </a:ext>
                  </a:extLst>
                </a:gridCol>
                <a:gridCol w="1335475">
                  <a:extLst>
                    <a:ext uri="{9D8B030D-6E8A-4147-A177-3AD203B41FA5}">
                      <a16:colId xmlns:a16="http://schemas.microsoft.com/office/drawing/2014/main" xmlns="" val="20004"/>
                    </a:ext>
                  </a:extLst>
                </a:gridCol>
                <a:gridCol w="2317230">
                  <a:extLst>
                    <a:ext uri="{9D8B030D-6E8A-4147-A177-3AD203B41FA5}">
                      <a16:colId xmlns:a16="http://schemas.microsoft.com/office/drawing/2014/main" xmlns="" val="20005"/>
                    </a:ext>
                  </a:extLst>
                </a:gridCol>
              </a:tblGrid>
              <a:tr h="0">
                <a:tc>
                  <a:txBody>
                    <a:bodyPr/>
                    <a:lstStyle/>
                    <a:p>
                      <a:pPr algn="l"/>
                      <a:r>
                        <a:rPr lang="en-US" sz="1100" cap="none" dirty="0"/>
                        <a:t>Feature</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100" cap="none" dirty="0"/>
                        <a:t>Zebra ET51/ET56</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Apple iPad</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b="1" i="0" u="none" strike="noStrike" kern="1200" dirty="0">
                          <a:solidFill>
                            <a:schemeClr val="lt1"/>
                          </a:solidFill>
                          <a:effectLst/>
                          <a:latin typeface="+mn-lt"/>
                          <a:ea typeface="+mn-ea"/>
                          <a:cs typeface="+mn-cs"/>
                        </a:rPr>
                        <a:t>Bluebird Pidion RT100</a:t>
                      </a:r>
                      <a:endParaRPr lang="en-US" sz="1100" b="1"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b="1" i="0" u="none" strike="noStrike" kern="1200" dirty="0">
                          <a:solidFill>
                            <a:schemeClr val="lt1"/>
                          </a:solidFill>
                          <a:effectLst/>
                          <a:latin typeface="+mn-lt"/>
                          <a:ea typeface="+mn-ea"/>
                          <a:cs typeface="+mn-cs"/>
                        </a:rPr>
                        <a:t>Data Limited DLI10</a:t>
                      </a:r>
                      <a:endParaRPr lang="en-US" sz="1100" b="1"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b="1" i="0" u="none" strike="noStrike" kern="1200" dirty="0">
                          <a:solidFill>
                            <a:schemeClr val="lt1"/>
                          </a:solidFill>
                          <a:effectLst/>
                          <a:latin typeface="+mn-lt"/>
                          <a:ea typeface="+mn-ea"/>
                          <a:cs typeface="+mn-cs"/>
                        </a:rPr>
                        <a:t>Microsoft Surface Pro 6</a:t>
                      </a:r>
                      <a:endParaRPr lang="en-US" sz="1100" b="1"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b="1" i="0" u="none" strike="noStrike" kern="1200" dirty="0">
                          <a:solidFill>
                            <a:schemeClr val="lt1"/>
                          </a:solidFill>
                          <a:effectLst/>
                          <a:latin typeface="+mn-lt"/>
                          <a:ea typeface="+mn-ea"/>
                          <a:cs typeface="+mn-cs"/>
                        </a:rPr>
                        <a:t>Panasonic FZ-G1</a:t>
                      </a:r>
                      <a:endParaRPr lang="en-US" sz="1100" b="1" cap="none" dirty="0">
                        <a:solidFill>
                          <a:srgbClr val="FFFFFF"/>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rowSpan="2">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400" cap="none" dirty="0">
                          <a:solidFill>
                            <a:srgbClr val="FFFFFF"/>
                          </a:solidFill>
                        </a:rPr>
                        <a:t>Why</a:t>
                      </a:r>
                      <a:r>
                        <a:rPr lang="en-US" sz="1400" cap="none" baseline="0" dirty="0">
                          <a:solidFill>
                            <a:srgbClr val="FFFFFF"/>
                          </a:solidFill>
                        </a:rPr>
                        <a:t> it matters</a:t>
                      </a:r>
                      <a:endParaRPr lang="en-US" sz="1400" cap="none" dirty="0">
                        <a:solidFill>
                          <a:srgbClr val="FFFFFF"/>
                        </a:solidFill>
                      </a:endParaRPr>
                    </a:p>
                  </a:txBody>
                  <a:tcPr marT="91440" marB="91440" anchor="ctr">
                    <a:lnL w="38100" cap="flat" cmpd="sng" algn="ctr">
                      <a:solidFill>
                        <a:schemeClr val="bg1"/>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10000"/>
                  </a:ext>
                </a:extLst>
              </a:tr>
              <a:tr h="777308">
                <a:tc>
                  <a:txBody>
                    <a:bodyPr/>
                    <a:lstStyle/>
                    <a:p>
                      <a:pPr algn="l"/>
                      <a:endParaRPr lang="en-US" sz="1200" cap="none" dirty="0">
                        <a:solidFill>
                          <a:schemeClr val="bg1"/>
                        </a:solidFill>
                      </a:endParaRPr>
                    </a:p>
                  </a:txBody>
                  <a:tcPr marL="182880" marT="91440" marB="91440" anchor="ctr">
                    <a:lnL w="38100" cap="flat" cmpd="sng" algn="ctr">
                      <a:solidFill>
                        <a:srgbClr val="FFFFFF"/>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1"/>
                  </a:ext>
                </a:extLst>
              </a:tr>
              <a:tr h="338480">
                <a:tc gridSpan="8">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Display </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b="1"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xmlns="" val="10002"/>
                  </a:ext>
                </a:extLst>
              </a:tr>
              <a:tr h="240988">
                <a:tc>
                  <a:txBody>
                    <a:bodyPr/>
                    <a:lstStyle/>
                    <a:p>
                      <a:pPr algn="l"/>
                      <a:r>
                        <a:rPr lang="en-US" sz="1100" b="1" dirty="0">
                          <a:solidFill>
                            <a:schemeClr val="tx1"/>
                          </a:solidFill>
                        </a:rPr>
                        <a:t>Display Size/</a:t>
                      </a:r>
                      <a:br>
                        <a:rPr lang="en-US" sz="1100" b="1" dirty="0">
                          <a:solidFill>
                            <a:schemeClr val="tx1"/>
                          </a:solidFill>
                        </a:rPr>
                      </a:br>
                      <a:r>
                        <a:rPr lang="en-US" sz="1100" b="1" dirty="0">
                          <a:solidFill>
                            <a:schemeClr val="tx1"/>
                          </a:solidFill>
                        </a:rPr>
                        <a:t>Resolution</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10.1 in.</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Supports up to 2650x1600</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540 nit</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Capacitive 10 point multi-touch</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aseline="0" dirty="0">
                          <a:solidFill>
                            <a:schemeClr val="tx1"/>
                          </a:solidFill>
                          <a:latin typeface="+mn-lt"/>
                        </a:rPr>
                        <a:t>9.7 in. </a:t>
                      </a:r>
                    </a:p>
                    <a:p>
                      <a:pPr algn="ctr"/>
                      <a:r>
                        <a:rPr lang="en-US" sz="1000" b="0" i="0" u="none" strike="noStrike" kern="1200" dirty="0">
                          <a:solidFill>
                            <a:schemeClr val="dk1"/>
                          </a:solidFill>
                          <a:effectLst/>
                          <a:latin typeface="+mn-lt"/>
                          <a:ea typeface="+mn-ea"/>
                          <a:cs typeface="+mn-cs"/>
                        </a:rPr>
                        <a:t>2048x1536</a:t>
                      </a:r>
                      <a:endParaRPr lang="en-US" sz="1000" baseline="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dirty="0">
                          <a:solidFill>
                            <a:schemeClr val="tx1"/>
                          </a:solidFill>
                        </a:rPr>
                        <a:t>10.1 in. </a:t>
                      </a:r>
                    </a:p>
                    <a:p>
                      <a:pPr algn="ctr"/>
                      <a:r>
                        <a:rPr lang="en-US" sz="1000" b="0" i="0" u="none" strike="noStrike" kern="1200" dirty="0">
                          <a:solidFill>
                            <a:schemeClr val="dk1"/>
                          </a:solidFill>
                          <a:effectLst/>
                          <a:latin typeface="+mn-lt"/>
                          <a:ea typeface="+mn-ea"/>
                          <a:cs typeface="+mn-cs"/>
                        </a:rPr>
                        <a:t>1280 x 800</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dirty="0">
                          <a:solidFill>
                            <a:schemeClr val="tx1"/>
                          </a:solidFill>
                        </a:rPr>
                        <a:t>9.7 in. </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i="0" u="none" strike="noStrike" kern="1200" dirty="0">
                          <a:solidFill>
                            <a:schemeClr val="dk1"/>
                          </a:solidFill>
                          <a:effectLst/>
                          <a:latin typeface="+mn-lt"/>
                          <a:ea typeface="+mn-ea"/>
                          <a:cs typeface="+mn-cs"/>
                        </a:rPr>
                        <a:t>1024×768</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dirty="0">
                          <a:solidFill>
                            <a:schemeClr val="tx1"/>
                          </a:solidFill>
                        </a:rPr>
                        <a:t>350 nit</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dirty="0">
                          <a:solidFill>
                            <a:schemeClr val="tx1"/>
                          </a:solidFill>
                        </a:rPr>
                        <a:t>Projective capacitive</a:t>
                      </a:r>
                    </a:p>
                    <a:p>
                      <a:pPr marL="0" marR="0" lvl="0" indent="0" algn="ctr" defTabSz="914126" rtl="0" eaLnBrk="1" fontAlgn="auto" latinLnBrk="0" hangingPunct="1">
                        <a:lnSpc>
                          <a:spcPct val="100000"/>
                        </a:lnSpc>
                        <a:spcBef>
                          <a:spcPts val="0"/>
                        </a:spcBef>
                        <a:spcAft>
                          <a:spcPts val="0"/>
                        </a:spcAft>
                        <a:buClrTx/>
                        <a:buSzTx/>
                        <a:buFontTx/>
                        <a:buNone/>
                        <a:tabLst/>
                        <a:defRPr/>
                      </a:pPr>
                      <a:endParaRPr lang="en-US" sz="1000" b="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12.3 in. </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i="0" u="none" strike="noStrike" kern="1200" dirty="0">
                          <a:solidFill>
                            <a:schemeClr val="dk1"/>
                          </a:solidFill>
                          <a:effectLst/>
                          <a:latin typeface="+mn-lt"/>
                          <a:ea typeface="+mn-ea"/>
                          <a:cs typeface="+mn-cs"/>
                        </a:rPr>
                        <a:t>2736x1824</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10 point multi-touch</a:t>
                      </a:r>
                      <a:endParaRPr lang="en-US" sz="1000" b="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0" dirty="0">
                          <a:solidFill>
                            <a:schemeClr val="tx1"/>
                          </a:solidFill>
                        </a:rPr>
                        <a:t>10.1 in. </a:t>
                      </a:r>
                      <a:br>
                        <a:rPr lang="en-US" sz="1000" b="0" dirty="0">
                          <a:solidFill>
                            <a:schemeClr val="tx1"/>
                          </a:solidFill>
                        </a:rPr>
                      </a:br>
                      <a:r>
                        <a:rPr lang="en-US" sz="1000" b="0" dirty="0">
                          <a:solidFill>
                            <a:schemeClr val="tx1"/>
                          </a:solidFill>
                        </a:rPr>
                        <a:t>1920x1200</a:t>
                      </a:r>
                    </a:p>
                    <a:p>
                      <a:pPr algn="ctr"/>
                      <a:r>
                        <a:rPr lang="en-US" sz="1000" b="0" dirty="0">
                          <a:solidFill>
                            <a:schemeClr val="tx1"/>
                          </a:solidFill>
                        </a:rPr>
                        <a:t>2-800 nit, IPS</a:t>
                      </a:r>
                    </a:p>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Capacitive 10 point multi-touch</a:t>
                      </a:r>
                      <a:endParaRPr lang="en-US" sz="1000" b="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000" baseline="0" dirty="0">
                          <a:solidFill>
                            <a:schemeClr val="tx1"/>
                          </a:solidFill>
                          <a:latin typeface="+mn-lt"/>
                        </a:rPr>
                        <a:t>The ET51/ET56 offers one of the brightest displays in this class. </a:t>
                      </a:r>
                      <a:endParaRPr lang="en-US" sz="1000" baseline="0" dirty="0">
                        <a:solidFill>
                          <a:srgbClr val="FF0000"/>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3"/>
                  </a:ext>
                </a:extLst>
              </a:tr>
              <a:tr h="477480">
                <a:tc>
                  <a:txBody>
                    <a:bodyPr/>
                    <a:lstStyle/>
                    <a:p>
                      <a:pPr algn="l"/>
                      <a:r>
                        <a:rPr lang="en-US" sz="1100" b="1" dirty="0">
                          <a:solidFill>
                            <a:schemeClr val="tx1"/>
                          </a:solidFill>
                        </a:rPr>
                        <a:t>Touch Screen Mode Options</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600"/>
                        </a:spcAft>
                        <a:buClrTx/>
                        <a:buSzTx/>
                        <a:buFontTx/>
                        <a:buNone/>
                        <a:tabLst/>
                        <a:defRPr/>
                      </a:pPr>
                      <a:r>
                        <a:rPr lang="en-US" sz="1000" b="0" i="0" u="none" strike="noStrike" kern="1200" baseline="0" dirty="0">
                          <a:solidFill>
                            <a:schemeClr val="tx1"/>
                          </a:solidFill>
                          <a:latin typeface="+mn-lt"/>
                          <a:ea typeface="+mn-ea"/>
                          <a:cs typeface="+mn-cs"/>
                        </a:rPr>
                        <a:t>Touch only, </a:t>
                      </a:r>
                      <a:br>
                        <a:rPr lang="en-US" sz="1000" b="0" i="0" u="none" strike="noStrike" kern="1200" baseline="0" dirty="0">
                          <a:solidFill>
                            <a:schemeClr val="tx1"/>
                          </a:solidFill>
                          <a:latin typeface="+mn-lt"/>
                          <a:ea typeface="+mn-ea"/>
                          <a:cs typeface="+mn-cs"/>
                        </a:rPr>
                      </a:br>
                      <a:r>
                        <a:rPr lang="en-US" sz="1000" b="0" i="0" u="none" strike="noStrike" kern="1200" baseline="0" dirty="0">
                          <a:solidFill>
                            <a:schemeClr val="tx1"/>
                          </a:solidFill>
                          <a:latin typeface="+mn-lt"/>
                          <a:ea typeface="+mn-ea"/>
                          <a:cs typeface="+mn-cs"/>
                        </a:rPr>
                        <a:t>touch and glove, </a:t>
                      </a:r>
                      <a:br>
                        <a:rPr lang="en-US" sz="1000" b="0" i="0" u="none" strike="noStrike" kern="1200" baseline="0" dirty="0">
                          <a:solidFill>
                            <a:schemeClr val="tx1"/>
                          </a:solidFill>
                          <a:latin typeface="+mn-lt"/>
                          <a:ea typeface="+mn-ea"/>
                          <a:cs typeface="+mn-cs"/>
                        </a:rPr>
                      </a:br>
                      <a:r>
                        <a:rPr lang="en-US" sz="1000" b="0" i="0" u="none" strike="noStrike" kern="1200" baseline="0" dirty="0">
                          <a:solidFill>
                            <a:schemeClr val="tx1"/>
                          </a:solidFill>
                          <a:latin typeface="+mn-lt"/>
                          <a:ea typeface="+mn-ea"/>
                          <a:cs typeface="+mn-cs"/>
                        </a:rPr>
                        <a:t>passive stylus </a:t>
                      </a:r>
                      <a:br>
                        <a:rPr lang="en-US" sz="1000" b="0" i="0" u="none" strike="noStrike" kern="1200" baseline="0" dirty="0">
                          <a:solidFill>
                            <a:schemeClr val="tx1"/>
                          </a:solidFill>
                          <a:latin typeface="+mn-lt"/>
                          <a:ea typeface="+mn-ea"/>
                          <a:cs typeface="+mn-cs"/>
                        </a:rPr>
                      </a:br>
                      <a:r>
                        <a:rPr lang="en-US" sz="1000" b="0" i="0" u="none" strike="noStrike" kern="1200" baseline="0" dirty="0">
                          <a:solidFill>
                            <a:schemeClr val="tx1"/>
                          </a:solidFill>
                          <a:latin typeface="+mn-lt"/>
                          <a:ea typeface="+mn-ea"/>
                          <a:cs typeface="+mn-cs"/>
                        </a:rPr>
                        <a:t>(all modes work </a:t>
                      </a:r>
                      <a:br>
                        <a:rPr lang="en-US" sz="1000" b="0" i="0" u="none" strike="noStrike" kern="1200" baseline="0" dirty="0">
                          <a:solidFill>
                            <a:schemeClr val="tx1"/>
                          </a:solidFill>
                          <a:latin typeface="+mn-lt"/>
                          <a:ea typeface="+mn-ea"/>
                          <a:cs typeface="+mn-cs"/>
                        </a:rPr>
                      </a:br>
                      <a:r>
                        <a:rPr lang="en-US" sz="1000" b="0" i="0" u="none" strike="noStrike" kern="1200" baseline="0" dirty="0">
                          <a:solidFill>
                            <a:schemeClr val="tx1"/>
                          </a:solidFill>
                          <a:latin typeface="+mn-lt"/>
                          <a:ea typeface="+mn-ea"/>
                          <a:cs typeface="+mn-cs"/>
                        </a:rPr>
                        <a:t>when wet)</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Supports </a:t>
                      </a:r>
                      <a:br>
                        <a:rPr lang="en-US" sz="1000" dirty="0">
                          <a:solidFill>
                            <a:schemeClr val="tx1"/>
                          </a:solidFill>
                        </a:rPr>
                      </a:br>
                      <a:r>
                        <a:rPr lang="en-US" sz="1000" dirty="0">
                          <a:solidFill>
                            <a:schemeClr val="tx1"/>
                          </a:solidFill>
                        </a:rPr>
                        <a:t>Apple Pencil</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0" dirty="0">
                          <a:solidFill>
                            <a:schemeClr val="tx1"/>
                          </a:solidFill>
                        </a:rPr>
                        <a:t>Not specified</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rPr>
                        <a:t>Touch and stylus</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rPr>
                        <a:t>Not specified</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dirty="0">
                          <a:solidFill>
                            <a:schemeClr val="tx1"/>
                          </a:solidFill>
                        </a:rPr>
                        <a:t>Bare-hand touch and gestures; electronic,  waterproof stylus pen; glove mode and wet-touch mode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126"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latin typeface="+mn-lt"/>
                        </a:rPr>
                        <a:t>With the advanced touchscreen technology in the ET51/ET56, every input mode works if the display is wet. </a:t>
                      </a:r>
                      <a:endParaRPr lang="en-US" sz="100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4"/>
                  </a:ext>
                </a:extLst>
              </a:tr>
              <a:tr h="628040">
                <a:tc>
                  <a:txBody>
                    <a:bodyPr/>
                    <a:lstStyle/>
                    <a:p>
                      <a:pPr algn="l"/>
                      <a:r>
                        <a:rPr lang="en-US" sz="1100" b="1" dirty="0">
                          <a:solidFill>
                            <a:schemeClr val="tx1"/>
                          </a:solidFill>
                        </a:rPr>
                        <a:t>Durability </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Corning Gorilla Glass</a:t>
                      </a:r>
                      <a:endParaRPr lang="en-US" sz="1000" baseline="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126" rtl="0" eaLnBrk="1" fontAlgn="ctr" latinLnBrk="0" hangingPunct="1">
                        <a:lnSpc>
                          <a:spcPct val="100000"/>
                        </a:lnSpc>
                        <a:spcBef>
                          <a:spcPts val="0"/>
                        </a:spcBef>
                        <a:spcAft>
                          <a:spcPts val="0"/>
                        </a:spcAft>
                        <a:buClrTx/>
                        <a:buSzTx/>
                        <a:buFontTx/>
                        <a:buNone/>
                        <a:tabLst/>
                        <a:defRPr/>
                      </a:pPr>
                      <a:r>
                        <a:rPr lang="en-US" sz="1000" dirty="0">
                          <a:solidFill>
                            <a:schemeClr val="tx1"/>
                          </a:solidFill>
                        </a:rPr>
                        <a:t>None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kern="1200" baseline="0" dirty="0">
                          <a:solidFill>
                            <a:schemeClr val="dk1"/>
                          </a:solidFill>
                          <a:latin typeface="+mn-lt"/>
                          <a:ea typeface="+mn-ea"/>
                          <a:cs typeface="+mn-cs"/>
                        </a:rPr>
                        <a:t>Corning Gorilla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Glass</a:t>
                      </a:r>
                      <a:endParaRPr lang="en-US" sz="1000" baseline="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dirty="0">
                          <a:solidFill>
                            <a:schemeClr val="tx1"/>
                          </a:solidFill>
                        </a:rPr>
                        <a:t>None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dirty="0">
                          <a:solidFill>
                            <a:schemeClr val="tx1"/>
                          </a:solidFill>
                        </a:rPr>
                        <a:t>None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0" dirty="0">
                          <a:solidFill>
                            <a:schemeClr val="tx1"/>
                          </a:solidFill>
                        </a:rPr>
                        <a:t>Pre-installed replaceable screen film for protection</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126" rtl="0" eaLnBrk="1" fontAlgn="ctr" latinLnBrk="0" hangingPunct="1">
                        <a:lnSpc>
                          <a:spcPct val="100000"/>
                        </a:lnSpc>
                        <a:spcBef>
                          <a:spcPts val="0"/>
                        </a:spcBef>
                        <a:spcAft>
                          <a:spcPts val="0"/>
                        </a:spcAft>
                        <a:buClrTx/>
                        <a:buSzTx/>
                        <a:buFontTx/>
                        <a:buNone/>
                        <a:tabLst/>
                        <a:defRPr/>
                      </a:pPr>
                      <a:r>
                        <a:rPr lang="en-US" sz="1000" b="0" i="0" u="none" strike="noStrike" baseline="0" dirty="0">
                          <a:solidFill>
                            <a:srgbClr val="000000"/>
                          </a:solidFill>
                          <a:effectLst/>
                          <a:latin typeface="+mn-lt"/>
                        </a:rPr>
                        <a:t>Corning Gorilla Glass provides shatter- and scratch-resistance. </a:t>
                      </a:r>
                      <a:endParaRPr lang="en-US" sz="1000" b="0" i="0" u="none" strike="noStrike" kern="1200" baseline="0" dirty="0">
                        <a:solidFill>
                          <a:schemeClr val="dk1"/>
                        </a:solidFill>
                        <a:latin typeface="+mn-lt"/>
                        <a:ea typeface="+mn-ea"/>
                        <a:cs typeface="+mn-cs"/>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5"/>
                  </a:ext>
                </a:extLst>
              </a:tr>
              <a:tr h="705184">
                <a:tc>
                  <a:txBody>
                    <a:bodyPr/>
                    <a:lstStyle/>
                    <a:p>
                      <a:pPr algn="l"/>
                      <a:r>
                        <a:rPr lang="en-US" sz="1100" b="1" dirty="0">
                          <a:solidFill>
                            <a:schemeClr val="tx1"/>
                          </a:solidFill>
                        </a:rPr>
                        <a:t>Readability </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pl-PL" sz="1000" b="0" i="0" u="none" strike="noStrike" kern="1200" baseline="0" dirty="0">
                          <a:solidFill>
                            <a:schemeClr val="dk1"/>
                          </a:solidFill>
                          <a:latin typeface="+mn-lt"/>
                          <a:ea typeface="+mn-ea"/>
                          <a:cs typeface="+mn-cs"/>
                        </a:rPr>
                        <a:t> </a:t>
                      </a:r>
                      <a:r>
                        <a:rPr lang="en-US" sz="1000" kern="1200" baseline="0" dirty="0">
                          <a:solidFill>
                            <a:schemeClr val="dk1"/>
                          </a:solidFill>
                          <a:latin typeface="+mn-lt"/>
                          <a:ea typeface="+mn-ea"/>
                          <a:cs typeface="+mn-cs"/>
                        </a:rPr>
                        <a:t>Daylight viewable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rtl="0" fontAlgn="ctr"/>
                      <a:r>
                        <a:rPr lang="en-US" sz="1000" b="0" i="0" u="none" strike="noStrike" kern="1200" dirty="0">
                          <a:solidFill>
                            <a:schemeClr val="dk1"/>
                          </a:solidFill>
                          <a:effectLst/>
                          <a:latin typeface="+mn-lt"/>
                          <a:ea typeface="+mn-ea"/>
                          <a:cs typeface="+mn-cs"/>
                        </a:rPr>
                        <a:t>Anti-reflective coating</a:t>
                      </a:r>
                      <a:endParaRPr lang="en-US" sz="1000" b="0" i="0" u="none" strike="noStrike" dirty="0">
                        <a:solidFill>
                          <a:schemeClr val="tx1"/>
                        </a:solidFill>
                        <a:effectLst/>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dirty="0">
                          <a:solidFill>
                            <a:schemeClr val="tx1"/>
                          </a:solidFill>
                        </a:rPr>
                        <a:t>Not specified</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0" i="0" u="none" strike="noStrike" kern="1200" baseline="0" dirty="0">
                          <a:solidFill>
                            <a:schemeClr val="dk1"/>
                          </a:solidFill>
                          <a:latin typeface="+mn-lt"/>
                          <a:ea typeface="Arial" charset="0"/>
                          <a:cs typeface="Arial" charset="0"/>
                        </a:rPr>
                        <a:t>Outdoor readable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rPr>
                        <a:t>Not specified</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pl-PL" sz="1000" b="0" i="0" u="none" strike="noStrike" kern="1200" baseline="0" dirty="0">
                          <a:solidFill>
                            <a:schemeClr val="dk1"/>
                          </a:solidFill>
                          <a:latin typeface="+mn-lt"/>
                          <a:ea typeface="+mn-ea"/>
                          <a:cs typeface="+mn-cs"/>
                        </a:rPr>
                        <a:t> </a:t>
                      </a:r>
                      <a:r>
                        <a:rPr lang="en-US" sz="1000" kern="1200" baseline="0" dirty="0">
                          <a:solidFill>
                            <a:schemeClr val="dk1"/>
                          </a:solidFill>
                          <a:latin typeface="+mn-lt"/>
                          <a:ea typeface="+mn-ea"/>
                          <a:cs typeface="+mn-cs"/>
                        </a:rPr>
                        <a:t>Daylight viewable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l" rtl="0" fontAlgn="ctr"/>
                      <a:r>
                        <a:rPr lang="en-US" sz="1000" b="0" i="0" u="none" strike="noStrike" dirty="0">
                          <a:solidFill>
                            <a:srgbClr val="000000"/>
                          </a:solidFill>
                          <a:effectLst/>
                          <a:latin typeface="+mn-lt"/>
                        </a:rPr>
                        <a:t>The ET51/ET56 offers class-best brightness and is the easiest to read in bright sunlight.  </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6"/>
                  </a:ext>
                </a:extLst>
              </a:tr>
            </a:tbl>
          </a:graphicData>
        </a:graphic>
      </p:graphicFrame>
      <p:pic>
        <p:nvPicPr>
          <p:cNvPr id="8" name="Picture 7">
            <a:extLst>
              <a:ext uri="{FF2B5EF4-FFF2-40B4-BE49-F238E27FC236}">
                <a16:creationId xmlns:a16="http://schemas.microsoft.com/office/drawing/2014/main" xmlns="" id="{D2288236-EB4D-4B3A-A4C6-C7AA5338C3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8670" y="1872780"/>
            <a:ext cx="1137171" cy="753941"/>
          </a:xfrm>
          <a:prstGeom prst="rect">
            <a:avLst/>
          </a:prstGeom>
        </p:spPr>
      </p:pic>
      <p:pic>
        <p:nvPicPr>
          <p:cNvPr id="5" name="Picture 4">
            <a:extLst>
              <a:ext uri="{FF2B5EF4-FFF2-40B4-BE49-F238E27FC236}">
                <a16:creationId xmlns:a16="http://schemas.microsoft.com/office/drawing/2014/main" xmlns="" id="{B7303B92-3D95-448A-A9A2-0CF69B3444D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315" b="10315"/>
          <a:stretch/>
        </p:blipFill>
        <p:spPr>
          <a:xfrm>
            <a:off x="7057136" y="1855024"/>
            <a:ext cx="949911" cy="753941"/>
          </a:xfrm>
          <a:prstGeom prst="rect">
            <a:avLst/>
          </a:prstGeom>
        </p:spPr>
      </p:pic>
      <p:pic>
        <p:nvPicPr>
          <p:cNvPr id="9" name="Picture 8">
            <a:extLst>
              <a:ext uri="{FF2B5EF4-FFF2-40B4-BE49-F238E27FC236}">
                <a16:creationId xmlns:a16="http://schemas.microsoft.com/office/drawing/2014/main" xmlns="" id="{FC2223C0-1809-41CE-B154-935BEB2C3F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1882" y="1864548"/>
            <a:ext cx="1039640" cy="753941"/>
          </a:xfrm>
          <a:prstGeom prst="rect">
            <a:avLst/>
          </a:prstGeom>
        </p:spPr>
      </p:pic>
      <p:pic>
        <p:nvPicPr>
          <p:cNvPr id="11" name="Picture 10">
            <a:extLst>
              <a:ext uri="{FF2B5EF4-FFF2-40B4-BE49-F238E27FC236}">
                <a16:creationId xmlns:a16="http://schemas.microsoft.com/office/drawing/2014/main" xmlns="" id="{A41AEE11-27E7-4A9E-BF69-27CB7DC26B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50792" y="1891830"/>
            <a:ext cx="1039640" cy="693094"/>
          </a:xfrm>
          <a:prstGeom prst="rect">
            <a:avLst/>
          </a:prstGeom>
        </p:spPr>
      </p:pic>
      <p:pic>
        <p:nvPicPr>
          <p:cNvPr id="12" name="Picture 11">
            <a:extLst>
              <a:ext uri="{FF2B5EF4-FFF2-40B4-BE49-F238E27FC236}">
                <a16:creationId xmlns:a16="http://schemas.microsoft.com/office/drawing/2014/main" xmlns="" id="{291792A8-2956-4954-A776-AF4CD2C8510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3953" b="14840"/>
          <a:stretch/>
        </p:blipFill>
        <p:spPr>
          <a:xfrm>
            <a:off x="4210354" y="1841889"/>
            <a:ext cx="1090622" cy="776600"/>
          </a:xfrm>
          <a:prstGeom prst="rect">
            <a:avLst/>
          </a:prstGeom>
        </p:spPr>
      </p:pic>
      <p:pic>
        <p:nvPicPr>
          <p:cNvPr id="13" name="Picture 12">
            <a:extLst>
              <a:ext uri="{FF2B5EF4-FFF2-40B4-BE49-F238E27FC236}">
                <a16:creationId xmlns:a16="http://schemas.microsoft.com/office/drawing/2014/main" xmlns="" id="{D3E9B402-0DEB-4880-92B2-90EA0C3F25A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5180" r="26153"/>
          <a:stretch/>
        </p:blipFill>
        <p:spPr>
          <a:xfrm>
            <a:off x="3016326" y="1869171"/>
            <a:ext cx="681151" cy="734803"/>
          </a:xfrm>
          <a:prstGeom prst="rect">
            <a:avLst/>
          </a:prstGeom>
        </p:spPr>
      </p:pic>
      <p:sp>
        <p:nvSpPr>
          <p:cNvPr id="14" name="Rectangle 13">
            <a:extLst>
              <a:ext uri="{FF2B5EF4-FFF2-40B4-BE49-F238E27FC236}">
                <a16:creationId xmlns:a16="http://schemas.microsoft.com/office/drawing/2014/main" xmlns="" id="{6F7BAFF2-0705-46EF-B321-14470A256827}"/>
              </a:ext>
            </a:extLst>
          </p:cNvPr>
          <p:cNvSpPr/>
          <p:nvPr/>
        </p:nvSpPr>
        <p:spPr>
          <a:xfrm>
            <a:off x="457081" y="6526604"/>
            <a:ext cx="3480318" cy="2578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25089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507881" y="395195"/>
            <a:ext cx="11225908" cy="365760"/>
          </a:xfrm>
        </p:spPr>
        <p:txBody>
          <a:bodyPr/>
          <a:lstStyle/>
          <a:p>
            <a:r>
              <a:rPr lang="en-US" sz="3200" dirty="0">
                <a:latin typeface=""/>
              </a:rPr>
              <a:t>Windows Competitive </a:t>
            </a:r>
            <a:r>
              <a:rPr lang="en-US" sz="3200" dirty="0">
                <a:latin typeface=""/>
                <a:cs typeface=""/>
              </a:rPr>
              <a:t>Comparison: 10-inch tablets </a:t>
            </a:r>
            <a:r>
              <a:rPr lang="en-US" sz="1400" dirty="0">
                <a:latin typeface=""/>
                <a:cs typeface=""/>
              </a:rPr>
              <a:t>(continued)</a:t>
            </a:r>
          </a:p>
        </p:txBody>
      </p:sp>
      <p:sp>
        <p:nvSpPr>
          <p:cNvPr id="3" name="Slide Number Placeholder 2"/>
          <p:cNvSpPr>
            <a:spLocks noGrp="1"/>
          </p:cNvSpPr>
          <p:nvPr>
            <p:ph type="sldNum" sz="quarter" idx="4"/>
          </p:nvPr>
        </p:nvSpPr>
        <p:spPr/>
        <p:txBody>
          <a:bodyPr/>
          <a:lstStyle/>
          <a:p>
            <a:fld id="{79044E51-BF79-AF42-BAC5-B771B1D9D8E0}" type="slidenum">
              <a:rPr lang="en-US" smtClean="0"/>
              <a:pPr/>
              <a:t>78</a:t>
            </a:fld>
            <a:endParaRPr lang="en-US" dirty="0"/>
          </a:p>
        </p:txBody>
      </p:sp>
      <p:sp>
        <p:nvSpPr>
          <p:cNvPr id="2" name="TextBox 1"/>
          <p:cNvSpPr txBox="1"/>
          <p:nvPr/>
        </p:nvSpPr>
        <p:spPr>
          <a:xfrm>
            <a:off x="434339" y="879695"/>
            <a:ext cx="10899501" cy="523220"/>
          </a:xfrm>
          <a:prstGeom prst="rect">
            <a:avLst/>
          </a:prstGeom>
          <a:noFill/>
        </p:spPr>
        <p:txBody>
          <a:bodyPr wrap="square" rtlCol="0">
            <a:spAutoFit/>
          </a:bodyPr>
          <a:lstStyle/>
          <a:p>
            <a:r>
              <a:rPr lang="en-US" sz="1400" i="1" dirty="0">
                <a:latin typeface=""/>
                <a:cs typeface=""/>
              </a:rPr>
              <a:t>In the following chart, where appropriate, yellow shading indicates the best specification available for a feature. </a:t>
            </a:r>
            <a:br>
              <a:rPr lang="en-US" sz="1400" i="1" dirty="0">
                <a:latin typeface=""/>
                <a:cs typeface=""/>
              </a:rPr>
            </a:br>
            <a:r>
              <a:rPr lang="en-US" sz="1400" i="1" dirty="0">
                <a:latin typeface=""/>
                <a:cs typeface=""/>
              </a:rPr>
              <a:t>Competitive information is based on publicly available information.</a:t>
            </a:r>
            <a:endParaRPr lang="en-US" sz="1400" i="1" baseline="30000" dirty="0">
              <a:latin typeface=""/>
              <a:cs typeface=""/>
            </a:endParaRPr>
          </a:p>
        </p:txBody>
      </p:sp>
      <p:graphicFrame>
        <p:nvGraphicFramePr>
          <p:cNvPr id="7" name="Table 6"/>
          <p:cNvGraphicFramePr>
            <a:graphicFrameLocks noGrp="1"/>
          </p:cNvGraphicFramePr>
          <p:nvPr/>
        </p:nvGraphicFramePr>
        <p:xfrm>
          <a:off x="495181" y="1465487"/>
          <a:ext cx="11392021" cy="4807991"/>
        </p:xfrm>
        <a:graphic>
          <a:graphicData uri="http://schemas.openxmlformats.org/drawingml/2006/table">
            <a:tbl>
              <a:tblPr firstRow="1" bandRow="1">
                <a:tableStyleId>{073A0DAA-6AF3-43AB-8588-CEC1D06C72B9}</a:tableStyleId>
              </a:tblPr>
              <a:tblGrid>
                <a:gridCol w="964173">
                  <a:extLst>
                    <a:ext uri="{9D8B030D-6E8A-4147-A177-3AD203B41FA5}">
                      <a16:colId xmlns:a16="http://schemas.microsoft.com/office/drawing/2014/main" xmlns="" val="20000"/>
                    </a:ext>
                  </a:extLst>
                </a:gridCol>
                <a:gridCol w="1265824">
                  <a:extLst>
                    <a:ext uri="{9D8B030D-6E8A-4147-A177-3AD203B41FA5}">
                      <a16:colId xmlns:a16="http://schemas.microsoft.com/office/drawing/2014/main" xmlns="" val="20001"/>
                    </a:ext>
                  </a:extLst>
                </a:gridCol>
                <a:gridCol w="1296377">
                  <a:extLst>
                    <a:ext uri="{9D8B030D-6E8A-4147-A177-3AD203B41FA5}">
                      <a16:colId xmlns:a16="http://schemas.microsoft.com/office/drawing/2014/main" xmlns="" val="20002"/>
                    </a:ext>
                  </a:extLst>
                </a:gridCol>
                <a:gridCol w="1404314">
                  <a:extLst>
                    <a:ext uri="{9D8B030D-6E8A-4147-A177-3AD203B41FA5}">
                      <a16:colId xmlns:a16="http://schemas.microsoft.com/office/drawing/2014/main" xmlns="" val="20003"/>
                    </a:ext>
                  </a:extLst>
                </a:gridCol>
                <a:gridCol w="1404314">
                  <a:extLst>
                    <a:ext uri="{9D8B030D-6E8A-4147-A177-3AD203B41FA5}">
                      <a16:colId xmlns:a16="http://schemas.microsoft.com/office/drawing/2014/main" xmlns="" val="2875008622"/>
                    </a:ext>
                  </a:extLst>
                </a:gridCol>
                <a:gridCol w="1404314">
                  <a:extLst>
                    <a:ext uri="{9D8B030D-6E8A-4147-A177-3AD203B41FA5}">
                      <a16:colId xmlns:a16="http://schemas.microsoft.com/office/drawing/2014/main" xmlns="" val="3298330034"/>
                    </a:ext>
                  </a:extLst>
                </a:gridCol>
                <a:gridCol w="1335475">
                  <a:extLst>
                    <a:ext uri="{9D8B030D-6E8A-4147-A177-3AD203B41FA5}">
                      <a16:colId xmlns:a16="http://schemas.microsoft.com/office/drawing/2014/main" xmlns="" val="20004"/>
                    </a:ext>
                  </a:extLst>
                </a:gridCol>
                <a:gridCol w="2317230">
                  <a:extLst>
                    <a:ext uri="{9D8B030D-6E8A-4147-A177-3AD203B41FA5}">
                      <a16:colId xmlns:a16="http://schemas.microsoft.com/office/drawing/2014/main" xmlns="" val="20005"/>
                    </a:ext>
                  </a:extLst>
                </a:gridCol>
              </a:tblGrid>
              <a:tr h="0">
                <a:tc>
                  <a:txBody>
                    <a:bodyPr/>
                    <a:lstStyle/>
                    <a:p>
                      <a:pPr algn="l"/>
                      <a:r>
                        <a:rPr lang="en-US" sz="1100" cap="none" dirty="0"/>
                        <a:t>Feature</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100" cap="none" dirty="0"/>
                        <a:t>Zebra ET51/ET56</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Apple iPad</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b="1" i="0" u="none" strike="noStrike" kern="1200" dirty="0">
                          <a:solidFill>
                            <a:schemeClr val="lt1"/>
                          </a:solidFill>
                          <a:effectLst/>
                          <a:latin typeface="+mn-lt"/>
                          <a:ea typeface="+mn-ea"/>
                          <a:cs typeface="+mn-cs"/>
                        </a:rPr>
                        <a:t>Bluebird Pidion RT100</a:t>
                      </a:r>
                      <a:endParaRPr lang="en-US" sz="1100" b="1"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b="1" i="0" u="none" strike="noStrike" kern="1200" dirty="0">
                          <a:solidFill>
                            <a:schemeClr val="lt1"/>
                          </a:solidFill>
                          <a:effectLst/>
                          <a:latin typeface="+mn-lt"/>
                          <a:ea typeface="+mn-ea"/>
                          <a:cs typeface="+mn-cs"/>
                        </a:rPr>
                        <a:t>Data Limited DLI10</a:t>
                      </a:r>
                      <a:endParaRPr lang="en-US" sz="1100" b="1"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b="1" i="0" u="none" strike="noStrike" kern="1200" dirty="0">
                          <a:solidFill>
                            <a:schemeClr val="lt1"/>
                          </a:solidFill>
                          <a:effectLst/>
                          <a:latin typeface="+mn-lt"/>
                          <a:ea typeface="+mn-ea"/>
                          <a:cs typeface="+mn-cs"/>
                        </a:rPr>
                        <a:t>Microsoft Surface Pro 6</a:t>
                      </a:r>
                      <a:endParaRPr lang="en-US" sz="1100" b="1"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b="1" i="0" u="none" strike="noStrike" kern="1200" dirty="0">
                          <a:solidFill>
                            <a:schemeClr val="lt1"/>
                          </a:solidFill>
                          <a:effectLst/>
                          <a:latin typeface="+mn-lt"/>
                          <a:ea typeface="+mn-ea"/>
                          <a:cs typeface="+mn-cs"/>
                        </a:rPr>
                        <a:t>Panasonic FZ-G1</a:t>
                      </a:r>
                      <a:endParaRPr lang="en-US" sz="1100" b="1" cap="none" dirty="0">
                        <a:solidFill>
                          <a:srgbClr val="FFFFFF"/>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rowSpan="2">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400" cap="none" dirty="0">
                          <a:solidFill>
                            <a:srgbClr val="FFFFFF"/>
                          </a:solidFill>
                        </a:rPr>
                        <a:t>Why</a:t>
                      </a:r>
                      <a:r>
                        <a:rPr lang="en-US" sz="1400" cap="none" baseline="0" dirty="0">
                          <a:solidFill>
                            <a:srgbClr val="FFFFFF"/>
                          </a:solidFill>
                        </a:rPr>
                        <a:t> it matters</a:t>
                      </a:r>
                      <a:endParaRPr lang="en-US" sz="1400" cap="none" dirty="0">
                        <a:solidFill>
                          <a:srgbClr val="FFFFFF"/>
                        </a:solidFill>
                      </a:endParaRPr>
                    </a:p>
                  </a:txBody>
                  <a:tcPr marT="91440" marB="91440" anchor="ctr">
                    <a:lnL w="38100" cap="flat" cmpd="sng" algn="ctr">
                      <a:solidFill>
                        <a:schemeClr val="bg1"/>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10000"/>
                  </a:ext>
                </a:extLst>
              </a:tr>
              <a:tr h="777308">
                <a:tc>
                  <a:txBody>
                    <a:bodyPr/>
                    <a:lstStyle/>
                    <a:p>
                      <a:pPr algn="l"/>
                      <a:endParaRPr lang="en-US" sz="1200" cap="none" dirty="0">
                        <a:solidFill>
                          <a:schemeClr val="bg1"/>
                        </a:solidFill>
                      </a:endParaRPr>
                    </a:p>
                  </a:txBody>
                  <a:tcPr marL="182880" marT="91440" marB="91440" anchor="ctr">
                    <a:lnL w="38100" cap="flat" cmpd="sng" algn="ctr">
                      <a:solidFill>
                        <a:srgbClr val="FFFFFF"/>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1"/>
                  </a:ext>
                </a:extLst>
              </a:tr>
              <a:tr h="338480">
                <a:tc gridSpan="8">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Environmental </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b="1"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xmlns="" val="10002"/>
                  </a:ext>
                </a:extLst>
              </a:tr>
              <a:tr h="240988">
                <a:tc>
                  <a:txBody>
                    <a:bodyPr/>
                    <a:lstStyle/>
                    <a:p>
                      <a:pPr algn="l"/>
                      <a:r>
                        <a:rPr lang="en-US" sz="1100" b="1" dirty="0">
                          <a:solidFill>
                            <a:schemeClr val="tx1"/>
                          </a:solidFill>
                        </a:rPr>
                        <a:t>Drop Spec</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600"/>
                        </a:spcAft>
                        <a:buClrTx/>
                        <a:buSzTx/>
                        <a:buFontTx/>
                        <a:buNone/>
                        <a:tabLst/>
                        <a:defRPr/>
                      </a:pPr>
                      <a:r>
                        <a:rPr lang="en-US" sz="1000" kern="1200" baseline="0" dirty="0">
                          <a:solidFill>
                            <a:schemeClr val="dk1"/>
                          </a:solidFill>
                          <a:latin typeface="+mn-lt"/>
                          <a:ea typeface="+mn-ea"/>
                          <a:cs typeface="+mn-cs"/>
                        </a:rPr>
                        <a:t>3.28 ft./1 m drop to concrete) per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MIL-STD-810G</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5.9 ft./1.8 m drop to concrete with optional rugged frame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1000" baseline="0" dirty="0">
                          <a:solidFill>
                            <a:schemeClr val="tx1"/>
                          </a:solidFill>
                          <a:latin typeface="+mn-lt"/>
                        </a:rPr>
                        <a:t>No</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600"/>
                        </a:spcAft>
                      </a:pPr>
                      <a:r>
                        <a:rPr lang="en-US" sz="1000" b="0" i="0" u="none" strike="noStrike" kern="1200" dirty="0">
                          <a:solidFill>
                            <a:schemeClr val="dk1"/>
                          </a:solidFill>
                          <a:effectLst/>
                          <a:latin typeface="+mn-lt"/>
                          <a:ea typeface="+mn-ea"/>
                          <a:cs typeface="+mn-cs"/>
                        </a:rPr>
                        <a:t>4 ft./1.2 m</a:t>
                      </a:r>
                    </a:p>
                    <a:p>
                      <a:pPr algn="ctr"/>
                      <a:r>
                        <a:rPr lang="en-US" sz="1000" b="0" i="0" u="none" strike="noStrike" kern="1200" dirty="0">
                          <a:solidFill>
                            <a:schemeClr val="dk1"/>
                          </a:solidFill>
                          <a:effectLst/>
                          <a:latin typeface="+mn-lt"/>
                          <a:ea typeface="+mn-ea"/>
                          <a:cs typeface="+mn-cs"/>
                        </a:rPr>
                        <a:t>5 ft./1.5 m with Rugged Plug</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4 ft./1.2 m to concrete</a:t>
                      </a:r>
                      <a:endParaRPr lang="en-US" sz="1000" b="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None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0" dirty="0">
                          <a:solidFill>
                            <a:schemeClr val="tx1"/>
                          </a:solidFill>
                        </a:rPr>
                        <a:t>4 ft./1.2 m per </a:t>
                      </a:r>
                      <a:br>
                        <a:rPr lang="en-US" sz="1000" b="0" dirty="0">
                          <a:solidFill>
                            <a:schemeClr val="tx1"/>
                          </a:solidFill>
                        </a:rPr>
                      </a:br>
                      <a:r>
                        <a:rPr lang="en-US" sz="1000" b="0" dirty="0">
                          <a:solidFill>
                            <a:schemeClr val="tx1"/>
                          </a:solidFill>
                        </a:rPr>
                        <a:t>MIL-STD-810G</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000" baseline="0" dirty="0">
                          <a:solidFill>
                            <a:schemeClr val="tx1"/>
                          </a:solidFill>
                          <a:latin typeface="+mn-lt"/>
                        </a:rPr>
                        <a:t>The optional rugged frame </a:t>
                      </a:r>
                      <a:br>
                        <a:rPr lang="en-US" sz="1000" baseline="0" dirty="0">
                          <a:solidFill>
                            <a:schemeClr val="tx1"/>
                          </a:solidFill>
                          <a:latin typeface="+mn-lt"/>
                        </a:rPr>
                      </a:br>
                      <a:r>
                        <a:rPr lang="en-US" sz="1000" baseline="0" dirty="0">
                          <a:solidFill>
                            <a:schemeClr val="tx1"/>
                          </a:solidFill>
                          <a:latin typeface="+mn-lt"/>
                        </a:rPr>
                        <a:t>doubles the ET51/ET56’s concrete drop specification.</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3"/>
                  </a:ext>
                </a:extLst>
              </a:tr>
              <a:tr h="979597">
                <a:tc>
                  <a:txBody>
                    <a:bodyPr/>
                    <a:lstStyle/>
                    <a:p>
                      <a:pPr algn="l"/>
                      <a:r>
                        <a:rPr lang="en-US" sz="1100" b="1" dirty="0">
                          <a:solidFill>
                            <a:schemeClr val="tx1"/>
                          </a:solidFill>
                        </a:rPr>
                        <a:t>Sealing</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600"/>
                        </a:spcAft>
                        <a:buClrTx/>
                        <a:buSzTx/>
                        <a:buFontTx/>
                        <a:buNone/>
                        <a:tabLst/>
                        <a:defRPr/>
                      </a:pPr>
                      <a:r>
                        <a:rPr lang="en-US" sz="1000" b="0" i="0" u="none" strike="noStrike" kern="1200" baseline="0" dirty="0">
                          <a:solidFill>
                            <a:schemeClr val="tx1"/>
                          </a:solidFill>
                          <a:latin typeface="+mn-lt"/>
                          <a:ea typeface="+mn-ea"/>
                          <a:cs typeface="+mn-cs"/>
                        </a:rPr>
                        <a:t>IP65</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No</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0" dirty="0">
                          <a:solidFill>
                            <a:schemeClr val="tx1"/>
                          </a:solidFill>
                        </a:rPr>
                        <a:t>IP65</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rPr>
                        <a:t>IP54</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rPr>
                        <a:t>None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rPr>
                        <a:t>IP65</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126"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latin typeface="+mn-lt"/>
                        </a:rPr>
                        <a:t>The ET51/ET56, like other rugged tablets in this class, offers IP65 sealing to protect against dust, spilled liquids and spraying water. </a:t>
                      </a:r>
                      <a:endParaRPr lang="en-US" sz="100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4"/>
                  </a:ext>
                </a:extLst>
              </a:tr>
              <a:tr h="856526">
                <a:tc>
                  <a:txBody>
                    <a:bodyPr/>
                    <a:lstStyle/>
                    <a:p>
                      <a:pPr algn="l"/>
                      <a:r>
                        <a:rPr lang="en-US" sz="1100" b="1" dirty="0">
                          <a:solidFill>
                            <a:schemeClr val="tx1"/>
                          </a:solidFill>
                        </a:rPr>
                        <a:t>Operating Temp.</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ctr" latinLnBrk="0" hangingPunct="1">
                        <a:lnSpc>
                          <a:spcPct val="100000"/>
                        </a:lnSpc>
                        <a:spcBef>
                          <a:spcPts val="0"/>
                        </a:spcBef>
                        <a:spcAft>
                          <a:spcPts val="0"/>
                        </a:spcAft>
                        <a:buClrTx/>
                        <a:buSzTx/>
                        <a:buFontTx/>
                        <a:buNone/>
                        <a:tabLst/>
                        <a:defRPr/>
                      </a:pPr>
                      <a:r>
                        <a:rPr lang="en-US" sz="1000" b="0" i="0" u="none" strike="noStrike" kern="1200" dirty="0">
                          <a:solidFill>
                            <a:schemeClr val="dk1"/>
                          </a:solidFill>
                          <a:effectLst/>
                          <a:latin typeface="+mn-lt"/>
                          <a:ea typeface="+mn-ea"/>
                          <a:cs typeface="+mn-cs"/>
                        </a:rPr>
                        <a:t>-4° to 122° F </a:t>
                      </a:r>
                      <a:br>
                        <a:rPr lang="en-US" sz="1000" b="0" i="0" u="none" strike="noStrike" kern="1200" dirty="0">
                          <a:solidFill>
                            <a:schemeClr val="dk1"/>
                          </a:solidFill>
                          <a:effectLst/>
                          <a:latin typeface="+mn-lt"/>
                          <a:ea typeface="+mn-ea"/>
                          <a:cs typeface="+mn-cs"/>
                        </a:rPr>
                      </a:br>
                      <a:r>
                        <a:rPr lang="en-US" sz="1000" b="0" i="0" u="none" strike="noStrike" kern="1200" dirty="0">
                          <a:solidFill>
                            <a:schemeClr val="dk1"/>
                          </a:solidFill>
                          <a:effectLst/>
                          <a:latin typeface="+mn-lt"/>
                          <a:ea typeface="+mn-ea"/>
                          <a:cs typeface="+mn-cs"/>
                        </a:rPr>
                        <a:t>(-20° to 50° C)</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126" rtl="0" eaLnBrk="1" fontAlgn="ctr" latinLnBrk="0" hangingPunct="1">
                        <a:lnSpc>
                          <a:spcPct val="100000"/>
                        </a:lnSpc>
                        <a:spcBef>
                          <a:spcPts val="0"/>
                        </a:spcBef>
                        <a:spcAft>
                          <a:spcPts val="0"/>
                        </a:spcAft>
                        <a:buClrTx/>
                        <a:buSzTx/>
                        <a:buFontTx/>
                        <a:buNone/>
                        <a:tabLst/>
                        <a:defRPr/>
                      </a:pPr>
                      <a:r>
                        <a:rPr lang="en-US" sz="1000" b="0" i="0" u="none" strike="noStrike" kern="1200" dirty="0">
                          <a:solidFill>
                            <a:schemeClr val="dk1"/>
                          </a:solidFill>
                          <a:effectLst/>
                          <a:latin typeface="+mn-lt"/>
                          <a:ea typeface="+mn-ea"/>
                          <a:cs typeface="+mn-cs"/>
                        </a:rPr>
                        <a:t>32° to 95° F </a:t>
                      </a:r>
                      <a:br>
                        <a:rPr lang="en-US" sz="1000" b="0" i="0" u="none" strike="noStrike" kern="1200" dirty="0">
                          <a:solidFill>
                            <a:schemeClr val="dk1"/>
                          </a:solidFill>
                          <a:effectLst/>
                          <a:latin typeface="+mn-lt"/>
                          <a:ea typeface="+mn-ea"/>
                          <a:cs typeface="+mn-cs"/>
                        </a:rPr>
                      </a:br>
                      <a:r>
                        <a:rPr lang="en-US" sz="1000" b="0" i="0" u="none" strike="noStrike" kern="1200" dirty="0">
                          <a:solidFill>
                            <a:schemeClr val="dk1"/>
                          </a:solidFill>
                          <a:effectLst/>
                          <a:latin typeface="+mn-lt"/>
                          <a:ea typeface="+mn-ea"/>
                          <a:cs typeface="+mn-cs"/>
                        </a:rPr>
                        <a:t>(0° to 35° C)</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dirty="0">
                          <a:solidFill>
                            <a:schemeClr val="tx1"/>
                          </a:solidFill>
                        </a:rPr>
                        <a:t>Not specified</a:t>
                      </a:r>
                      <a:endParaRPr lang="en-US" sz="1000" b="1"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i="0" u="none" strike="noStrike" kern="1200" dirty="0">
                          <a:solidFill>
                            <a:schemeClr val="dk1"/>
                          </a:solidFill>
                          <a:effectLst/>
                          <a:latin typeface="+mn-lt"/>
                          <a:ea typeface="+mn-ea"/>
                          <a:cs typeface="+mn-cs"/>
                        </a:rPr>
                        <a:t>14°F to 122°F </a:t>
                      </a:r>
                      <a:br>
                        <a:rPr lang="en-US" sz="1000" b="0" i="0" u="none" strike="noStrike" kern="1200" dirty="0">
                          <a:solidFill>
                            <a:schemeClr val="dk1"/>
                          </a:solidFill>
                          <a:effectLst/>
                          <a:latin typeface="+mn-lt"/>
                          <a:ea typeface="+mn-ea"/>
                          <a:cs typeface="+mn-cs"/>
                        </a:rPr>
                      </a:br>
                      <a:r>
                        <a:rPr lang="en-US" sz="1000" b="0" i="0" u="none" strike="noStrike" kern="1200" dirty="0">
                          <a:solidFill>
                            <a:schemeClr val="dk1"/>
                          </a:solidFill>
                          <a:effectLst/>
                          <a:latin typeface="+mn-lt"/>
                          <a:ea typeface="+mn-ea"/>
                          <a:cs typeface="+mn-cs"/>
                        </a:rPr>
                        <a:t>(-10°C to 50°C)</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Not specified</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000" kern="1200" dirty="0">
                          <a:solidFill>
                            <a:schemeClr val="dk1"/>
                          </a:solidFill>
                          <a:effectLst/>
                          <a:latin typeface="+mn-lt"/>
                          <a:ea typeface="+mn-ea"/>
                          <a:cs typeface="+mn-cs"/>
                        </a:rPr>
                        <a:t>14°F to 122°F</a:t>
                      </a:r>
                    </a:p>
                    <a:p>
                      <a:pPr algn="ctr"/>
                      <a:r>
                        <a:rPr lang="en-US" sz="1000" kern="1200" dirty="0">
                          <a:solidFill>
                            <a:schemeClr val="dk1"/>
                          </a:solidFill>
                          <a:effectLst/>
                          <a:latin typeface="+mn-lt"/>
                          <a:ea typeface="+mn-ea"/>
                          <a:cs typeface="+mn-cs"/>
                        </a:rPr>
                        <a:t>-10°C to +50°C</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126" rtl="0" eaLnBrk="1" fontAlgn="ctr" latinLnBrk="0" hangingPunct="1">
                        <a:lnSpc>
                          <a:spcPct val="100000"/>
                        </a:lnSpc>
                        <a:spcBef>
                          <a:spcPts val="0"/>
                        </a:spcBef>
                        <a:spcAft>
                          <a:spcPts val="0"/>
                        </a:spcAft>
                        <a:buClrTx/>
                        <a:buSzTx/>
                        <a:buFontTx/>
                        <a:buNone/>
                        <a:tabLst/>
                        <a:defRPr/>
                      </a:pPr>
                      <a:r>
                        <a:rPr lang="en-US" sz="1000" b="0" i="0" u="none" strike="noStrike" baseline="0" dirty="0">
                          <a:solidFill>
                            <a:srgbClr val="000000"/>
                          </a:solidFill>
                          <a:effectLst/>
                          <a:latin typeface="+mn-lt"/>
                        </a:rPr>
                        <a:t>With the widest temperature range in this class, the ET51/ET56 is built to handle subzero temperatures and extreme heat. </a:t>
                      </a:r>
                      <a:endParaRPr lang="en-US" sz="1000" b="0" i="0" u="none" strike="noStrike" kern="1200" baseline="0" dirty="0">
                        <a:solidFill>
                          <a:schemeClr val="dk1"/>
                        </a:solidFill>
                        <a:latin typeface="+mn-lt"/>
                        <a:ea typeface="+mn-ea"/>
                        <a:cs typeface="+mn-cs"/>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5"/>
                  </a:ext>
                </a:extLst>
              </a:tr>
            </a:tbl>
          </a:graphicData>
        </a:graphic>
      </p:graphicFrame>
      <p:pic>
        <p:nvPicPr>
          <p:cNvPr id="8" name="Picture 7">
            <a:extLst>
              <a:ext uri="{FF2B5EF4-FFF2-40B4-BE49-F238E27FC236}">
                <a16:creationId xmlns:a16="http://schemas.microsoft.com/office/drawing/2014/main" xmlns="" id="{D2288236-EB4D-4B3A-A4C6-C7AA5338C3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8670" y="1997475"/>
            <a:ext cx="1137171" cy="753941"/>
          </a:xfrm>
          <a:prstGeom prst="rect">
            <a:avLst/>
          </a:prstGeom>
        </p:spPr>
      </p:pic>
      <p:pic>
        <p:nvPicPr>
          <p:cNvPr id="9" name="Picture 8">
            <a:extLst>
              <a:ext uri="{FF2B5EF4-FFF2-40B4-BE49-F238E27FC236}">
                <a16:creationId xmlns:a16="http://schemas.microsoft.com/office/drawing/2014/main" xmlns="" id="{30078A5C-8E72-4726-BDE4-1C6F2537814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315" b="10315"/>
          <a:stretch/>
        </p:blipFill>
        <p:spPr>
          <a:xfrm>
            <a:off x="7057136" y="1979719"/>
            <a:ext cx="949911" cy="753941"/>
          </a:xfrm>
          <a:prstGeom prst="rect">
            <a:avLst/>
          </a:prstGeom>
        </p:spPr>
      </p:pic>
      <p:pic>
        <p:nvPicPr>
          <p:cNvPr id="11" name="Picture 10">
            <a:extLst>
              <a:ext uri="{FF2B5EF4-FFF2-40B4-BE49-F238E27FC236}">
                <a16:creationId xmlns:a16="http://schemas.microsoft.com/office/drawing/2014/main" xmlns="" id="{57B719E4-D95D-4B9A-922A-19A2D8AB7D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1882" y="1989243"/>
            <a:ext cx="1039640" cy="753941"/>
          </a:xfrm>
          <a:prstGeom prst="rect">
            <a:avLst/>
          </a:prstGeom>
        </p:spPr>
      </p:pic>
      <p:pic>
        <p:nvPicPr>
          <p:cNvPr id="5" name="Picture 4">
            <a:extLst>
              <a:ext uri="{FF2B5EF4-FFF2-40B4-BE49-F238E27FC236}">
                <a16:creationId xmlns:a16="http://schemas.microsoft.com/office/drawing/2014/main" xmlns="" id="{26F734BB-4A6F-4EE6-B16B-4A827E8DEF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50792" y="2016525"/>
            <a:ext cx="1039640" cy="693094"/>
          </a:xfrm>
          <a:prstGeom prst="rect">
            <a:avLst/>
          </a:prstGeom>
        </p:spPr>
      </p:pic>
      <p:pic>
        <p:nvPicPr>
          <p:cNvPr id="12" name="Picture 11">
            <a:extLst>
              <a:ext uri="{FF2B5EF4-FFF2-40B4-BE49-F238E27FC236}">
                <a16:creationId xmlns:a16="http://schemas.microsoft.com/office/drawing/2014/main" xmlns="" id="{DAE7311E-9EC0-4AC1-9E84-24E7E6EFEE7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3953" b="14840"/>
          <a:stretch/>
        </p:blipFill>
        <p:spPr>
          <a:xfrm>
            <a:off x="4210354" y="1966584"/>
            <a:ext cx="1090622" cy="776600"/>
          </a:xfrm>
          <a:prstGeom prst="rect">
            <a:avLst/>
          </a:prstGeom>
        </p:spPr>
      </p:pic>
      <p:pic>
        <p:nvPicPr>
          <p:cNvPr id="14" name="Picture 13">
            <a:extLst>
              <a:ext uri="{FF2B5EF4-FFF2-40B4-BE49-F238E27FC236}">
                <a16:creationId xmlns:a16="http://schemas.microsoft.com/office/drawing/2014/main" xmlns="" id="{4AE86FD7-B3A8-4F7F-A890-09B1B3D5E0D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5180" r="26153"/>
          <a:stretch/>
        </p:blipFill>
        <p:spPr>
          <a:xfrm>
            <a:off x="3016326" y="1993866"/>
            <a:ext cx="681151" cy="734803"/>
          </a:xfrm>
          <a:prstGeom prst="rect">
            <a:avLst/>
          </a:prstGeom>
        </p:spPr>
      </p:pic>
      <p:sp>
        <p:nvSpPr>
          <p:cNvPr id="13" name="Rectangle 12">
            <a:extLst>
              <a:ext uri="{FF2B5EF4-FFF2-40B4-BE49-F238E27FC236}">
                <a16:creationId xmlns:a16="http://schemas.microsoft.com/office/drawing/2014/main" xmlns="" id="{7DBAFED4-5B33-4B0B-8A12-D0C6959C3D9F}"/>
              </a:ext>
            </a:extLst>
          </p:cNvPr>
          <p:cNvSpPr/>
          <p:nvPr/>
        </p:nvSpPr>
        <p:spPr>
          <a:xfrm>
            <a:off x="457081" y="6476640"/>
            <a:ext cx="3480318" cy="307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03719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95181" y="208295"/>
            <a:ext cx="11225908" cy="365760"/>
          </a:xfrm>
        </p:spPr>
        <p:txBody>
          <a:bodyPr/>
          <a:lstStyle/>
          <a:p>
            <a:r>
              <a:rPr lang="en-US" sz="3200" dirty="0">
                <a:latin typeface=""/>
              </a:rPr>
              <a:t>Windows Competitive </a:t>
            </a:r>
            <a:r>
              <a:rPr lang="en-US" sz="3200" dirty="0">
                <a:latin typeface=""/>
                <a:cs typeface=""/>
              </a:rPr>
              <a:t>Comparison: 10-inch tablets </a:t>
            </a:r>
            <a:r>
              <a:rPr lang="en-US" sz="1400" dirty="0">
                <a:latin typeface=""/>
                <a:cs typeface=""/>
              </a:rPr>
              <a:t>(continued)</a:t>
            </a:r>
          </a:p>
        </p:txBody>
      </p:sp>
      <p:sp>
        <p:nvSpPr>
          <p:cNvPr id="3" name="Slide Number Placeholder 2"/>
          <p:cNvSpPr>
            <a:spLocks noGrp="1"/>
          </p:cNvSpPr>
          <p:nvPr>
            <p:ph type="sldNum" sz="quarter" idx="4"/>
          </p:nvPr>
        </p:nvSpPr>
        <p:spPr/>
        <p:txBody>
          <a:bodyPr/>
          <a:lstStyle/>
          <a:p>
            <a:fld id="{79044E51-BF79-AF42-BAC5-B771B1D9D8E0}" type="slidenum">
              <a:rPr lang="en-US" smtClean="0"/>
              <a:pPr/>
              <a:t>79</a:t>
            </a:fld>
            <a:endParaRPr lang="en-US" dirty="0"/>
          </a:p>
        </p:txBody>
      </p:sp>
      <p:sp>
        <p:nvSpPr>
          <p:cNvPr id="2" name="TextBox 1"/>
          <p:cNvSpPr txBox="1"/>
          <p:nvPr/>
        </p:nvSpPr>
        <p:spPr>
          <a:xfrm>
            <a:off x="434339" y="636627"/>
            <a:ext cx="10899501" cy="523220"/>
          </a:xfrm>
          <a:prstGeom prst="rect">
            <a:avLst/>
          </a:prstGeom>
          <a:noFill/>
        </p:spPr>
        <p:txBody>
          <a:bodyPr wrap="square" rtlCol="0">
            <a:spAutoFit/>
          </a:bodyPr>
          <a:lstStyle/>
          <a:p>
            <a:r>
              <a:rPr lang="en-US" sz="1400" i="1" dirty="0">
                <a:latin typeface=""/>
                <a:cs typeface=""/>
              </a:rPr>
              <a:t>In the following chart, where appropriate, yellow shading indicates the best specification available for a feature. </a:t>
            </a:r>
            <a:br>
              <a:rPr lang="en-US" sz="1400" i="1" dirty="0">
                <a:latin typeface=""/>
                <a:cs typeface=""/>
              </a:rPr>
            </a:br>
            <a:r>
              <a:rPr lang="en-US" sz="1400" i="1" dirty="0">
                <a:latin typeface=""/>
                <a:cs typeface=""/>
              </a:rPr>
              <a:t>Competitive information is based on publicly available information.</a:t>
            </a:r>
            <a:endParaRPr lang="en-US" sz="1400" i="1" baseline="30000" dirty="0">
              <a:latin typeface=""/>
              <a:cs typeface=""/>
            </a:endParaRPr>
          </a:p>
        </p:txBody>
      </p:sp>
      <p:graphicFrame>
        <p:nvGraphicFramePr>
          <p:cNvPr id="7" name="Table 6"/>
          <p:cNvGraphicFramePr>
            <a:graphicFrameLocks noGrp="1"/>
          </p:cNvGraphicFramePr>
          <p:nvPr/>
        </p:nvGraphicFramePr>
        <p:xfrm>
          <a:off x="495181" y="1222419"/>
          <a:ext cx="11464062" cy="5242628"/>
        </p:xfrm>
        <a:graphic>
          <a:graphicData uri="http://schemas.openxmlformats.org/drawingml/2006/table">
            <a:tbl>
              <a:tblPr firstRow="1" bandRow="1">
                <a:tableStyleId>{073A0DAA-6AF3-43AB-8588-CEC1D06C72B9}</a:tableStyleId>
              </a:tblPr>
              <a:tblGrid>
                <a:gridCol w="964173">
                  <a:extLst>
                    <a:ext uri="{9D8B030D-6E8A-4147-A177-3AD203B41FA5}">
                      <a16:colId xmlns:a16="http://schemas.microsoft.com/office/drawing/2014/main" xmlns="" val="20000"/>
                    </a:ext>
                  </a:extLst>
                </a:gridCol>
                <a:gridCol w="1265824">
                  <a:extLst>
                    <a:ext uri="{9D8B030D-6E8A-4147-A177-3AD203B41FA5}">
                      <a16:colId xmlns:a16="http://schemas.microsoft.com/office/drawing/2014/main" xmlns="" val="20001"/>
                    </a:ext>
                  </a:extLst>
                </a:gridCol>
                <a:gridCol w="1106042">
                  <a:extLst>
                    <a:ext uri="{9D8B030D-6E8A-4147-A177-3AD203B41FA5}">
                      <a16:colId xmlns:a16="http://schemas.microsoft.com/office/drawing/2014/main" xmlns="" val="20002"/>
                    </a:ext>
                  </a:extLst>
                </a:gridCol>
                <a:gridCol w="1458410">
                  <a:extLst>
                    <a:ext uri="{9D8B030D-6E8A-4147-A177-3AD203B41FA5}">
                      <a16:colId xmlns:a16="http://schemas.microsoft.com/office/drawing/2014/main" xmlns="" val="20003"/>
                    </a:ext>
                  </a:extLst>
                </a:gridCol>
                <a:gridCol w="1435261">
                  <a:extLst>
                    <a:ext uri="{9D8B030D-6E8A-4147-A177-3AD203B41FA5}">
                      <a16:colId xmlns:a16="http://schemas.microsoft.com/office/drawing/2014/main" xmlns="" val="20004"/>
                    </a:ext>
                  </a:extLst>
                </a:gridCol>
                <a:gridCol w="1250066">
                  <a:extLst>
                    <a:ext uri="{9D8B030D-6E8A-4147-A177-3AD203B41FA5}">
                      <a16:colId xmlns:a16="http://schemas.microsoft.com/office/drawing/2014/main" xmlns="" val="20006"/>
                    </a:ext>
                  </a:extLst>
                </a:gridCol>
                <a:gridCol w="1342663">
                  <a:extLst>
                    <a:ext uri="{9D8B030D-6E8A-4147-A177-3AD203B41FA5}">
                      <a16:colId xmlns:a16="http://schemas.microsoft.com/office/drawing/2014/main" xmlns="" val="20007"/>
                    </a:ext>
                  </a:extLst>
                </a:gridCol>
                <a:gridCol w="2641623">
                  <a:extLst>
                    <a:ext uri="{9D8B030D-6E8A-4147-A177-3AD203B41FA5}">
                      <a16:colId xmlns:a16="http://schemas.microsoft.com/office/drawing/2014/main" xmlns="" val="20005"/>
                    </a:ext>
                  </a:extLst>
                </a:gridCol>
              </a:tblGrid>
              <a:tr h="0">
                <a:tc>
                  <a:txBody>
                    <a:bodyPr/>
                    <a:lstStyle/>
                    <a:p>
                      <a:pPr algn="l"/>
                      <a:r>
                        <a:rPr lang="en-US" sz="1100" cap="none" dirty="0"/>
                        <a:t>Feature</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100" cap="none" dirty="0"/>
                        <a:t>Zebra ET51/ET56</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Apple iPad</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b="1" i="0" u="none" strike="noStrike" kern="1200" dirty="0">
                          <a:solidFill>
                            <a:schemeClr val="lt1"/>
                          </a:solidFill>
                          <a:effectLst/>
                          <a:latin typeface="+mn-lt"/>
                          <a:ea typeface="+mn-ea"/>
                          <a:cs typeface="+mn-cs"/>
                        </a:rPr>
                        <a:t>Bluebird Pidion RT100</a:t>
                      </a:r>
                      <a:endParaRPr lang="en-US" sz="1100" b="1"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b="1" i="0" u="none" strike="noStrike" kern="1200" dirty="0">
                          <a:solidFill>
                            <a:schemeClr val="lt1"/>
                          </a:solidFill>
                          <a:effectLst/>
                          <a:latin typeface="+mn-lt"/>
                          <a:ea typeface="+mn-ea"/>
                          <a:cs typeface="+mn-cs"/>
                        </a:rPr>
                        <a:t>Data Limited DLI10</a:t>
                      </a:r>
                      <a:endParaRPr lang="en-US" sz="1100" b="1"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b="1" i="0" u="none" strike="noStrike" kern="1200" dirty="0">
                          <a:solidFill>
                            <a:schemeClr val="lt1"/>
                          </a:solidFill>
                          <a:effectLst/>
                          <a:latin typeface="+mn-lt"/>
                          <a:ea typeface="+mn-ea"/>
                          <a:cs typeface="+mn-cs"/>
                        </a:rPr>
                        <a:t>Microsoft Surface Pro 6</a:t>
                      </a:r>
                      <a:endParaRPr lang="en-US" sz="1100" b="1"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b="1" i="0" u="none" strike="noStrike" kern="1200" dirty="0">
                          <a:solidFill>
                            <a:schemeClr val="lt1"/>
                          </a:solidFill>
                          <a:effectLst/>
                          <a:latin typeface="+mn-lt"/>
                          <a:ea typeface="+mn-ea"/>
                          <a:cs typeface="+mn-cs"/>
                        </a:rPr>
                        <a:t>Panasonic FZ-G1</a:t>
                      </a:r>
                      <a:endParaRPr lang="en-US" sz="1100" b="1" cap="none" dirty="0">
                        <a:solidFill>
                          <a:srgbClr val="FFFFFF"/>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rowSpan="2">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400" cap="none" dirty="0">
                          <a:solidFill>
                            <a:srgbClr val="FFFFFF"/>
                          </a:solidFill>
                        </a:rPr>
                        <a:t>Why</a:t>
                      </a:r>
                      <a:r>
                        <a:rPr lang="en-US" sz="1400" cap="none" baseline="0" dirty="0">
                          <a:solidFill>
                            <a:srgbClr val="FFFFFF"/>
                          </a:solidFill>
                        </a:rPr>
                        <a:t> it matters</a:t>
                      </a:r>
                      <a:endParaRPr lang="en-US" sz="1400" cap="none" dirty="0">
                        <a:solidFill>
                          <a:srgbClr val="FFFFFF"/>
                        </a:solidFill>
                      </a:endParaRPr>
                    </a:p>
                  </a:txBody>
                  <a:tcPr marT="91440" marB="91440" anchor="ctr">
                    <a:lnL w="38100" cap="flat" cmpd="sng" algn="ctr">
                      <a:solidFill>
                        <a:schemeClr val="bg1"/>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10000"/>
                  </a:ext>
                </a:extLst>
              </a:tr>
              <a:tr h="777308">
                <a:tc>
                  <a:txBody>
                    <a:bodyPr/>
                    <a:lstStyle/>
                    <a:p>
                      <a:pPr algn="l"/>
                      <a:endParaRPr lang="en-US" sz="1200" cap="none" dirty="0">
                        <a:solidFill>
                          <a:schemeClr val="bg1"/>
                        </a:solidFill>
                      </a:endParaRPr>
                    </a:p>
                  </a:txBody>
                  <a:tcPr marL="182880" marT="91440" marB="91440" anchor="ctr">
                    <a:lnL w="38100" cap="flat" cmpd="sng" algn="ctr">
                      <a:solidFill>
                        <a:srgbClr val="FFFFFF"/>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rgbClr val="FFFFFF"/>
                      </a:solidFill>
                      <a:prstDash val="solid"/>
                      <a:round/>
                      <a:headEnd type="none" w="med" len="med"/>
                      <a:tailEnd type="none" w="med" len="med"/>
                    </a:lnT>
                    <a:lnB w="31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1"/>
                  </a:ext>
                </a:extLst>
              </a:tr>
              <a:tr h="338480">
                <a:tc gridSpan="8">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Accessories</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175" cap="flat" cmpd="sng" algn="ctr">
                      <a:solidFill>
                        <a:schemeClr val="accent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b="1"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xmlns="" val="10002"/>
                  </a:ext>
                </a:extLst>
              </a:tr>
              <a:tr h="240988">
                <a:tc>
                  <a:txBody>
                    <a:bodyPr/>
                    <a:lstStyle/>
                    <a:p>
                      <a:pPr algn="l"/>
                      <a:r>
                        <a:rPr lang="en-US" sz="1100" b="1" dirty="0">
                          <a:solidFill>
                            <a:schemeClr val="tx1"/>
                          </a:solidFill>
                        </a:rPr>
                        <a:t>Charging/</a:t>
                      </a:r>
                      <a:br>
                        <a:rPr lang="en-US" sz="1100" b="1" dirty="0">
                          <a:solidFill>
                            <a:schemeClr val="tx1"/>
                          </a:solidFill>
                        </a:rPr>
                      </a:br>
                      <a:r>
                        <a:rPr lang="en-US" sz="1100" b="1" dirty="0">
                          <a:solidFill>
                            <a:schemeClr val="tx1"/>
                          </a:solidFill>
                        </a:rPr>
                        <a:t>backroom</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chemeClr val="bg1"/>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600"/>
                        </a:spcAft>
                        <a:buClrTx/>
                        <a:buSzTx/>
                        <a:buFontTx/>
                        <a:buNone/>
                        <a:tabLst/>
                        <a:defRPr/>
                      </a:pPr>
                      <a:r>
                        <a:rPr lang="en-US" sz="1000" kern="1200" baseline="0" dirty="0">
                          <a:solidFill>
                            <a:schemeClr val="dk1"/>
                          </a:solidFill>
                          <a:latin typeface="+mn-lt"/>
                          <a:ea typeface="+mn-ea"/>
                          <a:cs typeface="+mn-cs"/>
                        </a:rPr>
                        <a:t>ShareCradle (4-slot), single slot cradle, 4-slot battery charger, rugged charge connector</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chemeClr val="bg1"/>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1000" baseline="0" dirty="0">
                          <a:solidFill>
                            <a:schemeClr val="tx1"/>
                          </a:solidFill>
                          <a:latin typeface="+mn-lt"/>
                        </a:rPr>
                        <a:t>USB charger</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chemeClr val="bg1"/>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600"/>
                        </a:spcAft>
                      </a:pPr>
                      <a:r>
                        <a:rPr lang="en-US" sz="1000" dirty="0">
                          <a:solidFill>
                            <a:schemeClr val="tx1"/>
                          </a:solidFill>
                        </a:rPr>
                        <a:t>Single slot cradle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chemeClr val="bg1"/>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kern="1200" baseline="0" dirty="0">
                          <a:solidFill>
                            <a:schemeClr val="dk1"/>
                          </a:solidFill>
                          <a:latin typeface="+mn-lt"/>
                          <a:ea typeface="+mn-ea"/>
                          <a:cs typeface="+mn-cs"/>
                        </a:rPr>
                        <a:t>7-bay charging cradle, single slot cradle, single-slot battery charger</a:t>
                      </a:r>
                      <a:endParaRPr lang="en-US" sz="1000" b="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chemeClr val="bg1"/>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Single charger, </a:t>
                      </a:r>
                      <a:br>
                        <a:rPr lang="en-US" sz="1000" b="0" dirty="0">
                          <a:solidFill>
                            <a:schemeClr val="tx1"/>
                          </a:solidFill>
                        </a:rPr>
                      </a:br>
                      <a:r>
                        <a:rPr lang="en-US" sz="1000" b="0" dirty="0">
                          <a:solidFill>
                            <a:schemeClr val="tx1"/>
                          </a:solidFill>
                        </a:rPr>
                        <a:t>single slot cradle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chemeClr val="bg1"/>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0" dirty="0">
                          <a:solidFill>
                            <a:schemeClr val="tx1"/>
                          </a:solidFill>
                        </a:rPr>
                        <a:t>Single charge adapter, single battery charger, </a:t>
                      </a:r>
                      <a:br>
                        <a:rPr lang="en-US" sz="1000" b="0" dirty="0">
                          <a:solidFill>
                            <a:schemeClr val="tx1"/>
                          </a:solidFill>
                        </a:rPr>
                      </a:br>
                      <a:r>
                        <a:rPr lang="en-US" sz="1000" b="0" dirty="0">
                          <a:solidFill>
                            <a:schemeClr val="tx1"/>
                          </a:solidFill>
                        </a:rPr>
                        <a:t>3-slot battery charger</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chemeClr val="bg1"/>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000" baseline="0" dirty="0">
                          <a:solidFill>
                            <a:schemeClr val="tx1"/>
                          </a:solidFill>
                          <a:latin typeface="+mn-lt"/>
                        </a:rPr>
                        <a:t>Purpose built for enterprise applications, the ET51/ET56 offers the most charging options in this class. The unique ShareCradle provides space and cost efficiencies in the backroom by providing a common base to charge all Zebra mobile computers and tablets. </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chemeClr val="bg1"/>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3"/>
                  </a:ext>
                </a:extLst>
              </a:tr>
              <a:tr h="240988">
                <a:tc>
                  <a:txBody>
                    <a:bodyPr/>
                    <a:lstStyle/>
                    <a:p>
                      <a:pPr algn="l"/>
                      <a:r>
                        <a:rPr lang="en-US" sz="1100" b="1" dirty="0">
                          <a:solidFill>
                            <a:schemeClr val="tx1"/>
                          </a:solidFill>
                        </a:rPr>
                        <a:t>Docking</a:t>
                      </a:r>
                    </a:p>
                    <a:p>
                      <a:pPr algn="l"/>
                      <a:r>
                        <a:rPr lang="en-US" sz="1100" b="1" dirty="0">
                          <a:solidFill>
                            <a:schemeClr val="tx1"/>
                          </a:solidFill>
                        </a:rPr>
                        <a:t>Stations</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600"/>
                        </a:spcAft>
                        <a:buClrTx/>
                        <a:buSzTx/>
                        <a:buFontTx/>
                        <a:buNone/>
                        <a:tabLst/>
                        <a:defRPr/>
                      </a:pPr>
                      <a:r>
                        <a:rPr lang="en-US" sz="1000" kern="1200" baseline="0" dirty="0">
                          <a:solidFill>
                            <a:schemeClr val="dk1"/>
                          </a:solidFill>
                          <a:latin typeface="+mn-lt"/>
                          <a:ea typeface="+mn-ea"/>
                          <a:cs typeface="+mn-cs"/>
                        </a:rPr>
                        <a:t>Single-slot standard and rugged, docking only or with communications (USB, display </a:t>
                      </a:r>
                      <a:br>
                        <a:rPr lang="en-US" sz="1000" kern="1200" baseline="0" dirty="0">
                          <a:solidFill>
                            <a:schemeClr val="dk1"/>
                          </a:solidFill>
                          <a:latin typeface="+mn-lt"/>
                          <a:ea typeface="+mn-ea"/>
                          <a:cs typeface="+mn-cs"/>
                        </a:rPr>
                      </a:br>
                      <a:r>
                        <a:rPr lang="en-US" sz="1000" kern="1200" baseline="0" dirty="0">
                          <a:solidFill>
                            <a:schemeClr val="dk1"/>
                          </a:solidFill>
                          <a:latin typeface="+mn-lt"/>
                          <a:ea typeface="+mn-ea"/>
                          <a:cs typeface="+mn-cs"/>
                        </a:rPr>
                        <a:t>and more)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US" sz="1000" baseline="0" dirty="0">
                          <a:solidFill>
                            <a:schemeClr val="tx1"/>
                          </a:solidFill>
                          <a:latin typeface="+mn-lt"/>
                        </a:rPr>
                        <a:t>Third-party docking stations</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300"/>
                        </a:spcAft>
                        <a:buClrTx/>
                        <a:buSzTx/>
                        <a:buFontTx/>
                        <a:buNone/>
                        <a:tabLst/>
                        <a:defRPr/>
                      </a:pPr>
                      <a:r>
                        <a:rPr lang="en-US" sz="1000" kern="1200" baseline="0" dirty="0">
                          <a:solidFill>
                            <a:schemeClr val="dk1"/>
                          </a:solidFill>
                          <a:latin typeface="+mn-lt"/>
                          <a:ea typeface="+mn-ea"/>
                          <a:cs typeface="+mn-cs"/>
                        </a:rPr>
                        <a:t>Yes</a:t>
                      </a:r>
                    </a:p>
                    <a:p>
                      <a:pPr marL="0" marR="0" indent="0" algn="ctr" defTabSz="914126" rtl="0" eaLnBrk="1" fontAlgn="auto" latinLnBrk="0" hangingPunct="1">
                        <a:lnSpc>
                          <a:spcPct val="100000"/>
                        </a:lnSpc>
                        <a:spcBef>
                          <a:spcPts val="0"/>
                        </a:spcBef>
                        <a:spcAft>
                          <a:spcPts val="300"/>
                        </a:spcAft>
                        <a:buClrTx/>
                        <a:buSzTx/>
                        <a:buFontTx/>
                        <a:buNone/>
                        <a:tabLst/>
                        <a:defRPr/>
                      </a:pPr>
                      <a:r>
                        <a:rPr lang="en-US" sz="1000" kern="1200" baseline="0" dirty="0">
                          <a:solidFill>
                            <a:schemeClr val="dk1"/>
                          </a:solidFill>
                          <a:latin typeface="+mn-lt"/>
                          <a:ea typeface="+mn-ea"/>
                          <a:cs typeface="+mn-cs"/>
                        </a:rPr>
                        <a:t>Single slot</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300"/>
                        </a:spcAft>
                        <a:buClrTx/>
                        <a:buSzTx/>
                        <a:buFontTx/>
                        <a:buNone/>
                        <a:tabLst/>
                        <a:defRPr/>
                      </a:pPr>
                      <a:r>
                        <a:rPr lang="en-US" sz="1000" b="0" dirty="0">
                          <a:solidFill>
                            <a:schemeClr val="tx1"/>
                          </a:solidFill>
                        </a:rPr>
                        <a:t>Yes</a:t>
                      </a:r>
                    </a:p>
                    <a:p>
                      <a:pPr marL="0" marR="0" lvl="0" indent="0" algn="ctr" defTabSz="914126" rtl="0" eaLnBrk="1" fontAlgn="auto" latinLnBrk="0" hangingPunct="1">
                        <a:lnSpc>
                          <a:spcPct val="100000"/>
                        </a:lnSpc>
                        <a:spcBef>
                          <a:spcPts val="0"/>
                        </a:spcBef>
                        <a:spcAft>
                          <a:spcPts val="300"/>
                        </a:spcAft>
                        <a:buClrTx/>
                        <a:buSzTx/>
                        <a:buFontTx/>
                        <a:buNone/>
                        <a:tabLst/>
                        <a:defRPr/>
                      </a:pPr>
                      <a:r>
                        <a:rPr lang="en-US" sz="1000" b="0" dirty="0">
                          <a:solidFill>
                            <a:schemeClr val="tx1"/>
                          </a:solidFill>
                        </a:rPr>
                        <a:t>Single slot</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300"/>
                        </a:spcAft>
                        <a:buClrTx/>
                        <a:buSzTx/>
                        <a:buFontTx/>
                        <a:buNone/>
                        <a:tabLst/>
                        <a:defRPr/>
                      </a:pPr>
                      <a:r>
                        <a:rPr lang="en-US" sz="1000" kern="1200" baseline="0" dirty="0">
                          <a:solidFill>
                            <a:schemeClr val="dk1"/>
                          </a:solidFill>
                          <a:latin typeface="+mn-lt"/>
                          <a:ea typeface="+mn-ea"/>
                          <a:cs typeface="+mn-cs"/>
                        </a:rPr>
                        <a:t>Yes</a:t>
                      </a:r>
                    </a:p>
                    <a:p>
                      <a:pPr marL="0" marR="0" indent="0" algn="ctr" defTabSz="914126" rtl="0" eaLnBrk="1" fontAlgn="auto" latinLnBrk="0" hangingPunct="1">
                        <a:lnSpc>
                          <a:spcPct val="100000"/>
                        </a:lnSpc>
                        <a:spcBef>
                          <a:spcPts val="0"/>
                        </a:spcBef>
                        <a:spcAft>
                          <a:spcPts val="300"/>
                        </a:spcAft>
                        <a:buClrTx/>
                        <a:buSzTx/>
                        <a:buFontTx/>
                        <a:buNone/>
                        <a:tabLst/>
                        <a:defRPr/>
                      </a:pPr>
                      <a:r>
                        <a:rPr lang="en-US" sz="1000" kern="1200" baseline="0" dirty="0">
                          <a:solidFill>
                            <a:schemeClr val="dk1"/>
                          </a:solidFill>
                          <a:latin typeface="+mn-lt"/>
                          <a:ea typeface="+mn-ea"/>
                          <a:cs typeface="+mn-cs"/>
                        </a:rPr>
                        <a:t>Single slot</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300"/>
                        </a:spcAft>
                        <a:buClrTx/>
                        <a:buSzTx/>
                        <a:buFontTx/>
                        <a:buNone/>
                        <a:tabLst/>
                        <a:defRPr/>
                      </a:pPr>
                      <a:r>
                        <a:rPr lang="en-US" sz="1000" kern="1200" baseline="0" dirty="0">
                          <a:solidFill>
                            <a:schemeClr val="dk1"/>
                          </a:solidFill>
                          <a:latin typeface="+mn-lt"/>
                          <a:ea typeface="+mn-ea"/>
                          <a:cs typeface="+mn-cs"/>
                        </a:rPr>
                        <a:t>Yes</a:t>
                      </a:r>
                    </a:p>
                    <a:p>
                      <a:pPr marL="0" marR="0" indent="0" algn="ctr" defTabSz="914126" rtl="0" eaLnBrk="1" fontAlgn="auto" latinLnBrk="0" hangingPunct="1">
                        <a:lnSpc>
                          <a:spcPct val="100000"/>
                        </a:lnSpc>
                        <a:spcBef>
                          <a:spcPts val="0"/>
                        </a:spcBef>
                        <a:spcAft>
                          <a:spcPts val="300"/>
                        </a:spcAft>
                        <a:buClrTx/>
                        <a:buSzTx/>
                        <a:buFontTx/>
                        <a:buNone/>
                        <a:tabLst/>
                        <a:defRPr/>
                      </a:pPr>
                      <a:r>
                        <a:rPr lang="en-US" sz="1000" kern="1200" baseline="0" dirty="0">
                          <a:solidFill>
                            <a:schemeClr val="dk1"/>
                          </a:solidFill>
                          <a:latin typeface="+mn-lt"/>
                          <a:ea typeface="+mn-ea"/>
                          <a:cs typeface="+mn-cs"/>
                        </a:rPr>
                        <a:t>Single slot</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000" baseline="0" dirty="0">
                          <a:solidFill>
                            <a:schemeClr val="tx1"/>
                          </a:solidFill>
                          <a:latin typeface="+mn-lt"/>
                        </a:rPr>
                        <a:t>Only the ET51/ET56 offers a docking station for the tablet inside the rugged frame. </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2103806057"/>
                  </a:ext>
                </a:extLst>
              </a:tr>
              <a:tr h="477480">
                <a:tc>
                  <a:txBody>
                    <a:bodyPr/>
                    <a:lstStyle/>
                    <a:p>
                      <a:pPr algn="l"/>
                      <a:r>
                        <a:rPr lang="en-US" sz="1100" b="1" dirty="0">
                          <a:solidFill>
                            <a:schemeClr val="tx1"/>
                          </a:solidFill>
                        </a:rPr>
                        <a:t>Expansion</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600"/>
                        </a:spcAft>
                        <a:buClrTx/>
                        <a:buSzTx/>
                        <a:buFontTx/>
                        <a:buNone/>
                        <a:tabLst/>
                        <a:defRPr/>
                      </a:pPr>
                      <a:r>
                        <a:rPr lang="en-US" sz="1000" b="0" i="0" u="none" strike="noStrike" kern="1200" baseline="0" dirty="0">
                          <a:solidFill>
                            <a:schemeClr val="tx1"/>
                          </a:solidFill>
                          <a:latin typeface="+mn-lt"/>
                          <a:ea typeface="+mn-ea"/>
                          <a:cs typeface="+mn-cs"/>
                        </a:rPr>
                        <a:t>Yes</a:t>
                      </a:r>
                    </a:p>
                    <a:p>
                      <a:pPr marL="0" marR="0" indent="0" algn="ctr" defTabSz="914126" rtl="0" eaLnBrk="1" fontAlgn="auto" latinLnBrk="0" hangingPunct="1">
                        <a:lnSpc>
                          <a:spcPct val="100000"/>
                        </a:lnSpc>
                        <a:spcBef>
                          <a:spcPts val="0"/>
                        </a:spcBef>
                        <a:spcAft>
                          <a:spcPts val="300"/>
                        </a:spcAft>
                        <a:buClrTx/>
                        <a:buSzTx/>
                        <a:buFontTx/>
                        <a:buNone/>
                        <a:tabLst/>
                        <a:defRPr/>
                      </a:pPr>
                      <a:r>
                        <a:rPr lang="en-US" sz="1000" b="0" i="0" u="none" strike="noStrike" kern="1200" baseline="0" dirty="0">
                          <a:solidFill>
                            <a:schemeClr val="tx1"/>
                          </a:solidFill>
                          <a:latin typeface="+mn-lt"/>
                          <a:ea typeface="+mn-ea"/>
                          <a:cs typeface="+mn-cs"/>
                        </a:rPr>
                        <a:t>Expansion Back:</a:t>
                      </a:r>
                    </a:p>
                    <a:p>
                      <a:pPr marL="0" marR="0" indent="0" algn="ctr" defTabSz="914126" rtl="0" eaLnBrk="1" fontAlgn="auto" latinLnBrk="0" hangingPunct="1">
                        <a:lnSpc>
                          <a:spcPct val="100000"/>
                        </a:lnSpc>
                        <a:spcBef>
                          <a:spcPts val="0"/>
                        </a:spcBef>
                        <a:spcAft>
                          <a:spcPts val="300"/>
                        </a:spcAft>
                        <a:buClrTx/>
                        <a:buSzTx/>
                        <a:buFontTx/>
                        <a:buNone/>
                        <a:tabLst/>
                        <a:defRPr/>
                      </a:pPr>
                      <a:r>
                        <a:rPr lang="en-US" sz="1000" b="0" i="0" u="none" strike="noStrike" kern="1200" baseline="0" dirty="0">
                          <a:solidFill>
                            <a:schemeClr val="tx1"/>
                          </a:solidFill>
                          <a:latin typeface="+mn-lt"/>
                          <a:ea typeface="+mn-ea"/>
                          <a:cs typeface="+mn-cs"/>
                        </a:rPr>
                        <a:t>Scanner/handstrap </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b="0" i="0" u="none" strike="noStrike" kern="1200" baseline="0" dirty="0">
                          <a:solidFill>
                            <a:schemeClr val="tx1"/>
                          </a:solidFill>
                          <a:latin typeface="+mn-lt"/>
                          <a:ea typeface="+mn-ea"/>
                          <a:cs typeface="+mn-cs"/>
                        </a:rPr>
                        <a:t>Optional battery</a:t>
                      </a:r>
                    </a:p>
                    <a:p>
                      <a:pPr marL="0" marR="0" indent="0" algn="ctr" defTabSz="914126" rtl="0" eaLnBrk="1" fontAlgn="auto" latinLnBrk="0" hangingPunct="1">
                        <a:lnSpc>
                          <a:spcPct val="100000"/>
                        </a:lnSpc>
                        <a:spcBef>
                          <a:spcPts val="0"/>
                        </a:spcBef>
                        <a:spcAft>
                          <a:spcPts val="0"/>
                        </a:spcAft>
                        <a:buClrTx/>
                        <a:buSzTx/>
                        <a:buFontTx/>
                        <a:buNone/>
                        <a:tabLst/>
                        <a:defRPr/>
                      </a:pPr>
                      <a:r>
                        <a:rPr lang="en-US" sz="1000" b="0" i="0" u="none" strike="noStrike" kern="1200" baseline="0" dirty="0">
                          <a:solidFill>
                            <a:schemeClr val="tx1"/>
                          </a:solidFill>
                          <a:latin typeface="+mn-lt"/>
                          <a:ea typeface="+mn-ea"/>
                          <a:cs typeface="+mn-cs"/>
                        </a:rPr>
                        <a:t>Handstrap</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No</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600"/>
                        </a:spcAft>
                      </a:pPr>
                      <a:r>
                        <a:rPr lang="en-US" sz="1000" b="0" dirty="0">
                          <a:solidFill>
                            <a:schemeClr val="tx1"/>
                          </a:solidFill>
                        </a:rPr>
                        <a:t>Yes</a:t>
                      </a:r>
                    </a:p>
                    <a:p>
                      <a:pPr algn="ctr">
                        <a:spcAft>
                          <a:spcPts val="600"/>
                        </a:spcAft>
                      </a:pPr>
                      <a:r>
                        <a:rPr lang="en-US" sz="1000" b="0" dirty="0">
                          <a:solidFill>
                            <a:schemeClr val="tx1"/>
                          </a:solidFill>
                        </a:rPr>
                        <a:t>Smart Plug:</a:t>
                      </a:r>
                      <a:br>
                        <a:rPr lang="en-US" sz="1000" b="0" dirty="0">
                          <a:solidFill>
                            <a:schemeClr val="tx1"/>
                          </a:solidFill>
                        </a:rPr>
                      </a:br>
                      <a:r>
                        <a:rPr lang="en-US" sz="1000" b="0" dirty="0">
                          <a:solidFill>
                            <a:schemeClr val="tx1"/>
                          </a:solidFill>
                        </a:rPr>
                        <a:t>1D/2D scanner</a:t>
                      </a:r>
                      <a:br>
                        <a:rPr lang="en-US" sz="1000" b="0" dirty="0">
                          <a:solidFill>
                            <a:schemeClr val="tx1"/>
                          </a:solidFill>
                        </a:rPr>
                      </a:br>
                      <a:r>
                        <a:rPr lang="en-US" sz="1000" b="0" dirty="0">
                          <a:solidFill>
                            <a:schemeClr val="tx1"/>
                          </a:solidFill>
                        </a:rPr>
                        <a:t>IC card reader</a:t>
                      </a:r>
                      <a:br>
                        <a:rPr lang="en-US" sz="1000" b="0" dirty="0">
                          <a:solidFill>
                            <a:schemeClr val="tx1"/>
                          </a:solidFill>
                        </a:rPr>
                      </a:br>
                      <a:r>
                        <a:rPr lang="en-US" sz="1000" b="0" dirty="0">
                          <a:solidFill>
                            <a:schemeClr val="tx1"/>
                          </a:solidFill>
                        </a:rPr>
                        <a:t>Spin handle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rPr>
                        <a:t>No</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rPr>
                        <a:t>No</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rPr>
                        <a:t>No</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126"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latin typeface="+mn-lt"/>
                        </a:rPr>
                        <a:t>The ET51/ET56 supports three different expansion backs to easily add new features: rotating handstrap, the SE4710 or SE4750 scan engine (and the optional hot swappable battery can be added to any expansion back).</a:t>
                      </a:r>
                      <a:endParaRPr lang="en-US" sz="1000" dirty="0">
                        <a:solidFill>
                          <a:schemeClr val="tx1"/>
                        </a:solidFill>
                        <a:latin typeface="+mn-lt"/>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4"/>
                  </a:ext>
                </a:extLst>
              </a:tr>
            </a:tbl>
          </a:graphicData>
        </a:graphic>
      </p:graphicFrame>
      <p:pic>
        <p:nvPicPr>
          <p:cNvPr id="8" name="Picture 7">
            <a:extLst>
              <a:ext uri="{FF2B5EF4-FFF2-40B4-BE49-F238E27FC236}">
                <a16:creationId xmlns:a16="http://schemas.microsoft.com/office/drawing/2014/main" xmlns="" id="{D2288236-EB4D-4B3A-A4C6-C7AA5338C3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0650" y="1754408"/>
            <a:ext cx="1106204" cy="733410"/>
          </a:xfrm>
          <a:prstGeom prst="rect">
            <a:avLst/>
          </a:prstGeom>
        </p:spPr>
      </p:pic>
      <p:pic>
        <p:nvPicPr>
          <p:cNvPr id="9" name="Picture 8">
            <a:extLst>
              <a:ext uri="{FF2B5EF4-FFF2-40B4-BE49-F238E27FC236}">
                <a16:creationId xmlns:a16="http://schemas.microsoft.com/office/drawing/2014/main" xmlns="" id="{30078A5C-8E72-4726-BDE4-1C6F2537814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315" b="10315"/>
          <a:stretch/>
        </p:blipFill>
        <p:spPr>
          <a:xfrm>
            <a:off x="6929811" y="1736651"/>
            <a:ext cx="949911" cy="753941"/>
          </a:xfrm>
          <a:prstGeom prst="rect">
            <a:avLst/>
          </a:prstGeom>
        </p:spPr>
      </p:pic>
      <p:pic>
        <p:nvPicPr>
          <p:cNvPr id="11" name="Picture 10">
            <a:extLst>
              <a:ext uri="{FF2B5EF4-FFF2-40B4-BE49-F238E27FC236}">
                <a16:creationId xmlns:a16="http://schemas.microsoft.com/office/drawing/2014/main" xmlns="" id="{57B719E4-D95D-4B9A-922A-19A2D8AB7D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1882" y="1746175"/>
            <a:ext cx="1039640" cy="753941"/>
          </a:xfrm>
          <a:prstGeom prst="rect">
            <a:avLst/>
          </a:prstGeom>
        </p:spPr>
      </p:pic>
      <p:pic>
        <p:nvPicPr>
          <p:cNvPr id="5" name="Picture 4">
            <a:extLst>
              <a:ext uri="{FF2B5EF4-FFF2-40B4-BE49-F238E27FC236}">
                <a16:creationId xmlns:a16="http://schemas.microsoft.com/office/drawing/2014/main" xmlns="" id="{26F734BB-4A6F-4EE6-B16B-4A827E8DEF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92917" y="1773457"/>
            <a:ext cx="1039640" cy="693094"/>
          </a:xfrm>
          <a:prstGeom prst="rect">
            <a:avLst/>
          </a:prstGeom>
        </p:spPr>
      </p:pic>
      <p:pic>
        <p:nvPicPr>
          <p:cNvPr id="12" name="Picture 11">
            <a:extLst>
              <a:ext uri="{FF2B5EF4-FFF2-40B4-BE49-F238E27FC236}">
                <a16:creationId xmlns:a16="http://schemas.microsoft.com/office/drawing/2014/main" xmlns="" id="{DAE7311E-9EC0-4AC1-9E84-24E7E6EFEE7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3953" b="14840"/>
          <a:stretch/>
        </p:blipFill>
        <p:spPr>
          <a:xfrm>
            <a:off x="4071455" y="1723516"/>
            <a:ext cx="1090622" cy="776600"/>
          </a:xfrm>
          <a:prstGeom prst="rect">
            <a:avLst/>
          </a:prstGeom>
        </p:spPr>
      </p:pic>
      <p:pic>
        <p:nvPicPr>
          <p:cNvPr id="14" name="Picture 13">
            <a:extLst>
              <a:ext uri="{FF2B5EF4-FFF2-40B4-BE49-F238E27FC236}">
                <a16:creationId xmlns:a16="http://schemas.microsoft.com/office/drawing/2014/main" xmlns="" id="{4AE86FD7-B3A8-4F7F-A890-09B1B3D5E0D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5180" r="26153"/>
          <a:stretch/>
        </p:blipFill>
        <p:spPr>
          <a:xfrm>
            <a:off x="2958451" y="1750798"/>
            <a:ext cx="681151" cy="734803"/>
          </a:xfrm>
          <a:prstGeom prst="rect">
            <a:avLst/>
          </a:prstGeom>
        </p:spPr>
      </p:pic>
      <p:graphicFrame>
        <p:nvGraphicFramePr>
          <p:cNvPr id="4" name="Table 3"/>
          <p:cNvGraphicFramePr>
            <a:graphicFrameLocks noGrp="1"/>
          </p:cNvGraphicFramePr>
          <p:nvPr/>
        </p:nvGraphicFramePr>
        <p:xfrm>
          <a:off x="12365665" y="-329609"/>
          <a:ext cx="208280" cy="365633"/>
        </p:xfrm>
        <a:graphic>
          <a:graphicData uri="http://schemas.openxmlformats.org/drawingml/2006/table">
            <a:tbl>
              <a:tblPr/>
              <a:tblGrid>
                <a:gridCol w="208280">
                  <a:extLst>
                    <a:ext uri="{9D8B030D-6E8A-4147-A177-3AD203B41FA5}">
                      <a16:colId xmlns:a16="http://schemas.microsoft.com/office/drawing/2014/main" xmlns="" val="20000"/>
                    </a:ext>
                  </a:extLst>
                </a:gridCol>
              </a:tblGrid>
              <a:tr h="0">
                <a:tc>
                  <a:txBody>
                    <a:bodyPr/>
                    <a:lstStyle/>
                    <a:p>
                      <a:endParaRPr lang="en-US" dirty="0"/>
                    </a:p>
                  </a:txBody>
                  <a:tcPr>
                    <a:lnL w="3175" cmpd="sng">
                      <a:solidFill>
                        <a:schemeClr val="accent1"/>
                      </a:solidFill>
                      <a:prstDash val="solid"/>
                    </a:lnL>
                    <a:lnR w="3175" cmpd="sng">
                      <a:solidFill>
                        <a:schemeClr val="accent1"/>
                      </a:solidFill>
                      <a:prstDash val="solid"/>
                    </a:lnR>
                    <a:lnT w="3175" cmpd="sng">
                      <a:solidFill>
                        <a:schemeClr val="accent1"/>
                      </a:solidFill>
                      <a:prstDash val="solid"/>
                    </a:lnT>
                    <a:lnB w="3175" cmpd="sng">
                      <a:solidFill>
                        <a:schemeClr val="accent1"/>
                      </a:solidFill>
                      <a:prstDash val="solid"/>
                    </a:lnB>
                  </a:tcPr>
                </a:tc>
                <a:extLst>
                  <a:ext uri="{0D108BD9-81ED-4DB2-BD59-A6C34878D82A}">
                    <a16:rowId xmlns:a16="http://schemas.microsoft.com/office/drawing/2014/main" xmlns="" val="10000"/>
                  </a:ext>
                </a:extLst>
              </a:tr>
            </a:tbl>
          </a:graphicData>
        </a:graphic>
      </p:graphicFrame>
      <p:sp>
        <p:nvSpPr>
          <p:cNvPr id="13" name="Rectangle 12">
            <a:extLst>
              <a:ext uri="{FF2B5EF4-FFF2-40B4-BE49-F238E27FC236}">
                <a16:creationId xmlns:a16="http://schemas.microsoft.com/office/drawing/2014/main" xmlns="" id="{F8499A49-92B4-4586-AAFD-7B72C158BF0B}"/>
              </a:ext>
            </a:extLst>
          </p:cNvPr>
          <p:cNvSpPr/>
          <p:nvPr/>
        </p:nvSpPr>
        <p:spPr>
          <a:xfrm>
            <a:off x="457081" y="6476640"/>
            <a:ext cx="3480318" cy="307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0615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79044E51-BF79-AF42-BAC5-B771B1D9D8E0}" type="slidenum">
              <a:rPr lang="en-US" smtClean="0"/>
              <a:pPr/>
              <a:t>8</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4808564"/>
              </p:ext>
            </p:extLst>
          </p:nvPr>
        </p:nvGraphicFramePr>
        <p:xfrm>
          <a:off x="457081" y="1311313"/>
          <a:ext cx="11266770" cy="4966822"/>
        </p:xfrm>
        <a:graphic>
          <a:graphicData uri="http://schemas.openxmlformats.org/drawingml/2006/table">
            <a:tbl>
              <a:tblPr firstRow="1" bandRow="1">
                <a:tableStyleId>{073A0DAA-6AF3-43AB-8588-CEC1D06C72B9}</a:tableStyleId>
              </a:tblPr>
              <a:tblGrid>
                <a:gridCol w="1939890">
                  <a:extLst>
                    <a:ext uri="{9D8B030D-6E8A-4147-A177-3AD203B41FA5}">
                      <a16:colId xmlns:a16="http://schemas.microsoft.com/office/drawing/2014/main" xmlns="" val="20000"/>
                    </a:ext>
                  </a:extLst>
                </a:gridCol>
                <a:gridCol w="2377440">
                  <a:extLst>
                    <a:ext uri="{9D8B030D-6E8A-4147-A177-3AD203B41FA5}">
                      <a16:colId xmlns:a16="http://schemas.microsoft.com/office/drawing/2014/main" xmlns="" val="1670123148"/>
                    </a:ext>
                  </a:extLst>
                </a:gridCol>
                <a:gridCol w="2377440">
                  <a:extLst>
                    <a:ext uri="{9D8B030D-6E8A-4147-A177-3AD203B41FA5}">
                      <a16:colId xmlns:a16="http://schemas.microsoft.com/office/drawing/2014/main" xmlns="" val="1981115432"/>
                    </a:ext>
                  </a:extLst>
                </a:gridCol>
                <a:gridCol w="4572000">
                  <a:extLst>
                    <a:ext uri="{9D8B030D-6E8A-4147-A177-3AD203B41FA5}">
                      <a16:colId xmlns:a16="http://schemas.microsoft.com/office/drawing/2014/main" xmlns="" val="2847855353"/>
                    </a:ext>
                  </a:extLst>
                </a:gridCol>
              </a:tblGrid>
              <a:tr h="472440">
                <a:tc>
                  <a:txBody>
                    <a:bodyPr/>
                    <a:lstStyle/>
                    <a:p>
                      <a:pPr algn="l"/>
                      <a:r>
                        <a:rPr lang="en-US" sz="1600" cap="none" dirty="0"/>
                        <a:t>Feature</a:t>
                      </a:r>
                      <a:endParaRPr lang="en-US" sz="1600" cap="none" dirty="0">
                        <a:solidFill>
                          <a:schemeClr val="tx1"/>
                        </a:solidFill>
                      </a:endParaRPr>
                    </a:p>
                  </a:txBody>
                  <a:tcPr marL="182880" marT="91440" marB="91440" anchor="ct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600" cap="none" dirty="0"/>
                        <a:t>ET51/ET56</a:t>
                      </a:r>
                      <a:endParaRPr lang="en-US" sz="1600" cap="none" dirty="0">
                        <a:solidFill>
                          <a:schemeClr val="tx1"/>
                        </a:solidFill>
                      </a:endParaRPr>
                    </a:p>
                  </a:txBody>
                  <a:tcPr marL="182880" marT="91440" marB="91440" anchor="ctr">
                    <a:lnL w="38100" cap="flat" cmpd="sng" algn="ctr">
                      <a:solidFill>
                        <a:schemeClr val="bg1"/>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600" cap="none" dirty="0"/>
                        <a:t>ET50/ET55</a:t>
                      </a:r>
                      <a:endParaRPr lang="en-US" sz="1600" cap="none" dirty="0">
                        <a:solidFill>
                          <a:schemeClr val="tx1"/>
                        </a:solidFill>
                      </a:endParaRPr>
                    </a:p>
                  </a:txBody>
                  <a:tcPr marL="182880"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a:r>
                        <a:rPr lang="en-US" sz="1600" cap="none" dirty="0"/>
                        <a:t>Why it Matters</a:t>
                      </a:r>
                      <a:endParaRPr lang="en-US" sz="1600" cap="none" dirty="0">
                        <a:solidFill>
                          <a:schemeClr val="tx1"/>
                        </a:solidFill>
                      </a:endParaRPr>
                    </a:p>
                  </a:txBody>
                  <a:tcPr marL="182880"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10000"/>
                  </a:ext>
                </a:extLst>
              </a:tr>
              <a:tr h="4494382">
                <a:tc>
                  <a:txBody>
                    <a:bodyPr/>
                    <a:lstStyle/>
                    <a:p>
                      <a:pPr marL="0" marR="0" indent="0" algn="l" defTabSz="914126"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Operating System</a:t>
                      </a:r>
                    </a:p>
                  </a:txBody>
                  <a:tcPr marL="182880" marT="91440" marB="91440" anchor="ctr">
                    <a:lnL w="28575" cap="flat" cmpd="sng" algn="ctr">
                      <a:solidFill>
                        <a:schemeClr val="bg1"/>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100" b="0" dirty="0">
                          <a:solidFill>
                            <a:schemeClr val="tx1"/>
                          </a:solidFill>
                          <a:latin typeface="+mn-lt"/>
                          <a:cs typeface="MV Boli" panose="02000500030200090000" pitchFamily="2" charset="0"/>
                        </a:rPr>
                        <a:t>Android 8.01 Oreo + support for</a:t>
                      </a:r>
                      <a:r>
                        <a:rPr lang="en-US" sz="1100" b="0" baseline="0" dirty="0">
                          <a:solidFill>
                            <a:schemeClr val="tx1"/>
                          </a:solidFill>
                          <a:latin typeface="+mn-lt"/>
                          <a:cs typeface="MV Boli" panose="02000500030200090000" pitchFamily="2" charset="0"/>
                        </a:rPr>
                        <a:t> P, Q and R</a:t>
                      </a:r>
                    </a:p>
                    <a:p>
                      <a:pPr algn="ctr"/>
                      <a:endParaRPr lang="en-US" sz="1100" b="0" dirty="0">
                        <a:solidFill>
                          <a:schemeClr val="tx1"/>
                        </a:solidFill>
                        <a:latin typeface="+mn-lt"/>
                        <a:cs typeface="MV Boli" panose="02000500030200090000" pitchFamily="2" charset="0"/>
                      </a:endParaRPr>
                    </a:p>
                    <a:p>
                      <a:pPr algn="ctr"/>
                      <a:r>
                        <a:rPr lang="en-US" sz="1100" b="0" dirty="0">
                          <a:solidFill>
                            <a:schemeClr val="tx1"/>
                          </a:solidFill>
                          <a:latin typeface="+mn-lt"/>
                          <a:cs typeface="MV Boli" panose="02000500030200090000" pitchFamily="2" charset="0"/>
                        </a:rPr>
                        <a:t>Windows 10 IoT Enterprise</a:t>
                      </a:r>
                    </a:p>
                  </a:txBody>
                  <a:tcPr marL="182880"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100" b="0" dirty="0">
                          <a:solidFill>
                            <a:schemeClr val="tx1"/>
                          </a:solidFill>
                          <a:latin typeface="+mn-lt"/>
                          <a:cs typeface="Arial" panose="020B0604020202020204" pitchFamily="34" charset="0"/>
                        </a:rPr>
                        <a:t>Android 6.0 Marshmallow</a:t>
                      </a:r>
                    </a:p>
                    <a:p>
                      <a:pPr algn="ctr"/>
                      <a:endParaRPr lang="en-US" sz="1100" b="0" dirty="0">
                        <a:solidFill>
                          <a:schemeClr val="tx1"/>
                        </a:solidFill>
                        <a:latin typeface="+mn-lt"/>
                        <a:cs typeface="Arial" panose="020B0604020202020204" pitchFamily="34" charset="0"/>
                      </a:endParaRPr>
                    </a:p>
                    <a:p>
                      <a:pPr algn="ctr"/>
                      <a:r>
                        <a:rPr lang="en-US" sz="1100" b="0" dirty="0">
                          <a:solidFill>
                            <a:schemeClr val="tx1"/>
                          </a:solidFill>
                          <a:latin typeface="+mn-lt"/>
                          <a:cs typeface="Arial" panose="020B0604020202020204" pitchFamily="34" charset="0"/>
                        </a:rPr>
                        <a:t>Windows IoT</a:t>
                      </a:r>
                      <a:r>
                        <a:rPr lang="en-US" sz="1100" b="0" baseline="0" dirty="0">
                          <a:solidFill>
                            <a:schemeClr val="tx1"/>
                          </a:solidFill>
                          <a:latin typeface="+mn-lt"/>
                          <a:cs typeface="Arial" panose="020B0604020202020204" pitchFamily="34" charset="0"/>
                        </a:rPr>
                        <a:t> Enterprise</a:t>
                      </a:r>
                      <a:r>
                        <a:rPr lang="en-US" sz="1100" b="0" dirty="0">
                          <a:solidFill>
                            <a:schemeClr val="tx1"/>
                          </a:solidFill>
                          <a:latin typeface="+mn-lt"/>
                          <a:cs typeface="Arial" panose="020B0604020202020204" pitchFamily="34" charset="0"/>
                        </a:rPr>
                        <a:t> </a:t>
                      </a:r>
                      <a:br>
                        <a:rPr lang="en-US" sz="1100" b="0" dirty="0">
                          <a:solidFill>
                            <a:schemeClr val="tx1"/>
                          </a:solidFill>
                          <a:latin typeface="+mn-lt"/>
                          <a:cs typeface="Arial" panose="020B0604020202020204" pitchFamily="34" charset="0"/>
                        </a:rPr>
                      </a:br>
                      <a:r>
                        <a:rPr lang="en-US" sz="1100" b="0" dirty="0">
                          <a:solidFill>
                            <a:schemeClr val="tx1"/>
                          </a:solidFill>
                          <a:latin typeface="+mn-lt"/>
                          <a:cs typeface="Arial" panose="020B0604020202020204" pitchFamily="34" charset="0"/>
                        </a:rPr>
                        <a:t>(originally Windows 8.1)</a:t>
                      </a:r>
                    </a:p>
                  </a:txBody>
                  <a:tcPr marL="182880"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mn-lt"/>
                        </a:rPr>
                        <a:t>Android: </a:t>
                      </a:r>
                    </a:p>
                    <a:p>
                      <a:pPr marL="0" marR="0" indent="0" algn="l" defTabSz="457200" rtl="0" eaLnBrk="1" fontAlgn="auto" latinLnBrk="0" hangingPunct="1">
                        <a:lnSpc>
                          <a:spcPct val="100000"/>
                        </a:lnSpc>
                        <a:spcBef>
                          <a:spcPts val="0"/>
                        </a:spcBef>
                        <a:spcAft>
                          <a:spcPts val="0"/>
                        </a:spcAft>
                        <a:buClrTx/>
                        <a:buSzTx/>
                        <a:buFontTx/>
                        <a:buNone/>
                        <a:tabLst/>
                        <a:defRPr/>
                      </a:pPr>
                      <a:r>
                        <a:rPr lang="en-US" sz="1100" dirty="0">
                          <a:solidFill>
                            <a:schemeClr val="tx1"/>
                          </a:solidFill>
                          <a:latin typeface="+mn-lt"/>
                        </a:rPr>
                        <a:t>Advantages of Android 8.1 Oreo vs. Android 6.0 Marshmallow include:</a:t>
                      </a:r>
                    </a:p>
                    <a:p>
                      <a:pPr marL="171450" marR="0" indent="-171450" algn="l" defTabSz="457200" rtl="0" eaLnBrk="1" fontAlgn="auto" latinLnBrk="0" hangingPunct="1">
                        <a:lnSpc>
                          <a:spcPct val="100000"/>
                        </a:lnSpc>
                        <a:spcBef>
                          <a:spcPts val="0"/>
                        </a:spcBef>
                        <a:spcAft>
                          <a:spcPts val="400"/>
                        </a:spcAft>
                        <a:buClrTx/>
                        <a:buSzTx/>
                        <a:buFont typeface="Arial" charset="0"/>
                        <a:buChar char="•"/>
                        <a:tabLst/>
                        <a:defRPr/>
                      </a:pPr>
                      <a:r>
                        <a:rPr lang="en-US" sz="1100" baseline="0" dirty="0">
                          <a:solidFill>
                            <a:schemeClr val="tx1"/>
                          </a:solidFill>
                          <a:latin typeface="+mn-lt"/>
                        </a:rPr>
                        <a:t>Multi-window split-screen support allows workers to see two apps at once</a:t>
                      </a:r>
                    </a:p>
                    <a:p>
                      <a:pPr marL="171450" marR="0" indent="-171450" algn="l" defTabSz="457200" rtl="0" eaLnBrk="1" fontAlgn="auto" latinLnBrk="0" hangingPunct="1">
                        <a:lnSpc>
                          <a:spcPct val="100000"/>
                        </a:lnSpc>
                        <a:spcBef>
                          <a:spcPts val="0"/>
                        </a:spcBef>
                        <a:spcAft>
                          <a:spcPts val="400"/>
                        </a:spcAft>
                        <a:buClrTx/>
                        <a:buSzTx/>
                        <a:buFont typeface="Arial" charset="0"/>
                        <a:buChar char="•"/>
                        <a:tabLst/>
                        <a:defRPr/>
                      </a:pPr>
                      <a:r>
                        <a:rPr lang="en-US" sz="1100" baseline="0" dirty="0">
                          <a:solidFill>
                            <a:schemeClr val="tx1"/>
                          </a:solidFill>
                          <a:latin typeface="+mn-lt"/>
                        </a:rPr>
                        <a:t>Movable Picture-in-Picture support allows technicians to finish watching video to assist in completing a repair while answering a text message</a:t>
                      </a:r>
                    </a:p>
                    <a:p>
                      <a:pPr marL="171450" marR="0" indent="-171450" algn="l" defTabSz="457200" rtl="0" eaLnBrk="1" fontAlgn="auto" latinLnBrk="0" hangingPunct="1">
                        <a:lnSpc>
                          <a:spcPct val="100000"/>
                        </a:lnSpc>
                        <a:spcBef>
                          <a:spcPts val="0"/>
                        </a:spcBef>
                        <a:spcAft>
                          <a:spcPts val="400"/>
                        </a:spcAft>
                        <a:buClrTx/>
                        <a:buSzTx/>
                        <a:buFont typeface="Arial" charset="0"/>
                        <a:buChar char="•"/>
                        <a:tabLst/>
                        <a:defRPr/>
                      </a:pPr>
                      <a:r>
                        <a:rPr lang="en-US" sz="1100" baseline="0" dirty="0">
                          <a:solidFill>
                            <a:schemeClr val="tx1"/>
                          </a:solidFill>
                          <a:latin typeface="+mn-lt"/>
                        </a:rPr>
                        <a:t>OS optimizations for faster application performance</a:t>
                      </a:r>
                    </a:p>
                    <a:p>
                      <a:pPr marL="171450" marR="0" indent="-171450" algn="l" defTabSz="457200" rtl="0" eaLnBrk="1" fontAlgn="auto" latinLnBrk="0" hangingPunct="1">
                        <a:lnSpc>
                          <a:spcPct val="100000"/>
                        </a:lnSpc>
                        <a:spcBef>
                          <a:spcPts val="0"/>
                        </a:spcBef>
                        <a:spcAft>
                          <a:spcPts val="400"/>
                        </a:spcAft>
                        <a:buClrTx/>
                        <a:buSzTx/>
                        <a:buFont typeface="Arial" charset="0"/>
                        <a:buChar char="•"/>
                        <a:tabLst/>
                        <a:defRPr/>
                      </a:pPr>
                      <a:r>
                        <a:rPr lang="en-US" sz="1100" baseline="0" dirty="0">
                          <a:solidFill>
                            <a:schemeClr val="tx1"/>
                          </a:solidFill>
                          <a:latin typeface="+mn-lt"/>
                        </a:rPr>
                        <a:t>Direct communication with other WiFi devices without an access point to improve wireless performance</a:t>
                      </a:r>
                    </a:p>
                    <a:p>
                      <a:pPr marL="171450" marR="0" indent="-171450" algn="l" defTabSz="457200" rtl="0" eaLnBrk="1" fontAlgn="auto" latinLnBrk="0" hangingPunct="1">
                        <a:lnSpc>
                          <a:spcPct val="100000"/>
                        </a:lnSpc>
                        <a:spcBef>
                          <a:spcPts val="0"/>
                        </a:spcBef>
                        <a:spcAft>
                          <a:spcPts val="400"/>
                        </a:spcAft>
                        <a:buClrTx/>
                        <a:buSzTx/>
                        <a:buFont typeface="Arial" charset="0"/>
                        <a:buChar char="•"/>
                        <a:tabLst/>
                        <a:defRPr/>
                      </a:pPr>
                      <a:r>
                        <a:rPr lang="en-US" sz="1100" baseline="0" dirty="0">
                          <a:solidFill>
                            <a:schemeClr val="tx1"/>
                          </a:solidFill>
                          <a:latin typeface="+mn-lt"/>
                        </a:rPr>
                        <a:t>Better battery life by monitoring and reducing apps running in the background</a:t>
                      </a:r>
                    </a:p>
                    <a:p>
                      <a:pPr marL="171450" marR="0" indent="-171450" algn="l" defTabSz="457200" rtl="0" eaLnBrk="1" fontAlgn="auto" latinLnBrk="0" hangingPunct="1">
                        <a:lnSpc>
                          <a:spcPct val="100000"/>
                        </a:lnSpc>
                        <a:spcBef>
                          <a:spcPts val="0"/>
                        </a:spcBef>
                        <a:spcAft>
                          <a:spcPts val="400"/>
                        </a:spcAft>
                        <a:buClrTx/>
                        <a:buSzTx/>
                        <a:buFont typeface="Arial" charset="0"/>
                        <a:buChar char="•"/>
                        <a:tabLst/>
                        <a:defRPr/>
                      </a:pPr>
                      <a:r>
                        <a:rPr lang="en-US" sz="1100" baseline="0" dirty="0">
                          <a:solidFill>
                            <a:schemeClr val="tx1"/>
                          </a:solidFill>
                          <a:latin typeface="+mn-lt"/>
                        </a:rPr>
                        <a:t>Instant access to notifications</a:t>
                      </a:r>
                      <a:endParaRPr lang="en-US" sz="1100" dirty="0">
                        <a:solidFill>
                          <a:schemeClr val="tx1"/>
                        </a:solidFill>
                        <a:latin typeface="+mn-l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100" dirty="0">
                        <a:solidFill>
                          <a:schemeClr val="tx1"/>
                        </a:solidFill>
                        <a:latin typeface="+mn-l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mn-lt"/>
                        </a:rPr>
                        <a:t>Windows: </a:t>
                      </a:r>
                    </a:p>
                    <a:p>
                      <a:pPr marL="0" marR="0" indent="0" algn="l" defTabSz="457200" rtl="0" eaLnBrk="1" fontAlgn="auto" latinLnBrk="0" hangingPunct="1">
                        <a:lnSpc>
                          <a:spcPct val="100000"/>
                        </a:lnSpc>
                        <a:spcBef>
                          <a:spcPts val="0"/>
                        </a:spcBef>
                        <a:spcAft>
                          <a:spcPts val="0"/>
                        </a:spcAft>
                        <a:buClrTx/>
                        <a:buSzTx/>
                        <a:buFontTx/>
                        <a:buNone/>
                        <a:tabLst/>
                        <a:defRPr/>
                      </a:pPr>
                      <a:r>
                        <a:rPr lang="en-US" sz="1100" dirty="0">
                          <a:solidFill>
                            <a:schemeClr val="tx1"/>
                          </a:solidFill>
                          <a:latin typeface="+mn-lt"/>
                        </a:rPr>
                        <a:t>Advantages</a:t>
                      </a:r>
                      <a:r>
                        <a:rPr lang="en-US" sz="1100" baseline="0" dirty="0">
                          <a:solidFill>
                            <a:schemeClr val="tx1"/>
                          </a:solidFill>
                          <a:latin typeface="+mn-lt"/>
                        </a:rPr>
                        <a:t> of Windows 10 IoT Enterprise include: </a:t>
                      </a:r>
                    </a:p>
                    <a:p>
                      <a:pPr marL="171450" marR="0" indent="-171450" algn="l" defTabSz="457200" rtl="0" eaLnBrk="1" fontAlgn="auto" latinLnBrk="0" hangingPunct="1">
                        <a:lnSpc>
                          <a:spcPct val="100000"/>
                        </a:lnSpc>
                        <a:spcBef>
                          <a:spcPts val="0"/>
                        </a:spcBef>
                        <a:spcAft>
                          <a:spcPts val="400"/>
                        </a:spcAft>
                        <a:buClrTx/>
                        <a:buSzTx/>
                        <a:buFont typeface="Arial" charset="0"/>
                        <a:buChar char="•"/>
                        <a:tabLst/>
                        <a:defRPr/>
                      </a:pPr>
                      <a:r>
                        <a:rPr lang="en-US" sz="1100" baseline="0" dirty="0">
                          <a:solidFill>
                            <a:schemeClr val="tx1"/>
                          </a:solidFill>
                          <a:latin typeface="+mn-lt"/>
                        </a:rPr>
                        <a:t>Limited forced OS updates</a:t>
                      </a:r>
                    </a:p>
                    <a:p>
                      <a:pPr marL="171450" marR="0" indent="-171450" algn="l" defTabSz="457200" rtl="0" eaLnBrk="1" fontAlgn="auto" latinLnBrk="0" hangingPunct="1">
                        <a:lnSpc>
                          <a:spcPct val="100000"/>
                        </a:lnSpc>
                        <a:spcBef>
                          <a:spcPts val="0"/>
                        </a:spcBef>
                        <a:spcAft>
                          <a:spcPts val="400"/>
                        </a:spcAft>
                        <a:buClrTx/>
                        <a:buSzTx/>
                        <a:buFont typeface="Arial" charset="0"/>
                        <a:buChar char="•"/>
                        <a:tabLst/>
                        <a:defRPr/>
                      </a:pPr>
                      <a:r>
                        <a:rPr lang="en-US" sz="1100" baseline="0" dirty="0">
                          <a:solidFill>
                            <a:schemeClr val="tx1"/>
                          </a:solidFill>
                          <a:latin typeface="+mn-lt"/>
                        </a:rPr>
                        <a:t>10 years of support for each update</a:t>
                      </a:r>
                    </a:p>
                    <a:p>
                      <a:pPr marL="171450" marR="0" indent="-171450" algn="l" defTabSz="457200" rtl="0" eaLnBrk="1" fontAlgn="auto" latinLnBrk="0" hangingPunct="1">
                        <a:lnSpc>
                          <a:spcPct val="100000"/>
                        </a:lnSpc>
                        <a:spcBef>
                          <a:spcPts val="0"/>
                        </a:spcBef>
                        <a:spcAft>
                          <a:spcPts val="400"/>
                        </a:spcAft>
                        <a:buClrTx/>
                        <a:buSzTx/>
                        <a:buFont typeface="Arial" charset="0"/>
                        <a:buChar char="•"/>
                        <a:tabLst/>
                        <a:defRPr/>
                      </a:pPr>
                      <a:r>
                        <a:rPr lang="en-US" sz="1100" baseline="0" dirty="0">
                          <a:solidFill>
                            <a:schemeClr val="tx1"/>
                          </a:solidFill>
                          <a:latin typeface="+mn-lt"/>
                        </a:rPr>
                        <a:t>Purpose built for non-PC devices</a:t>
                      </a:r>
                    </a:p>
                    <a:p>
                      <a:pPr marL="171450" marR="0" indent="-171450" algn="l" defTabSz="457200" rtl="0" eaLnBrk="1" fontAlgn="auto" latinLnBrk="0" hangingPunct="1">
                        <a:lnSpc>
                          <a:spcPct val="100000"/>
                        </a:lnSpc>
                        <a:spcBef>
                          <a:spcPts val="0"/>
                        </a:spcBef>
                        <a:spcAft>
                          <a:spcPts val="400"/>
                        </a:spcAft>
                        <a:buClrTx/>
                        <a:buSzTx/>
                        <a:buFont typeface="Arial" charset="0"/>
                        <a:buChar char="•"/>
                        <a:tabLst/>
                        <a:defRPr/>
                      </a:pPr>
                      <a:r>
                        <a:rPr lang="en-US" sz="1100" baseline="0" dirty="0">
                          <a:solidFill>
                            <a:schemeClr val="tx1"/>
                          </a:solidFill>
                          <a:latin typeface="+mn-lt"/>
                        </a:rPr>
                        <a:t>Contains only the essential Windows components to reduce the footprint on the tablet — without reducing functionality</a:t>
                      </a:r>
                      <a:endParaRPr lang="en-US" sz="1200" b="1" dirty="0">
                        <a:solidFill>
                          <a:schemeClr val="tx1"/>
                        </a:solidFill>
                        <a:latin typeface="Arial" panose="020B0604020202020204" pitchFamily="34" charset="0"/>
                        <a:cs typeface="Arial" panose="020B0604020202020204" pitchFamily="34" charset="0"/>
                      </a:endParaRPr>
                    </a:p>
                  </a:txBody>
                  <a:tcPr marL="182880"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4"/>
                  </a:ext>
                </a:extLst>
              </a:tr>
            </a:tbl>
          </a:graphicData>
        </a:graphic>
      </p:graphicFrame>
      <p:sp>
        <p:nvSpPr>
          <p:cNvPr id="9" name="Title 1"/>
          <p:cNvSpPr>
            <a:spLocks noGrp="1"/>
          </p:cNvSpPr>
          <p:nvPr>
            <p:ph type="title"/>
          </p:nvPr>
        </p:nvSpPr>
        <p:spPr>
          <a:xfrm>
            <a:off x="457081" y="318300"/>
            <a:ext cx="11225908" cy="365760"/>
          </a:xfrm>
        </p:spPr>
        <p:txBody>
          <a:bodyPr/>
          <a:lstStyle/>
          <a:p>
            <a:r>
              <a:rPr lang="en-US" sz="2900" dirty="0"/>
              <a:t>Upgrade Opportunity: ET51/ET56 vs. ET50/ET55 Android/Windows </a:t>
            </a:r>
          </a:p>
        </p:txBody>
      </p:sp>
      <p:sp>
        <p:nvSpPr>
          <p:cNvPr id="10" name="TextBox 9"/>
          <p:cNvSpPr txBox="1"/>
          <p:nvPr/>
        </p:nvSpPr>
        <p:spPr>
          <a:xfrm>
            <a:off x="370839" y="810545"/>
            <a:ext cx="10899501" cy="307777"/>
          </a:xfrm>
          <a:prstGeom prst="rect">
            <a:avLst/>
          </a:prstGeom>
          <a:noFill/>
        </p:spPr>
        <p:txBody>
          <a:bodyPr wrap="square" rtlCol="0">
            <a:spAutoFit/>
          </a:bodyPr>
          <a:lstStyle/>
          <a:p>
            <a:r>
              <a:rPr lang="en-US" sz="1400" dirty="0">
                <a:latin typeface="Arial"/>
                <a:cs typeface="Arial"/>
              </a:rPr>
              <a:t>The following chart highlights the new features and advancements in the ET51/ET56 Android and Windows models.</a:t>
            </a:r>
          </a:p>
        </p:txBody>
      </p:sp>
      <p:sp>
        <p:nvSpPr>
          <p:cNvPr id="11" name="Rectangle 10"/>
          <p:cNvSpPr/>
          <p:nvPr/>
        </p:nvSpPr>
        <p:spPr>
          <a:xfrm>
            <a:off x="10364821" y="1063412"/>
            <a:ext cx="1388522" cy="276999"/>
          </a:xfrm>
          <a:prstGeom prst="rect">
            <a:avLst/>
          </a:prstGeom>
        </p:spPr>
        <p:txBody>
          <a:bodyPr wrap="none">
            <a:spAutoFit/>
          </a:bodyPr>
          <a:lstStyle/>
          <a:p>
            <a:pPr algn="r"/>
            <a:r>
              <a:rPr lang="en-US" sz="1200" dirty="0"/>
              <a:t>Chart Page 2 of 5</a:t>
            </a:r>
          </a:p>
        </p:txBody>
      </p:sp>
      <p:sp>
        <p:nvSpPr>
          <p:cNvPr id="7" name="Rectangle 6">
            <a:extLst>
              <a:ext uri="{FF2B5EF4-FFF2-40B4-BE49-F238E27FC236}">
                <a16:creationId xmlns:a16="http://schemas.microsoft.com/office/drawing/2014/main" xmlns="" id="{3C1CDE82-8B9C-44CE-89D5-571D579C0C8B}"/>
              </a:ext>
            </a:extLst>
          </p:cNvPr>
          <p:cNvSpPr/>
          <p:nvPr/>
        </p:nvSpPr>
        <p:spPr>
          <a:xfrm>
            <a:off x="457081" y="6476640"/>
            <a:ext cx="3480318" cy="307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14197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507881" y="395195"/>
            <a:ext cx="11225908" cy="365760"/>
          </a:xfrm>
        </p:spPr>
        <p:txBody>
          <a:bodyPr/>
          <a:lstStyle/>
          <a:p>
            <a:r>
              <a:rPr lang="en-US" sz="3200" dirty="0">
                <a:latin typeface=""/>
              </a:rPr>
              <a:t>Windows Competitive </a:t>
            </a:r>
            <a:r>
              <a:rPr lang="en-US" sz="3200" dirty="0">
                <a:latin typeface=""/>
                <a:cs typeface=""/>
              </a:rPr>
              <a:t>Comparison: 10-inch tablets </a:t>
            </a:r>
            <a:r>
              <a:rPr lang="en-US" sz="1400" dirty="0">
                <a:latin typeface=""/>
                <a:cs typeface=""/>
              </a:rPr>
              <a:t>(continued)</a:t>
            </a:r>
          </a:p>
        </p:txBody>
      </p:sp>
      <p:sp>
        <p:nvSpPr>
          <p:cNvPr id="3" name="Slide Number Placeholder 2"/>
          <p:cNvSpPr>
            <a:spLocks noGrp="1"/>
          </p:cNvSpPr>
          <p:nvPr>
            <p:ph type="sldNum" sz="quarter" idx="4"/>
          </p:nvPr>
        </p:nvSpPr>
        <p:spPr/>
        <p:txBody>
          <a:bodyPr/>
          <a:lstStyle/>
          <a:p>
            <a:fld id="{79044E51-BF79-AF42-BAC5-B771B1D9D8E0}" type="slidenum">
              <a:rPr lang="en-US" smtClean="0"/>
              <a:pPr/>
              <a:t>80</a:t>
            </a:fld>
            <a:endParaRPr lang="en-US" dirty="0"/>
          </a:p>
        </p:txBody>
      </p:sp>
      <p:sp>
        <p:nvSpPr>
          <p:cNvPr id="2" name="TextBox 1"/>
          <p:cNvSpPr txBox="1"/>
          <p:nvPr/>
        </p:nvSpPr>
        <p:spPr>
          <a:xfrm>
            <a:off x="434339" y="879695"/>
            <a:ext cx="10899501" cy="523220"/>
          </a:xfrm>
          <a:prstGeom prst="rect">
            <a:avLst/>
          </a:prstGeom>
          <a:noFill/>
        </p:spPr>
        <p:txBody>
          <a:bodyPr wrap="square" rtlCol="0">
            <a:spAutoFit/>
          </a:bodyPr>
          <a:lstStyle/>
          <a:p>
            <a:r>
              <a:rPr lang="en-US" sz="1400" i="1" dirty="0">
                <a:latin typeface=""/>
                <a:cs typeface=""/>
              </a:rPr>
              <a:t>In the following chart, where appropriate, yellow shading indicates the best specification available for a feature. </a:t>
            </a:r>
            <a:br>
              <a:rPr lang="en-US" sz="1400" i="1" dirty="0">
                <a:latin typeface=""/>
                <a:cs typeface=""/>
              </a:rPr>
            </a:br>
            <a:r>
              <a:rPr lang="en-US" sz="1400" i="1" dirty="0">
                <a:latin typeface=""/>
                <a:cs typeface=""/>
              </a:rPr>
              <a:t>Competitive information is based on publicly available information.</a:t>
            </a:r>
            <a:endParaRPr lang="en-US" sz="1400" i="1" baseline="30000" dirty="0">
              <a:latin typeface=""/>
              <a:cs typeface=""/>
            </a:endParaRPr>
          </a:p>
        </p:txBody>
      </p:sp>
      <p:graphicFrame>
        <p:nvGraphicFramePr>
          <p:cNvPr id="7" name="Table 6"/>
          <p:cNvGraphicFramePr>
            <a:graphicFrameLocks noGrp="1"/>
          </p:cNvGraphicFramePr>
          <p:nvPr/>
        </p:nvGraphicFramePr>
        <p:xfrm>
          <a:off x="495181" y="1465487"/>
          <a:ext cx="11392021" cy="4302857"/>
        </p:xfrm>
        <a:graphic>
          <a:graphicData uri="http://schemas.openxmlformats.org/drawingml/2006/table">
            <a:tbl>
              <a:tblPr firstRow="1" bandRow="1">
                <a:tableStyleId>{073A0DAA-6AF3-43AB-8588-CEC1D06C72B9}</a:tableStyleId>
              </a:tblPr>
              <a:tblGrid>
                <a:gridCol w="964173">
                  <a:extLst>
                    <a:ext uri="{9D8B030D-6E8A-4147-A177-3AD203B41FA5}">
                      <a16:colId xmlns:a16="http://schemas.microsoft.com/office/drawing/2014/main" xmlns="" val="20000"/>
                    </a:ext>
                  </a:extLst>
                </a:gridCol>
                <a:gridCol w="1265824">
                  <a:extLst>
                    <a:ext uri="{9D8B030D-6E8A-4147-A177-3AD203B41FA5}">
                      <a16:colId xmlns:a16="http://schemas.microsoft.com/office/drawing/2014/main" xmlns="" val="20001"/>
                    </a:ext>
                  </a:extLst>
                </a:gridCol>
                <a:gridCol w="1296377">
                  <a:extLst>
                    <a:ext uri="{9D8B030D-6E8A-4147-A177-3AD203B41FA5}">
                      <a16:colId xmlns:a16="http://schemas.microsoft.com/office/drawing/2014/main" xmlns="" val="20002"/>
                    </a:ext>
                  </a:extLst>
                </a:gridCol>
                <a:gridCol w="1404314">
                  <a:extLst>
                    <a:ext uri="{9D8B030D-6E8A-4147-A177-3AD203B41FA5}">
                      <a16:colId xmlns:a16="http://schemas.microsoft.com/office/drawing/2014/main" xmlns="" val="20003"/>
                    </a:ext>
                  </a:extLst>
                </a:gridCol>
                <a:gridCol w="1404314">
                  <a:extLst>
                    <a:ext uri="{9D8B030D-6E8A-4147-A177-3AD203B41FA5}">
                      <a16:colId xmlns:a16="http://schemas.microsoft.com/office/drawing/2014/main" xmlns="" val="2875008622"/>
                    </a:ext>
                  </a:extLst>
                </a:gridCol>
                <a:gridCol w="1404314">
                  <a:extLst>
                    <a:ext uri="{9D8B030D-6E8A-4147-A177-3AD203B41FA5}">
                      <a16:colId xmlns:a16="http://schemas.microsoft.com/office/drawing/2014/main" xmlns="" val="3298330034"/>
                    </a:ext>
                  </a:extLst>
                </a:gridCol>
                <a:gridCol w="1335475">
                  <a:extLst>
                    <a:ext uri="{9D8B030D-6E8A-4147-A177-3AD203B41FA5}">
                      <a16:colId xmlns:a16="http://schemas.microsoft.com/office/drawing/2014/main" xmlns="" val="20004"/>
                    </a:ext>
                  </a:extLst>
                </a:gridCol>
                <a:gridCol w="2317230">
                  <a:extLst>
                    <a:ext uri="{9D8B030D-6E8A-4147-A177-3AD203B41FA5}">
                      <a16:colId xmlns:a16="http://schemas.microsoft.com/office/drawing/2014/main" xmlns="" val="20005"/>
                    </a:ext>
                  </a:extLst>
                </a:gridCol>
              </a:tblGrid>
              <a:tr h="0">
                <a:tc>
                  <a:txBody>
                    <a:bodyPr/>
                    <a:lstStyle/>
                    <a:p>
                      <a:pPr algn="l"/>
                      <a:r>
                        <a:rPr lang="en-US" sz="1100" cap="none" dirty="0"/>
                        <a:t>Feature</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100" cap="none" dirty="0"/>
                        <a:t>Zebra ET51/ET56</a:t>
                      </a:r>
                      <a:endParaRPr lang="en-US" sz="1100" cap="none"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cap="none" dirty="0"/>
                        <a:t>Apple iPad</a:t>
                      </a:r>
                      <a:endParaRPr lang="en-US" sz="1100"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b="1" i="0" u="none" strike="noStrike" kern="1200" dirty="0">
                          <a:solidFill>
                            <a:schemeClr val="lt1"/>
                          </a:solidFill>
                          <a:effectLst/>
                          <a:latin typeface="+mn-lt"/>
                          <a:ea typeface="+mn-ea"/>
                          <a:cs typeface="+mn-cs"/>
                        </a:rPr>
                        <a:t>Bluebird Pidion RT100</a:t>
                      </a:r>
                      <a:endParaRPr lang="en-US" sz="1100" b="1"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b="1" i="0" u="none" strike="noStrike" kern="1200" dirty="0">
                          <a:solidFill>
                            <a:schemeClr val="lt1"/>
                          </a:solidFill>
                          <a:effectLst/>
                          <a:latin typeface="+mn-lt"/>
                          <a:ea typeface="+mn-ea"/>
                          <a:cs typeface="+mn-cs"/>
                        </a:rPr>
                        <a:t>Data Limited DLI10</a:t>
                      </a:r>
                      <a:endParaRPr lang="en-US" sz="1100" b="1"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b="1" i="0" u="none" strike="noStrike" kern="1200" dirty="0">
                          <a:solidFill>
                            <a:schemeClr val="lt1"/>
                          </a:solidFill>
                          <a:effectLst/>
                          <a:latin typeface="+mn-lt"/>
                          <a:ea typeface="+mn-ea"/>
                          <a:cs typeface="+mn-cs"/>
                        </a:rPr>
                        <a:t>Microsoft Surface Pro 6</a:t>
                      </a:r>
                      <a:endParaRPr lang="en-US" sz="1100" b="1" cap="none" dirty="0">
                        <a:solidFill>
                          <a:schemeClr val="bg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100" b="1" i="0" u="none" strike="noStrike" kern="1200" dirty="0">
                          <a:solidFill>
                            <a:schemeClr val="lt1"/>
                          </a:solidFill>
                          <a:effectLst/>
                          <a:latin typeface="+mn-lt"/>
                          <a:ea typeface="+mn-ea"/>
                          <a:cs typeface="+mn-cs"/>
                        </a:rPr>
                        <a:t>Panasonic FZ-G1</a:t>
                      </a:r>
                      <a:endParaRPr lang="en-US" sz="1100" b="1" cap="none" dirty="0">
                        <a:solidFill>
                          <a:srgbClr val="FFFFFF"/>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rowSpan="2">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en-US" sz="1400" cap="none" dirty="0">
                          <a:solidFill>
                            <a:srgbClr val="FFFFFF"/>
                          </a:solidFill>
                        </a:rPr>
                        <a:t>Why</a:t>
                      </a:r>
                      <a:r>
                        <a:rPr lang="en-US" sz="1400" cap="none" baseline="0" dirty="0">
                          <a:solidFill>
                            <a:srgbClr val="FFFFFF"/>
                          </a:solidFill>
                        </a:rPr>
                        <a:t> it matters</a:t>
                      </a:r>
                      <a:endParaRPr lang="en-US" sz="1400" cap="none" dirty="0">
                        <a:solidFill>
                          <a:srgbClr val="FFFFFF"/>
                        </a:solidFill>
                      </a:endParaRPr>
                    </a:p>
                  </a:txBody>
                  <a:tcPr marT="91440" marB="91440" anchor="ctr">
                    <a:lnL w="38100" cap="flat" cmpd="sng" algn="ctr">
                      <a:solidFill>
                        <a:schemeClr val="bg1"/>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10000"/>
                  </a:ext>
                </a:extLst>
              </a:tr>
              <a:tr h="777308">
                <a:tc>
                  <a:txBody>
                    <a:bodyPr/>
                    <a:lstStyle/>
                    <a:p>
                      <a:pPr algn="l"/>
                      <a:endParaRPr lang="en-US" sz="1200" cap="none" dirty="0">
                        <a:solidFill>
                          <a:schemeClr val="bg1"/>
                        </a:solidFill>
                      </a:endParaRPr>
                    </a:p>
                  </a:txBody>
                  <a:tcPr marL="182880" marT="91440" marB="91440" anchor="ctr">
                    <a:lnL w="38100" cap="flat" cmpd="sng" algn="ctr">
                      <a:solidFill>
                        <a:srgbClr val="FFFFFF"/>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dirty="0"/>
                    </a:p>
                  </a:txBody>
                  <a:tcPr marL="182880" marT="91440" marB="91440" anchor="ctr">
                    <a:lnL w="38100" cap="flat" cmpd="sng" algn="ctr">
                      <a:no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1"/>
                  </a:ext>
                </a:extLst>
              </a:tr>
              <a:tr h="338480">
                <a:tc gridSpan="8">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rPr>
                        <a:t>Accessories (continued)</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100" b="1"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xmlns="" val="10002"/>
                  </a:ext>
                </a:extLst>
              </a:tr>
              <a:tr h="690909">
                <a:tc>
                  <a:txBody>
                    <a:bodyPr/>
                    <a:lstStyle/>
                    <a:p>
                      <a:pPr algn="l"/>
                      <a:r>
                        <a:rPr lang="en-US" sz="1100" b="1" dirty="0">
                          <a:solidFill>
                            <a:schemeClr val="tx1"/>
                          </a:solidFill>
                        </a:rPr>
                        <a:t>Rugged</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ctr" latinLnBrk="0" hangingPunct="1">
                        <a:lnSpc>
                          <a:spcPct val="100000"/>
                        </a:lnSpc>
                        <a:spcBef>
                          <a:spcPts val="0"/>
                        </a:spcBef>
                        <a:spcAft>
                          <a:spcPts val="0"/>
                        </a:spcAft>
                        <a:buClrTx/>
                        <a:buSzTx/>
                        <a:buFontTx/>
                        <a:buNone/>
                        <a:tabLst/>
                        <a:defRPr/>
                      </a:pPr>
                      <a:r>
                        <a:rPr lang="en-US" sz="1000" b="0" i="0" u="none" strike="noStrike" kern="1200" dirty="0">
                          <a:solidFill>
                            <a:schemeClr val="dk1"/>
                          </a:solidFill>
                          <a:effectLst/>
                          <a:latin typeface="+mn-lt"/>
                          <a:ea typeface="+mn-ea"/>
                          <a:cs typeface="+mn-cs"/>
                        </a:rPr>
                        <a:t>Rugged frame with rugged IO included:</a:t>
                      </a:r>
                      <a:br>
                        <a:rPr lang="en-US" sz="1000" b="0" i="0" u="none" strike="noStrike" kern="1200" dirty="0">
                          <a:solidFill>
                            <a:schemeClr val="dk1"/>
                          </a:solidFill>
                          <a:effectLst/>
                          <a:latin typeface="+mn-lt"/>
                          <a:ea typeface="+mn-ea"/>
                          <a:cs typeface="+mn-cs"/>
                        </a:rPr>
                      </a:br>
                      <a:r>
                        <a:rPr lang="en-US" sz="1000" b="0" i="0" u="none" strike="noStrike" kern="1200" dirty="0">
                          <a:solidFill>
                            <a:schemeClr val="dk1"/>
                          </a:solidFill>
                          <a:effectLst/>
                          <a:latin typeface="+mn-lt"/>
                          <a:ea typeface="+mn-ea"/>
                          <a:cs typeface="+mn-cs"/>
                        </a:rPr>
                        <a:t>6 ft./1.8 drops to concrete</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126" rtl="0" eaLnBrk="1" fontAlgn="ctr" latinLnBrk="0" hangingPunct="1">
                        <a:lnSpc>
                          <a:spcPct val="100000"/>
                        </a:lnSpc>
                        <a:spcBef>
                          <a:spcPts val="0"/>
                        </a:spcBef>
                        <a:spcAft>
                          <a:spcPts val="0"/>
                        </a:spcAft>
                        <a:buClrTx/>
                        <a:buSzTx/>
                        <a:buFontTx/>
                        <a:buNone/>
                        <a:tabLst/>
                        <a:defRPr/>
                      </a:pPr>
                      <a:r>
                        <a:rPr lang="en-US" sz="1000" b="0" i="0" u="none" strike="noStrike" kern="1200" dirty="0">
                          <a:solidFill>
                            <a:schemeClr val="dk1"/>
                          </a:solidFill>
                          <a:effectLst/>
                          <a:latin typeface="+mn-lt"/>
                          <a:ea typeface="+mn-ea"/>
                          <a:cs typeface="+mn-cs"/>
                        </a:rPr>
                        <a:t>Third-party </a:t>
                      </a:r>
                      <a:br>
                        <a:rPr lang="en-US" sz="1000" b="0" i="0" u="none" strike="noStrike" kern="1200" dirty="0">
                          <a:solidFill>
                            <a:schemeClr val="dk1"/>
                          </a:solidFill>
                          <a:effectLst/>
                          <a:latin typeface="+mn-lt"/>
                          <a:ea typeface="+mn-ea"/>
                          <a:cs typeface="+mn-cs"/>
                        </a:rPr>
                      </a:br>
                      <a:r>
                        <a:rPr lang="en-US" sz="1000" b="0" i="0" u="none" strike="noStrike" kern="1200" dirty="0">
                          <a:solidFill>
                            <a:schemeClr val="dk1"/>
                          </a:solidFill>
                          <a:effectLst/>
                          <a:latin typeface="+mn-lt"/>
                          <a:ea typeface="+mn-ea"/>
                          <a:cs typeface="+mn-cs"/>
                        </a:rPr>
                        <a:t>rugged cases</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dirty="0">
                          <a:solidFill>
                            <a:schemeClr val="tx1"/>
                          </a:solidFill>
                        </a:rPr>
                        <a:t>Rugged plug: </a:t>
                      </a:r>
                      <a:br>
                        <a:rPr lang="en-US" sz="1000" dirty="0">
                          <a:solidFill>
                            <a:schemeClr val="tx1"/>
                          </a:solidFill>
                        </a:rPr>
                      </a:br>
                      <a:r>
                        <a:rPr lang="en-US" sz="1000" dirty="0">
                          <a:solidFill>
                            <a:schemeClr val="tx1"/>
                          </a:solidFill>
                        </a:rPr>
                        <a:t>5 ft./1.5 m drop</a:t>
                      </a:r>
                      <a:endParaRPr lang="en-US" sz="1000" b="1"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i="0" u="none" strike="noStrike" kern="1200" dirty="0">
                          <a:solidFill>
                            <a:schemeClr val="dk1"/>
                          </a:solidFill>
                          <a:effectLst/>
                          <a:latin typeface="+mn-lt"/>
                          <a:ea typeface="+mn-ea"/>
                          <a:cs typeface="+mn-cs"/>
                        </a:rPr>
                        <a:t>No</a:t>
                      </a:r>
                      <a:endParaRPr lang="en-US" sz="100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Rugged case: “military drop specifications”</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0" dirty="0">
                          <a:solidFill>
                            <a:schemeClr val="tx1"/>
                          </a:solidFill>
                        </a:rPr>
                        <a:t>Tall corner </a:t>
                      </a:r>
                      <a:br>
                        <a:rPr lang="en-US" sz="1000" b="0" dirty="0">
                          <a:solidFill>
                            <a:schemeClr val="tx1"/>
                          </a:solidFill>
                        </a:rPr>
                      </a:br>
                      <a:r>
                        <a:rPr lang="en-US" sz="1000" b="0" dirty="0">
                          <a:solidFill>
                            <a:schemeClr val="tx1"/>
                          </a:solidFill>
                        </a:rPr>
                        <a:t>guard set;</a:t>
                      </a:r>
                      <a:r>
                        <a:rPr lang="en-US" sz="1000" b="0" baseline="0" dirty="0">
                          <a:solidFill>
                            <a:schemeClr val="tx1"/>
                          </a:solidFill>
                        </a:rPr>
                        <a:t> Always-on and Professional Portfolio cases; handstrap</a:t>
                      </a:r>
                      <a:endParaRPr lang="en-US" sz="1000" b="0" dirty="0">
                        <a:solidFill>
                          <a:schemeClr val="tx1"/>
                        </a:solidFill>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126" rtl="0" eaLnBrk="1" fontAlgn="ctr" latinLnBrk="0" hangingPunct="1">
                        <a:lnSpc>
                          <a:spcPct val="100000"/>
                        </a:lnSpc>
                        <a:spcBef>
                          <a:spcPts val="0"/>
                        </a:spcBef>
                        <a:spcAft>
                          <a:spcPts val="0"/>
                        </a:spcAft>
                        <a:buClrTx/>
                        <a:buSzTx/>
                        <a:buFontTx/>
                        <a:buNone/>
                        <a:tabLst/>
                        <a:defRPr/>
                      </a:pPr>
                      <a:r>
                        <a:rPr lang="en-US" sz="1000" b="0" i="0" u="none" strike="noStrike" baseline="0" dirty="0">
                          <a:solidFill>
                            <a:srgbClr val="000000"/>
                          </a:solidFill>
                          <a:effectLst/>
                          <a:latin typeface="+mn-lt"/>
                        </a:rPr>
                        <a:t>With the rugged frame, the ET51/ET56 offers the most rugged drop spec in this class. </a:t>
                      </a:r>
                      <a:endParaRPr lang="en-US" sz="1000" b="0" i="0" u="none" strike="noStrike" kern="1200" baseline="0" dirty="0">
                        <a:solidFill>
                          <a:schemeClr val="dk1"/>
                        </a:solidFill>
                        <a:latin typeface="+mn-lt"/>
                        <a:ea typeface="+mn-ea"/>
                        <a:cs typeface="+mn-cs"/>
                      </a:endParaRP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5"/>
                  </a:ext>
                </a:extLst>
              </a:tr>
              <a:tr h="690909">
                <a:tc>
                  <a:txBody>
                    <a:bodyPr/>
                    <a:lstStyle/>
                    <a:p>
                      <a:pPr algn="l"/>
                      <a:r>
                        <a:rPr lang="en-US" sz="1100" b="1" dirty="0">
                          <a:solidFill>
                            <a:schemeClr val="tx1"/>
                          </a:solidFill>
                        </a:rPr>
                        <a:t>Carrying</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ctr" latinLnBrk="0" hangingPunct="1">
                        <a:lnSpc>
                          <a:spcPct val="100000"/>
                        </a:lnSpc>
                        <a:spcBef>
                          <a:spcPts val="0"/>
                        </a:spcBef>
                        <a:spcAft>
                          <a:spcPts val="600"/>
                        </a:spcAft>
                        <a:buClrTx/>
                        <a:buSzTx/>
                        <a:buFontTx/>
                        <a:buNone/>
                        <a:tabLst/>
                        <a:defRPr/>
                      </a:pPr>
                      <a:r>
                        <a:rPr lang="en-US" sz="1000" dirty="0">
                          <a:solidFill>
                            <a:schemeClr val="tx1"/>
                          </a:solidFill>
                        </a:rPr>
                        <a:t>Handstrap,</a:t>
                      </a:r>
                    </a:p>
                    <a:p>
                      <a:pPr marL="0" marR="0" lvl="0" indent="0" algn="ctr" defTabSz="914126" rtl="0" eaLnBrk="1" fontAlgn="ctr" latinLnBrk="0" hangingPunct="1">
                        <a:lnSpc>
                          <a:spcPct val="100000"/>
                        </a:lnSpc>
                        <a:spcBef>
                          <a:spcPts val="0"/>
                        </a:spcBef>
                        <a:spcAft>
                          <a:spcPts val="600"/>
                        </a:spcAft>
                        <a:buClrTx/>
                        <a:buSzTx/>
                        <a:buFontTx/>
                        <a:buNone/>
                        <a:tabLst/>
                        <a:defRPr/>
                      </a:pPr>
                      <a:r>
                        <a:rPr lang="en-US" sz="1000" dirty="0">
                          <a:solidFill>
                            <a:schemeClr val="tx1"/>
                          </a:solidFill>
                        </a:rPr>
                        <a:t> Breakaway shoulder strap (with or without rugged frame)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ctr" latinLnBrk="0" hangingPunct="1">
                        <a:lnSpc>
                          <a:spcPct val="100000"/>
                        </a:lnSpc>
                        <a:spcBef>
                          <a:spcPts val="0"/>
                        </a:spcBef>
                        <a:spcAft>
                          <a:spcPts val="0"/>
                        </a:spcAft>
                        <a:buClrTx/>
                        <a:buSzTx/>
                        <a:buFontTx/>
                        <a:buNone/>
                        <a:tabLst/>
                        <a:defRPr/>
                      </a:pPr>
                      <a:r>
                        <a:rPr lang="en-US" sz="1000" dirty="0">
                          <a:solidFill>
                            <a:schemeClr val="tx1"/>
                          </a:solidFill>
                        </a:rPr>
                        <a:t>Third-party carrying case with strap</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spcAft>
                          <a:spcPts val="600"/>
                        </a:spcAft>
                      </a:pPr>
                      <a:r>
                        <a:rPr lang="en-US" sz="1000" b="0" dirty="0">
                          <a:solidFill>
                            <a:schemeClr val="tx1"/>
                          </a:solidFill>
                        </a:rPr>
                        <a:t>Square handle</a:t>
                      </a:r>
                    </a:p>
                    <a:p>
                      <a:pPr algn="ctr"/>
                      <a:r>
                        <a:rPr lang="en-US" sz="1000" b="0" dirty="0">
                          <a:solidFill>
                            <a:schemeClr val="tx1"/>
                          </a:solidFill>
                        </a:rPr>
                        <a:t>Spin handle </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dirty="0">
                          <a:solidFill>
                            <a:schemeClr val="tx1"/>
                          </a:solidFill>
                        </a:rPr>
                        <a:t>Not specified</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Various bags and sleeves</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0" dirty="0">
                          <a:solidFill>
                            <a:schemeClr val="tx1"/>
                          </a:solidFill>
                        </a:rPr>
                        <a:t>Rotating handstrap, tether, portfolio</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126" rtl="0" eaLnBrk="1" fontAlgn="ctr" latinLnBrk="0" hangingPunct="1">
                        <a:lnSpc>
                          <a:spcPct val="100000"/>
                        </a:lnSpc>
                        <a:spcBef>
                          <a:spcPts val="0"/>
                        </a:spcBef>
                        <a:spcAft>
                          <a:spcPts val="0"/>
                        </a:spcAft>
                        <a:buClrTx/>
                        <a:buSzTx/>
                        <a:buFontTx/>
                        <a:buNone/>
                        <a:tabLst/>
                        <a:defRPr/>
                      </a:pPr>
                      <a:r>
                        <a:rPr lang="en-US" sz="1000" b="0" i="0" u="none" strike="noStrike" kern="1200" baseline="0" dirty="0">
                          <a:solidFill>
                            <a:schemeClr val="dk1"/>
                          </a:solidFill>
                          <a:latin typeface="+mn-lt"/>
                          <a:ea typeface="+mn-ea"/>
                          <a:cs typeface="+mn-cs"/>
                        </a:rPr>
                        <a:t>With the ET51/ET56, one flexible case provides workers with three wearable options: belt holster, over the shoulder or cross-body. </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62916863"/>
                  </a:ext>
                </a:extLst>
              </a:tr>
              <a:tr h="690909">
                <a:tc>
                  <a:txBody>
                    <a:bodyPr/>
                    <a:lstStyle/>
                    <a:p>
                      <a:pPr algn="l"/>
                      <a:r>
                        <a:rPr lang="en-US" sz="1100" b="1" dirty="0">
                          <a:solidFill>
                            <a:schemeClr val="tx1"/>
                          </a:solidFill>
                        </a:rPr>
                        <a:t>Vehicle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ctr" latinLnBrk="0" hangingPunct="1">
                        <a:lnSpc>
                          <a:spcPct val="100000"/>
                        </a:lnSpc>
                        <a:spcBef>
                          <a:spcPts val="0"/>
                        </a:spcBef>
                        <a:spcAft>
                          <a:spcPts val="0"/>
                        </a:spcAft>
                        <a:buClrTx/>
                        <a:buSzTx/>
                        <a:buFontTx/>
                        <a:buNone/>
                        <a:tabLst/>
                        <a:defRPr/>
                      </a:pPr>
                      <a:r>
                        <a:rPr lang="en-US" sz="1000" dirty="0">
                          <a:solidFill>
                            <a:schemeClr val="tx1"/>
                          </a:solidFill>
                        </a:rPr>
                        <a:t>Vehicle mount cradle (third-party)</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126" rtl="0" eaLnBrk="1" fontAlgn="ctr" latinLnBrk="0" hangingPunct="1">
                        <a:lnSpc>
                          <a:spcPct val="100000"/>
                        </a:lnSpc>
                        <a:spcBef>
                          <a:spcPts val="0"/>
                        </a:spcBef>
                        <a:spcAft>
                          <a:spcPts val="0"/>
                        </a:spcAft>
                        <a:buClrTx/>
                        <a:buSzTx/>
                        <a:buFontTx/>
                        <a:buNone/>
                        <a:tabLst/>
                        <a:defRPr/>
                      </a:pPr>
                      <a:r>
                        <a:rPr lang="en-US" sz="1000" dirty="0">
                          <a:solidFill>
                            <a:schemeClr val="tx1"/>
                          </a:solidFill>
                        </a:rPr>
                        <a:t>Lightning car charger; third-party vehicle mounts</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0" dirty="0">
                          <a:solidFill>
                            <a:schemeClr val="tx1"/>
                          </a:solidFill>
                        </a:rPr>
                        <a:t>None specified</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dirty="0">
                          <a:solidFill>
                            <a:schemeClr val="tx1"/>
                          </a:solidFill>
                        </a:rPr>
                        <a:t>Vehicle mount cradle</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Vehicle charger</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000" b="0" dirty="0">
                          <a:solidFill>
                            <a:schemeClr val="tx1"/>
                          </a:solidFill>
                        </a:rPr>
                        <a:t>Vehicle charger, vehicle docks </a:t>
                      </a:r>
                      <a:br>
                        <a:rPr lang="en-US" sz="1000" b="0" dirty="0">
                          <a:solidFill>
                            <a:schemeClr val="tx1"/>
                          </a:solidFill>
                        </a:rPr>
                      </a:br>
                      <a:r>
                        <a:rPr lang="en-US" sz="1000" b="0" dirty="0">
                          <a:solidFill>
                            <a:schemeClr val="tx1"/>
                          </a:solidFill>
                        </a:rPr>
                        <a:t>(third-party)</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indent="0" algn="l" defTabSz="914126" rtl="0" eaLnBrk="1" fontAlgn="ctr" latinLnBrk="0" hangingPunct="1">
                        <a:lnSpc>
                          <a:spcPct val="100000"/>
                        </a:lnSpc>
                        <a:spcBef>
                          <a:spcPts val="0"/>
                        </a:spcBef>
                        <a:spcAft>
                          <a:spcPts val="0"/>
                        </a:spcAft>
                        <a:buClrTx/>
                        <a:buSzTx/>
                        <a:buFontTx/>
                        <a:buNone/>
                        <a:tabLst/>
                        <a:defRPr/>
                      </a:pPr>
                      <a:r>
                        <a:rPr lang="en-US" sz="1000" b="0" i="0" u="none" strike="noStrike" kern="1200" baseline="0" dirty="0">
                          <a:solidFill>
                            <a:schemeClr val="dk1"/>
                          </a:solidFill>
                          <a:latin typeface="+mn-lt"/>
                          <a:ea typeface="+mn-ea"/>
                          <a:cs typeface="+mn-cs"/>
                        </a:rPr>
                        <a:t>Third-party vehicle cradles are available for cars, trucks and forklifts. </a:t>
                      </a:r>
                    </a:p>
                  </a:txBody>
                  <a:tcPr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764809342"/>
                  </a:ext>
                </a:extLst>
              </a:tr>
            </a:tbl>
          </a:graphicData>
        </a:graphic>
      </p:graphicFrame>
      <p:pic>
        <p:nvPicPr>
          <p:cNvPr id="8" name="Picture 7">
            <a:extLst>
              <a:ext uri="{FF2B5EF4-FFF2-40B4-BE49-F238E27FC236}">
                <a16:creationId xmlns:a16="http://schemas.microsoft.com/office/drawing/2014/main" xmlns="" id="{D2288236-EB4D-4B3A-A4C6-C7AA5338C3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8670" y="1997475"/>
            <a:ext cx="1137171" cy="753941"/>
          </a:xfrm>
          <a:prstGeom prst="rect">
            <a:avLst/>
          </a:prstGeom>
        </p:spPr>
      </p:pic>
      <p:pic>
        <p:nvPicPr>
          <p:cNvPr id="9" name="Picture 8">
            <a:extLst>
              <a:ext uri="{FF2B5EF4-FFF2-40B4-BE49-F238E27FC236}">
                <a16:creationId xmlns:a16="http://schemas.microsoft.com/office/drawing/2014/main" xmlns="" id="{30078A5C-8E72-4726-BDE4-1C6F2537814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0315" b="10315"/>
          <a:stretch/>
        </p:blipFill>
        <p:spPr>
          <a:xfrm>
            <a:off x="7057136" y="1979719"/>
            <a:ext cx="949911" cy="753941"/>
          </a:xfrm>
          <a:prstGeom prst="rect">
            <a:avLst/>
          </a:prstGeom>
        </p:spPr>
      </p:pic>
      <p:pic>
        <p:nvPicPr>
          <p:cNvPr id="11" name="Picture 10">
            <a:extLst>
              <a:ext uri="{FF2B5EF4-FFF2-40B4-BE49-F238E27FC236}">
                <a16:creationId xmlns:a16="http://schemas.microsoft.com/office/drawing/2014/main" xmlns="" id="{57B719E4-D95D-4B9A-922A-19A2D8AB7D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1882" y="1989243"/>
            <a:ext cx="1039640" cy="753941"/>
          </a:xfrm>
          <a:prstGeom prst="rect">
            <a:avLst/>
          </a:prstGeom>
        </p:spPr>
      </p:pic>
      <p:pic>
        <p:nvPicPr>
          <p:cNvPr id="5" name="Picture 4">
            <a:extLst>
              <a:ext uri="{FF2B5EF4-FFF2-40B4-BE49-F238E27FC236}">
                <a16:creationId xmlns:a16="http://schemas.microsoft.com/office/drawing/2014/main" xmlns="" id="{26F734BB-4A6F-4EE6-B16B-4A827E8DEF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50792" y="2016525"/>
            <a:ext cx="1039640" cy="693094"/>
          </a:xfrm>
          <a:prstGeom prst="rect">
            <a:avLst/>
          </a:prstGeom>
        </p:spPr>
      </p:pic>
      <p:pic>
        <p:nvPicPr>
          <p:cNvPr id="12" name="Picture 11">
            <a:extLst>
              <a:ext uri="{FF2B5EF4-FFF2-40B4-BE49-F238E27FC236}">
                <a16:creationId xmlns:a16="http://schemas.microsoft.com/office/drawing/2014/main" xmlns="" id="{DAE7311E-9EC0-4AC1-9E84-24E7E6EFEE7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3953" b="14840"/>
          <a:stretch/>
        </p:blipFill>
        <p:spPr>
          <a:xfrm>
            <a:off x="4210354" y="1966584"/>
            <a:ext cx="1090622" cy="776600"/>
          </a:xfrm>
          <a:prstGeom prst="rect">
            <a:avLst/>
          </a:prstGeom>
        </p:spPr>
      </p:pic>
      <p:pic>
        <p:nvPicPr>
          <p:cNvPr id="14" name="Picture 13">
            <a:extLst>
              <a:ext uri="{FF2B5EF4-FFF2-40B4-BE49-F238E27FC236}">
                <a16:creationId xmlns:a16="http://schemas.microsoft.com/office/drawing/2014/main" xmlns="" id="{4AE86FD7-B3A8-4F7F-A890-09B1B3D5E0D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5180" r="26153"/>
          <a:stretch/>
        </p:blipFill>
        <p:spPr>
          <a:xfrm>
            <a:off x="3016326" y="1993866"/>
            <a:ext cx="681151" cy="734803"/>
          </a:xfrm>
          <a:prstGeom prst="rect">
            <a:avLst/>
          </a:prstGeom>
        </p:spPr>
      </p:pic>
      <p:sp>
        <p:nvSpPr>
          <p:cNvPr id="13" name="Rectangle 12">
            <a:extLst>
              <a:ext uri="{FF2B5EF4-FFF2-40B4-BE49-F238E27FC236}">
                <a16:creationId xmlns:a16="http://schemas.microsoft.com/office/drawing/2014/main" xmlns="" id="{AC808B49-E3EA-4348-87FB-E30A0D2A5AA1}"/>
              </a:ext>
            </a:extLst>
          </p:cNvPr>
          <p:cNvSpPr/>
          <p:nvPr/>
        </p:nvSpPr>
        <p:spPr>
          <a:xfrm>
            <a:off x="457081" y="6476640"/>
            <a:ext cx="3480318" cy="307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29917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ET51-agendaslide.jpg"/>
          <p:cNvPicPr>
            <a:picLocks noChangeAspect="1"/>
          </p:cNvPicPr>
          <p:nvPr/>
        </p:nvPicPr>
        <p:blipFill>
          <a:blip r:embed="rId3"/>
          <a:stretch>
            <a:fillRect/>
          </a:stretch>
        </p:blipFill>
        <p:spPr>
          <a:xfrm>
            <a:off x="-40735" y="-14008"/>
            <a:ext cx="12270295" cy="6886016"/>
          </a:xfrm>
          <a:prstGeom prst="rect">
            <a:avLst/>
          </a:prstGeom>
        </p:spPr>
      </p:pic>
      <p:sp>
        <p:nvSpPr>
          <p:cNvPr id="14" name="Rectangle 13"/>
          <p:cNvSpPr/>
          <p:nvPr/>
        </p:nvSpPr>
        <p:spPr>
          <a:xfrm rot="5400000">
            <a:off x="4320749" y="-1019413"/>
            <a:ext cx="3573357" cy="12216251"/>
          </a:xfrm>
          <a:prstGeom prst="rect">
            <a:avLst/>
          </a:prstGeom>
          <a:gradFill flip="none" rotWithShape="1">
            <a:gsLst>
              <a:gs pos="0">
                <a:schemeClr val="tx1"/>
              </a:gs>
              <a:gs pos="100000">
                <a:schemeClr val="bg1">
                  <a:alpha val="0"/>
                </a:schemeClr>
              </a:gs>
            </a:gsLst>
            <a:lin ang="10800000" scaled="0"/>
            <a:tileRect/>
          </a:gradFill>
          <a:ln>
            <a:noFill/>
          </a:ln>
          <a:effectLst/>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dirty="0">
              <a:solidFill>
                <a:schemeClr val="accent4"/>
              </a:solidFill>
              <a:sym typeface="Arial" pitchFamily="-83" charset="0"/>
            </a:endParaRPr>
          </a:p>
        </p:txBody>
      </p:sp>
      <p:sp>
        <p:nvSpPr>
          <p:cNvPr id="11" name="AutoShape 4">
            <a:extLst>
              <a:ext uri="{FF2B5EF4-FFF2-40B4-BE49-F238E27FC236}">
                <a16:creationId xmlns:a16="http://schemas.microsoft.com/office/drawing/2014/main" xmlns="" id="{941616A7-DF3C-4E5E-AFE3-77BE4E404B8A}"/>
              </a:ext>
            </a:extLst>
          </p:cNvPr>
          <p:cNvSpPr>
            <a:spLocks noChangeArrowheads="1"/>
          </p:cNvSpPr>
          <p:nvPr/>
        </p:nvSpPr>
        <p:spPr bwMode="auto">
          <a:xfrm>
            <a:off x="-28380" y="3302033"/>
            <a:ext cx="6274227" cy="3595610"/>
          </a:xfrm>
          <a:prstGeom prst="rtTriangle">
            <a:avLst/>
          </a:prstGeom>
          <a:gradFill flip="none" rotWithShape="1">
            <a:gsLst>
              <a:gs pos="0">
                <a:schemeClr val="bg1">
                  <a:alpha val="38000"/>
                </a:schemeClr>
              </a:gs>
              <a:gs pos="84000">
                <a:srgbClr val="000000">
                  <a:alpha val="0"/>
                </a:srgbClr>
              </a:gs>
            </a:gsLst>
            <a:lin ang="0" scaled="1"/>
            <a:tileRect/>
          </a:gradFill>
          <a:ln>
            <a:noFill/>
          </a:ln>
          <a:effectLst/>
        </p:spPr>
        <p:txBody>
          <a:bodyPr vert="horz" wrap="square" lIns="36546" tIns="36546" rIns="36546" bIns="36546" numCol="1" anchor="t" anchorCtr="0" compatLnSpc="1">
            <a:prstTxWarp prst="textNoShape">
              <a:avLst/>
            </a:prstTxWarp>
          </a:bodyPr>
          <a:lstStyle/>
          <a:p>
            <a:pPr defTabSz="913852">
              <a:defRPr/>
            </a:pPr>
            <a:endParaRPr lang="en-US" sz="1798" kern="0" dirty="0">
              <a:solidFill>
                <a:srgbClr val="000000"/>
              </a:solidFill>
            </a:endParaRPr>
          </a:p>
        </p:txBody>
      </p:sp>
      <p:sp>
        <p:nvSpPr>
          <p:cNvPr id="12" name="AutoShape 4">
            <a:extLst>
              <a:ext uri="{FF2B5EF4-FFF2-40B4-BE49-F238E27FC236}">
                <a16:creationId xmlns:a16="http://schemas.microsoft.com/office/drawing/2014/main" xmlns="" id="{941616A7-DF3C-4E5E-AFE3-77BE4E404B8A}"/>
              </a:ext>
            </a:extLst>
          </p:cNvPr>
          <p:cNvSpPr>
            <a:spLocks noChangeAspect="1" noChangeArrowheads="1"/>
          </p:cNvSpPr>
          <p:nvPr/>
        </p:nvSpPr>
        <p:spPr bwMode="auto">
          <a:xfrm>
            <a:off x="-37561" y="4090968"/>
            <a:ext cx="4797472" cy="2778275"/>
          </a:xfrm>
          <a:prstGeom prst="rtTriangle">
            <a:avLst/>
          </a:prstGeom>
          <a:gradFill flip="none" rotWithShape="1">
            <a:gsLst>
              <a:gs pos="100000">
                <a:srgbClr val="00FFFF"/>
              </a:gs>
              <a:gs pos="0">
                <a:schemeClr val="accent1"/>
              </a:gs>
            </a:gsLst>
            <a:lin ang="0" scaled="1"/>
            <a:tileRect/>
          </a:gradFill>
          <a:ln>
            <a:noFill/>
          </a:ln>
          <a:effectLst/>
        </p:spPr>
        <p:txBody>
          <a:bodyPr vert="horz" wrap="square" lIns="36546" tIns="36546" rIns="36546" bIns="36546" numCol="1" anchor="t" anchorCtr="0" compatLnSpc="1">
            <a:prstTxWarp prst="textNoShape">
              <a:avLst/>
            </a:prstTxWarp>
          </a:bodyPr>
          <a:lstStyle/>
          <a:p>
            <a:pPr defTabSz="913852">
              <a:defRPr/>
            </a:pPr>
            <a:endParaRPr lang="en-US" sz="1798" kern="0" dirty="0">
              <a:solidFill>
                <a:srgbClr val="000000"/>
              </a:solidFill>
            </a:endParaRPr>
          </a:p>
        </p:txBody>
      </p:sp>
      <p:sp>
        <p:nvSpPr>
          <p:cNvPr id="23" name="AutoShape 4">
            <a:extLst>
              <a:ext uri="{FF2B5EF4-FFF2-40B4-BE49-F238E27FC236}">
                <a16:creationId xmlns:a16="http://schemas.microsoft.com/office/drawing/2014/main" xmlns="" id="{941616A7-DF3C-4E5E-AFE3-77BE4E404B8A}"/>
              </a:ext>
            </a:extLst>
          </p:cNvPr>
          <p:cNvSpPr>
            <a:spLocks noChangeAspect="1" noChangeArrowheads="1"/>
          </p:cNvSpPr>
          <p:nvPr/>
        </p:nvSpPr>
        <p:spPr bwMode="auto">
          <a:xfrm rot="10800000">
            <a:off x="9395551" y="-24664"/>
            <a:ext cx="2840602" cy="1645028"/>
          </a:xfrm>
          <a:prstGeom prst="rtTriangle">
            <a:avLst/>
          </a:prstGeom>
          <a:solidFill>
            <a:schemeClr val="bg1"/>
          </a:solidFill>
          <a:ln>
            <a:noFill/>
          </a:ln>
          <a:effectLst/>
        </p:spPr>
        <p:txBody>
          <a:bodyPr vert="horz" wrap="square" lIns="36546" tIns="36546" rIns="36546" bIns="36546" numCol="1" anchor="t" anchorCtr="0" compatLnSpc="1">
            <a:prstTxWarp prst="textNoShape">
              <a:avLst/>
            </a:prstTxWarp>
          </a:bodyPr>
          <a:lstStyle/>
          <a:p>
            <a:pPr defTabSz="913852">
              <a:defRPr/>
            </a:pPr>
            <a:endParaRPr lang="en-US" sz="1798" kern="0" dirty="0">
              <a:solidFill>
                <a:srgbClr val="000000"/>
              </a:solidFill>
            </a:endParaRPr>
          </a:p>
        </p:txBody>
      </p:sp>
      <p:sp>
        <p:nvSpPr>
          <p:cNvPr id="25" name="Slide Number Placeholder 4"/>
          <p:cNvSpPr txBox="1">
            <a:spLocks/>
          </p:cNvSpPr>
          <p:nvPr/>
        </p:nvSpPr>
        <p:spPr bwMode="auto">
          <a:xfrm>
            <a:off x="11836801" y="6484138"/>
            <a:ext cx="352149" cy="364840"/>
          </a:xfrm>
          <a:prstGeom prst="rect">
            <a:avLst/>
          </a:prstGeom>
          <a:noFill/>
          <a:ln w="9525">
            <a:noFill/>
            <a:miter lim="800000"/>
            <a:headEnd/>
            <a:tailEnd/>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horz" wrap="square" lIns="91368" tIns="45684" rIns="91368" bIns="45684" numCol="1" anchor="ctr" anchorCtr="0" compatLnSpc="1">
            <a:prstTxWarp prst="textNoShape">
              <a:avLst/>
            </a:prstTxWarp>
          </a:bodyPr>
          <a:lstStyle>
            <a:defPPr>
              <a:defRPr lang="en-US"/>
            </a:defPPr>
            <a:lvl1pPr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1pPr>
            <a:lvl2pPr marL="37931725" indent="-37474525"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2pPr>
            <a:lvl3pPr marL="9144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3pPr>
            <a:lvl4pPr marL="13716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4pPr>
            <a:lvl5pPr marL="1828800" algn="l" defTabSz="457200" rtl="0" eaLnBrk="0" fontAlgn="base" hangingPunct="0">
              <a:spcBef>
                <a:spcPct val="0"/>
              </a:spcBef>
              <a:spcAft>
                <a:spcPct val="0"/>
              </a:spcAft>
              <a:defRPr sz="2400" kern="1200">
                <a:solidFill>
                  <a:schemeClr val="tx1"/>
                </a:solidFill>
                <a:latin typeface="Arial" charset="0"/>
                <a:ea typeface="MS PGothic" charset="-128"/>
                <a:cs typeface="MS PGothic" charset="-128"/>
                <a:sym typeface="Arial" charset="0"/>
              </a:defRPr>
            </a:lvl5pPr>
            <a:lvl6pPr marL="4572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6pPr>
            <a:lvl7pPr marL="9144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7pPr>
            <a:lvl8pPr marL="13716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8pPr>
            <a:lvl9pPr marL="1828800" algn="l" defTabSz="914400" rtl="0" eaLnBrk="0" fontAlgn="base" latinLnBrk="0" hangingPunct="0">
              <a:spcBef>
                <a:spcPct val="0"/>
              </a:spcBef>
              <a:spcAft>
                <a:spcPct val="0"/>
              </a:spcAft>
              <a:defRPr sz="2400" kern="1200">
                <a:solidFill>
                  <a:schemeClr val="tx1"/>
                </a:solidFill>
                <a:latin typeface="Arial" charset="0"/>
                <a:ea typeface="MS PGothic" charset="-128"/>
                <a:cs typeface="MS PGothic" charset="-128"/>
                <a:sym typeface="Arial" charset="0"/>
              </a:defRPr>
            </a:lvl9pPr>
          </a:lstStyle>
          <a:p>
            <a:pPr algn="ctr" eaLnBrk="1" hangingPunct="1"/>
            <a:fld id="{35F1284F-6711-D24C-AC12-BABAB00C24CE}" type="slidenum">
              <a:rPr lang="en-US" altLang="en-US" sz="800">
                <a:solidFill>
                  <a:srgbClr val="FFFFFF"/>
                </a:solidFill>
                <a:ea typeface="Avenir Roman" charset="0"/>
                <a:cs typeface="Avenir Roman" charset="0"/>
              </a:rPr>
              <a:pPr algn="ctr" eaLnBrk="1" hangingPunct="1"/>
              <a:t>81</a:t>
            </a:fld>
            <a:endParaRPr lang="en-US" altLang="en-US" sz="800" dirty="0">
              <a:solidFill>
                <a:srgbClr val="FFFFFF"/>
              </a:solidFill>
              <a:ea typeface="Avenir Roman" charset="0"/>
              <a:cs typeface="Avenir Roman" charset="0"/>
            </a:endParaRPr>
          </a:p>
        </p:txBody>
      </p:sp>
      <p:sp>
        <p:nvSpPr>
          <p:cNvPr id="13" name="Content Placeholder 2"/>
          <p:cNvSpPr txBox="1">
            <a:spLocks/>
          </p:cNvSpPr>
          <p:nvPr/>
        </p:nvSpPr>
        <p:spPr>
          <a:xfrm>
            <a:off x="3962400" y="5079571"/>
            <a:ext cx="7433357" cy="1008908"/>
          </a:xfrm>
          <a:prstGeom prst="rect">
            <a:avLst/>
          </a:prstGeom>
          <a:noFill/>
          <a:ln>
            <a:noFill/>
          </a:ln>
        </p:spPr>
        <p:txBody>
          <a:bodyPr vert="horz" lIns="182832" tIns="182832" rIns="182832" bIns="228540" rtlCol="0" anchor="ctr">
            <a:noAutofit/>
          </a:bodyPr>
          <a:lstStyle/>
          <a:p>
            <a:pPr algn="r" defTabSz="913852" fontAlgn="auto">
              <a:lnSpc>
                <a:spcPts val="3820"/>
              </a:lnSpc>
              <a:spcBef>
                <a:spcPts val="1000"/>
              </a:spcBef>
              <a:spcAft>
                <a:spcPts val="0"/>
              </a:spcAft>
              <a:buClr>
                <a:schemeClr val="accent1"/>
              </a:buClr>
              <a:defRPr/>
            </a:pPr>
            <a:r>
              <a:rPr lang="en-US" sz="3600" dirty="0">
                <a:solidFill>
                  <a:schemeClr val="bg1"/>
                </a:solidFill>
              </a:rPr>
              <a:t>Sales Tools and Resources:</a:t>
            </a:r>
          </a:p>
          <a:p>
            <a:pPr algn="r" defTabSz="913852" fontAlgn="auto">
              <a:lnSpc>
                <a:spcPts val="3820"/>
              </a:lnSpc>
              <a:spcBef>
                <a:spcPts val="1000"/>
              </a:spcBef>
              <a:spcAft>
                <a:spcPts val="0"/>
              </a:spcAft>
              <a:buClr>
                <a:schemeClr val="accent1"/>
              </a:buClr>
              <a:defRPr/>
            </a:pPr>
            <a:r>
              <a:rPr lang="en-US" sz="3600" dirty="0">
                <a:solidFill>
                  <a:schemeClr val="bg1"/>
                </a:solidFill>
              </a:rPr>
              <a:t>Android and Windows</a:t>
            </a:r>
          </a:p>
        </p:txBody>
      </p:sp>
    </p:spTree>
    <p:extLst>
      <p:ext uri="{BB962C8B-B14F-4D97-AF65-F5344CB8AC3E}">
        <p14:creationId xmlns:p14="http://schemas.microsoft.com/office/powerpoint/2010/main" val="9567566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79044E51-BF79-AF42-BAC5-B771B1D9D8E0}" type="slidenum">
              <a:rPr lang="en-US" smtClean="0"/>
              <a:pPr/>
              <a:t>82</a:t>
            </a:fld>
            <a:endParaRPr lang="en-US" dirty="0"/>
          </a:p>
        </p:txBody>
      </p:sp>
      <p:sp>
        <p:nvSpPr>
          <p:cNvPr id="6" name="Title 1"/>
          <p:cNvSpPr>
            <a:spLocks noGrp="1"/>
          </p:cNvSpPr>
          <p:nvPr>
            <p:ph type="title"/>
          </p:nvPr>
        </p:nvSpPr>
        <p:spPr>
          <a:xfrm>
            <a:off x="457081" y="673100"/>
            <a:ext cx="11225908" cy="365760"/>
          </a:xfrm>
        </p:spPr>
        <p:txBody>
          <a:bodyPr/>
          <a:lstStyle/>
          <a:p>
            <a:r>
              <a:rPr lang="en-US" sz="3200" dirty="0"/>
              <a:t>Sales Enablement Tools</a:t>
            </a:r>
          </a:p>
        </p:txBody>
      </p:sp>
      <p:graphicFrame>
        <p:nvGraphicFramePr>
          <p:cNvPr id="7" name="Table 6"/>
          <p:cNvGraphicFramePr>
            <a:graphicFrameLocks noGrp="1"/>
          </p:cNvGraphicFramePr>
          <p:nvPr>
            <p:extLst>
              <p:ext uri="{D42A27DB-BD31-4B8C-83A1-F6EECF244321}">
                <p14:modId xmlns:p14="http://schemas.microsoft.com/office/powerpoint/2010/main" val="1897154761"/>
              </p:ext>
            </p:extLst>
          </p:nvPr>
        </p:nvGraphicFramePr>
        <p:xfrm>
          <a:off x="457081" y="1343170"/>
          <a:ext cx="11277720" cy="4706277"/>
        </p:xfrm>
        <a:graphic>
          <a:graphicData uri="http://schemas.openxmlformats.org/drawingml/2006/table">
            <a:tbl>
              <a:tblPr firstRow="1" bandRow="1">
                <a:tableStyleId>{F5AB1C69-6EDB-4FF4-983F-18BD219EF322}</a:tableStyleId>
              </a:tblPr>
              <a:tblGrid>
                <a:gridCol w="3759240">
                  <a:extLst>
                    <a:ext uri="{9D8B030D-6E8A-4147-A177-3AD203B41FA5}">
                      <a16:colId xmlns:a16="http://schemas.microsoft.com/office/drawing/2014/main" xmlns="" val="20000"/>
                    </a:ext>
                  </a:extLst>
                </a:gridCol>
                <a:gridCol w="3759240">
                  <a:extLst>
                    <a:ext uri="{9D8B030D-6E8A-4147-A177-3AD203B41FA5}">
                      <a16:colId xmlns:a16="http://schemas.microsoft.com/office/drawing/2014/main" xmlns="" val="20001"/>
                    </a:ext>
                  </a:extLst>
                </a:gridCol>
                <a:gridCol w="3759240">
                  <a:extLst>
                    <a:ext uri="{9D8B030D-6E8A-4147-A177-3AD203B41FA5}">
                      <a16:colId xmlns:a16="http://schemas.microsoft.com/office/drawing/2014/main" xmlns="" val="20002"/>
                    </a:ext>
                  </a:extLst>
                </a:gridCol>
              </a:tblGrid>
              <a:tr h="370840">
                <a:tc>
                  <a:txBody>
                    <a:bodyPr/>
                    <a:lstStyle/>
                    <a:p>
                      <a:pPr algn="l"/>
                      <a:r>
                        <a:rPr lang="en-US" i="0" dirty="0">
                          <a:solidFill>
                            <a:schemeClr val="bg1"/>
                          </a:solidFill>
                        </a:rPr>
                        <a:t>Internal</a:t>
                      </a:r>
                      <a:r>
                        <a:rPr lang="en-US" i="0" baseline="0" dirty="0">
                          <a:solidFill>
                            <a:schemeClr val="bg1"/>
                          </a:solidFill>
                        </a:rPr>
                        <a:t> Zebra Tools</a:t>
                      </a:r>
                      <a:endParaRPr lang="en-US" i="0" dirty="0">
                        <a:solidFill>
                          <a:schemeClr val="bg1"/>
                        </a:solidFill>
                      </a:endParaRPr>
                    </a:p>
                  </a:txBody>
                  <a:tcPr>
                    <a:solidFill>
                      <a:schemeClr val="accent1"/>
                    </a:solidFill>
                  </a:tcPr>
                </a:tc>
                <a:tc>
                  <a:txBody>
                    <a:bodyPr/>
                    <a:lstStyle/>
                    <a:p>
                      <a:pPr algn="l"/>
                      <a:r>
                        <a:rPr lang="en-US" i="0" dirty="0">
                          <a:solidFill>
                            <a:schemeClr val="bg1"/>
                          </a:solidFill>
                        </a:rPr>
                        <a:t>Partner Tools</a:t>
                      </a:r>
                    </a:p>
                  </a:txBody>
                  <a:tcPr>
                    <a:solidFill>
                      <a:schemeClr val="accent1"/>
                    </a:solidFill>
                  </a:tcPr>
                </a:tc>
                <a:tc>
                  <a:txBody>
                    <a:bodyPr/>
                    <a:lstStyle/>
                    <a:p>
                      <a:pPr algn="l"/>
                      <a:r>
                        <a:rPr lang="en-US" i="0" dirty="0">
                          <a:solidFill>
                            <a:schemeClr val="bg1"/>
                          </a:solidFill>
                        </a:rPr>
                        <a:t>External Tools</a:t>
                      </a:r>
                    </a:p>
                  </a:txBody>
                  <a:tcPr>
                    <a:solidFill>
                      <a:schemeClr val="accent1"/>
                    </a:solidFill>
                  </a:tcPr>
                </a:tc>
                <a:extLst>
                  <a:ext uri="{0D108BD9-81ED-4DB2-BD59-A6C34878D82A}">
                    <a16:rowId xmlns:a16="http://schemas.microsoft.com/office/drawing/2014/main" xmlns="" val="10000"/>
                  </a:ext>
                </a:extLst>
              </a:tr>
              <a:tr h="370840">
                <a:tc>
                  <a:txBody>
                    <a:bodyPr/>
                    <a:lstStyle/>
                    <a:p>
                      <a:r>
                        <a:rPr lang="en-US" sz="1400" dirty="0"/>
                        <a:t>Product beauty photography </a:t>
                      </a:r>
                    </a:p>
                  </a:txBody>
                  <a:tcPr anchor="ctr">
                    <a:solidFill>
                      <a:schemeClr val="accent1">
                        <a:lumMod val="20000"/>
                        <a:lumOff val="80000"/>
                      </a:schemeClr>
                    </a:solidFill>
                  </a:tcPr>
                </a:tc>
                <a:tc>
                  <a:txBody>
                    <a:bodyPr/>
                    <a:lstStyle/>
                    <a:p>
                      <a:r>
                        <a:rPr lang="en-US" sz="1400" dirty="0"/>
                        <a:t>Product beauty photography </a:t>
                      </a:r>
                    </a:p>
                  </a:txBody>
                  <a:tcPr anchor="ctr">
                    <a:solidFill>
                      <a:schemeClr val="accent1">
                        <a:lumMod val="20000"/>
                        <a:lumOff val="8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 typeface="Arial" pitchFamily="34" charset="0"/>
                        <a:buNone/>
                        <a:tabLst/>
                        <a:defRPr/>
                      </a:pPr>
                      <a:r>
                        <a:rPr lang="en-US" sz="1400" i="0" kern="1200" dirty="0">
                          <a:solidFill>
                            <a:schemeClr val="dk1"/>
                          </a:solidFill>
                          <a:latin typeface="+mn-lt"/>
                          <a:ea typeface="+mn-ea"/>
                          <a:cs typeface="+mn-cs"/>
                        </a:rPr>
                        <a:t>Spec Sheet</a:t>
                      </a:r>
                    </a:p>
                  </a:txBody>
                  <a:tcPr anchor="ctr">
                    <a:solidFill>
                      <a:schemeClr val="accent1">
                        <a:lumMod val="20000"/>
                        <a:lumOff val="80000"/>
                      </a:schemeClr>
                    </a:solidFill>
                  </a:tcPr>
                </a:tc>
                <a:extLst>
                  <a:ext uri="{0D108BD9-81ED-4DB2-BD59-A6C34878D82A}">
                    <a16:rowId xmlns:a16="http://schemas.microsoft.com/office/drawing/2014/main" xmlns="" val="10001"/>
                  </a:ext>
                </a:extLst>
              </a:tr>
              <a:tr h="360166">
                <a:tc>
                  <a:txBody>
                    <a:bodyPr/>
                    <a:lstStyle/>
                    <a:p>
                      <a:r>
                        <a:rPr lang="en-US" sz="1400" dirty="0"/>
                        <a:t>Application photography </a:t>
                      </a:r>
                    </a:p>
                  </a:txBody>
                  <a:tcPr anchor="ctr">
                    <a:solidFill>
                      <a:schemeClr val="accent1">
                        <a:lumMod val="40000"/>
                        <a:lumOff val="60000"/>
                      </a:schemeClr>
                    </a:solidFill>
                  </a:tcPr>
                </a:tc>
                <a:tc>
                  <a:txBody>
                    <a:bodyPr/>
                    <a:lstStyle/>
                    <a:p>
                      <a:r>
                        <a:rPr lang="en-US" sz="1400" dirty="0"/>
                        <a:t>Application photography </a:t>
                      </a:r>
                    </a:p>
                  </a:txBody>
                  <a:tcPr anchor="ctr">
                    <a:solidFill>
                      <a:schemeClr val="accent1">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400" i="0" dirty="0"/>
                        <a:t>Customer Presentation</a:t>
                      </a:r>
                    </a:p>
                  </a:txBody>
                  <a:tcPr anchor="ctr">
                    <a:solidFill>
                      <a:schemeClr val="accent1">
                        <a:lumMod val="40000"/>
                        <a:lumOff val="60000"/>
                      </a:schemeClr>
                    </a:solidFill>
                  </a:tcPr>
                </a:tc>
                <a:extLst>
                  <a:ext uri="{0D108BD9-81ED-4DB2-BD59-A6C34878D82A}">
                    <a16:rowId xmlns:a16="http://schemas.microsoft.com/office/drawing/2014/main" xmlns="" val="10002"/>
                  </a:ext>
                </a:extLst>
              </a:tr>
              <a:tr h="370840">
                <a:tc>
                  <a:txBody>
                    <a:bodyPr/>
                    <a:lstStyle/>
                    <a:p>
                      <a:r>
                        <a:rPr lang="en-US" sz="1400" dirty="0"/>
                        <a:t>Selling Presentation </a:t>
                      </a:r>
                    </a:p>
                  </a:txBody>
                  <a:tcPr anchor="ctr">
                    <a:solidFill>
                      <a:schemeClr val="accent1">
                        <a:lumMod val="20000"/>
                        <a:lumOff val="80000"/>
                      </a:schemeClr>
                    </a:solidFill>
                  </a:tcPr>
                </a:tc>
                <a:tc>
                  <a:txBody>
                    <a:bodyPr/>
                    <a:lstStyle/>
                    <a:p>
                      <a:r>
                        <a:rPr lang="en-US" sz="1400" dirty="0"/>
                        <a:t>Selling Presentation </a:t>
                      </a:r>
                    </a:p>
                  </a:txBody>
                  <a:tcPr anchor="c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400" i="0" dirty="0"/>
                        <a:t>Product Page</a:t>
                      </a:r>
                      <a:r>
                        <a:rPr lang="en-US" sz="1400" i="0" baseline="0" dirty="0"/>
                        <a:t> on Zebra.com</a:t>
                      </a:r>
                      <a:endParaRPr lang="en-US" sz="1400" i="0" dirty="0"/>
                    </a:p>
                  </a:txBody>
                  <a:tcPr anchor="ctr">
                    <a:solidFill>
                      <a:schemeClr val="accent1">
                        <a:lumMod val="20000"/>
                        <a:lumOff val="80000"/>
                      </a:schemeClr>
                    </a:solidFill>
                  </a:tcPr>
                </a:tc>
                <a:extLst>
                  <a:ext uri="{0D108BD9-81ED-4DB2-BD59-A6C34878D82A}">
                    <a16:rowId xmlns:a16="http://schemas.microsoft.com/office/drawing/2014/main" xmlns="" val="10003"/>
                  </a:ext>
                </a:extLst>
              </a:tr>
              <a:tr h="370840">
                <a:tc>
                  <a:txBody>
                    <a:bodyPr/>
                    <a:lstStyle/>
                    <a:p>
                      <a:r>
                        <a:rPr lang="en-US" sz="1400" dirty="0"/>
                        <a:t>Battle Card</a:t>
                      </a:r>
                    </a:p>
                  </a:txBody>
                  <a:tcPr anchor="ctr">
                    <a:solidFill>
                      <a:schemeClr val="accent1">
                        <a:lumMod val="40000"/>
                        <a:lumOff val="60000"/>
                      </a:schemeClr>
                    </a:solidFill>
                  </a:tcPr>
                </a:tc>
                <a:tc>
                  <a:txBody>
                    <a:bodyPr/>
                    <a:lstStyle/>
                    <a:p>
                      <a:r>
                        <a:rPr lang="en-US" sz="1400" dirty="0"/>
                        <a:t>Battle Card</a:t>
                      </a:r>
                    </a:p>
                  </a:txBody>
                  <a:tcPr anchor="ctr">
                    <a:solidFill>
                      <a:schemeClr val="accent1">
                        <a:lumMod val="40000"/>
                        <a:lumOff val="60000"/>
                      </a:schemeClr>
                    </a:solidFill>
                  </a:tcPr>
                </a:tc>
                <a:tc>
                  <a:txBody>
                    <a:bodyPr/>
                    <a:lstStyle/>
                    <a:p>
                      <a:endParaRPr lang="en-US" dirty="0"/>
                    </a:p>
                  </a:txBody>
                  <a:tcPr anchor="ctr">
                    <a:solidFill>
                      <a:schemeClr val="accent1">
                        <a:lumMod val="40000"/>
                        <a:lumOff val="60000"/>
                      </a:schemeClr>
                    </a:solidFill>
                  </a:tcPr>
                </a:tc>
                <a:extLst>
                  <a:ext uri="{0D108BD9-81ED-4DB2-BD59-A6C34878D82A}">
                    <a16:rowId xmlns:a16="http://schemas.microsoft.com/office/drawing/2014/main" xmlns="" val="10004"/>
                  </a:ext>
                </a:extLst>
              </a:tr>
              <a:tr h="370840">
                <a:tc>
                  <a:txBody>
                    <a:bodyPr/>
                    <a:lstStyle/>
                    <a:p>
                      <a:r>
                        <a:rPr lang="en-US" sz="1400" dirty="0"/>
                        <a:t>FAQs</a:t>
                      </a:r>
                    </a:p>
                  </a:txBody>
                  <a:tcPr anchor="ctr">
                    <a:solidFill>
                      <a:schemeClr val="accent1">
                        <a:lumMod val="20000"/>
                        <a:lumOff val="80000"/>
                      </a:schemeClr>
                    </a:solidFill>
                  </a:tcPr>
                </a:tc>
                <a:tc>
                  <a:txBody>
                    <a:bodyPr/>
                    <a:lstStyle/>
                    <a:p>
                      <a:r>
                        <a:rPr lang="en-US" sz="1400" dirty="0"/>
                        <a:t>FAQs</a:t>
                      </a:r>
                    </a:p>
                  </a:txBody>
                  <a:tcPr anchor="ctr">
                    <a:solidFill>
                      <a:schemeClr val="accent1">
                        <a:lumMod val="20000"/>
                        <a:lumOff val="80000"/>
                      </a:schemeClr>
                    </a:solidFill>
                  </a:tcPr>
                </a:tc>
                <a:tc>
                  <a:txBody>
                    <a:bodyPr/>
                    <a:lstStyle/>
                    <a:p>
                      <a:pPr marL="0" indent="0">
                        <a:buFont typeface="Arial" pitchFamily="34" charset="0"/>
                        <a:buNone/>
                      </a:pPr>
                      <a:endParaRPr lang="en-US" sz="1400" i="0" dirty="0"/>
                    </a:p>
                  </a:txBody>
                  <a:tcPr anchor="ctr">
                    <a:solidFill>
                      <a:schemeClr val="accent1">
                        <a:lumMod val="20000"/>
                        <a:lumOff val="80000"/>
                      </a:schemeClr>
                    </a:solidFill>
                  </a:tcPr>
                </a:tc>
                <a:extLst>
                  <a:ext uri="{0D108BD9-81ED-4DB2-BD59-A6C34878D82A}">
                    <a16:rowId xmlns:a16="http://schemas.microsoft.com/office/drawing/2014/main" xmlns="" val="10005"/>
                  </a:ext>
                </a:extLst>
              </a:tr>
              <a:tr h="370840">
                <a:tc>
                  <a:txBody>
                    <a:bodyPr/>
                    <a:lstStyle/>
                    <a:p>
                      <a:r>
                        <a:rPr lang="en-US" sz="1400" dirty="0"/>
                        <a:t>Product Descriptions:</a:t>
                      </a:r>
                      <a:r>
                        <a:rPr lang="en-US" sz="1400" baseline="0" dirty="0"/>
                        <a:t> s</a:t>
                      </a:r>
                      <a:r>
                        <a:rPr lang="en-US" sz="1400" dirty="0"/>
                        <a:t>hort, medium, long</a:t>
                      </a:r>
                    </a:p>
                  </a:txBody>
                  <a:tcPr anchor="ctr">
                    <a:solidFill>
                      <a:schemeClr val="accent1">
                        <a:lumMod val="40000"/>
                        <a:lumOff val="60000"/>
                      </a:schemeClr>
                    </a:solidFill>
                  </a:tcPr>
                </a:tc>
                <a:tc>
                  <a:txBody>
                    <a:bodyPr/>
                    <a:lstStyle/>
                    <a:p>
                      <a:r>
                        <a:rPr lang="en-US" sz="1400" dirty="0"/>
                        <a:t>Product Descriptions: short, medium, long</a:t>
                      </a:r>
                      <a:r>
                        <a:rPr lang="en-US" sz="1400" baseline="0" dirty="0"/>
                        <a:t> </a:t>
                      </a:r>
                      <a:endParaRPr lang="en-US" sz="1400" dirty="0"/>
                    </a:p>
                  </a:txBody>
                  <a:tcPr anchor="ctr">
                    <a:solidFill>
                      <a:schemeClr val="accent1">
                        <a:lumMod val="40000"/>
                        <a:lumOff val="60000"/>
                      </a:schemeClr>
                    </a:solidFill>
                  </a:tcPr>
                </a:tc>
                <a:tc>
                  <a:txBody>
                    <a:bodyPr/>
                    <a:lstStyle/>
                    <a:p>
                      <a:pPr marL="0" indent="0">
                        <a:buFont typeface="Arial" pitchFamily="34" charset="0"/>
                        <a:buNone/>
                      </a:pPr>
                      <a:endParaRPr lang="en-US" sz="1400" i="0" dirty="0"/>
                    </a:p>
                  </a:txBody>
                  <a:tcPr anchor="ctr">
                    <a:solidFill>
                      <a:schemeClr val="accent1">
                        <a:lumMod val="40000"/>
                        <a:lumOff val="60000"/>
                      </a:schemeClr>
                    </a:solidFill>
                  </a:tcPr>
                </a:tc>
                <a:extLst>
                  <a:ext uri="{0D108BD9-81ED-4DB2-BD59-A6C34878D82A}">
                    <a16:rowId xmlns:a16="http://schemas.microsoft.com/office/drawing/2014/main" xmlns="" val="10006"/>
                  </a:ext>
                </a:extLst>
              </a:tr>
              <a:tr h="370840">
                <a:tc>
                  <a:txBody>
                    <a:bodyPr/>
                    <a:lstStyle/>
                    <a:p>
                      <a:r>
                        <a:rPr lang="en-US" sz="1400" dirty="0"/>
                        <a:t>Comparison Guide</a:t>
                      </a:r>
                    </a:p>
                  </a:txBody>
                  <a:tcPr anchor="ctr">
                    <a:solidFill>
                      <a:schemeClr val="accent1">
                        <a:lumMod val="20000"/>
                        <a:lumOff val="80000"/>
                      </a:schemeClr>
                    </a:solidFill>
                  </a:tcPr>
                </a:tc>
                <a:tc>
                  <a:txBody>
                    <a:bodyPr/>
                    <a:lstStyle/>
                    <a:p>
                      <a:r>
                        <a:rPr lang="en-US" sz="1400" dirty="0"/>
                        <a:t>Comparison Guide</a:t>
                      </a:r>
                    </a:p>
                  </a:txBody>
                  <a:tcPr anchor="ctr">
                    <a:solidFill>
                      <a:schemeClr val="accent1">
                        <a:lumMod val="20000"/>
                        <a:lumOff val="80000"/>
                      </a:schemeClr>
                    </a:solidFill>
                  </a:tcPr>
                </a:tc>
                <a:tc>
                  <a:txBody>
                    <a:bodyPr/>
                    <a:lstStyle/>
                    <a:p>
                      <a:pPr marL="0" indent="0">
                        <a:buFont typeface="Arial" pitchFamily="34" charset="0"/>
                        <a:buNone/>
                      </a:pPr>
                      <a:endParaRPr lang="en-US" sz="1400" i="0" dirty="0"/>
                    </a:p>
                  </a:txBody>
                  <a:tcPr anchor="ctr">
                    <a:solidFill>
                      <a:schemeClr val="accent1">
                        <a:lumMod val="20000"/>
                        <a:lumOff val="80000"/>
                      </a:schemeClr>
                    </a:solidFill>
                  </a:tcPr>
                </a:tc>
                <a:extLst>
                  <a:ext uri="{0D108BD9-81ED-4DB2-BD59-A6C34878D82A}">
                    <a16:rowId xmlns:a16="http://schemas.microsoft.com/office/drawing/2014/main" xmlns="" val="10007"/>
                  </a:ext>
                </a:extLst>
              </a:tr>
              <a:tr h="370840">
                <a:tc>
                  <a:txBody>
                    <a:bodyPr/>
                    <a:lstStyle/>
                    <a:p>
                      <a:r>
                        <a:rPr lang="en-US" sz="1400" dirty="0"/>
                        <a:t>The Source Product Page</a:t>
                      </a:r>
                    </a:p>
                  </a:txBody>
                  <a:tcPr anchor="ctr">
                    <a:solidFill>
                      <a:schemeClr val="accent1">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400" dirty="0"/>
                        <a:t>Co-Branded Asset Tool Kit</a:t>
                      </a:r>
                    </a:p>
                  </a:txBody>
                  <a:tcPr anchor="ctr">
                    <a:solidFill>
                      <a:schemeClr val="accent1">
                        <a:lumMod val="40000"/>
                        <a:lumOff val="60000"/>
                      </a:schemeClr>
                    </a:solidFill>
                  </a:tcPr>
                </a:tc>
                <a:tc>
                  <a:txBody>
                    <a:bodyPr/>
                    <a:lstStyle/>
                    <a:p>
                      <a:pPr marL="0" indent="0">
                        <a:buFont typeface="Arial" pitchFamily="34" charset="0"/>
                        <a:buNone/>
                      </a:pPr>
                      <a:endParaRPr lang="en-US" sz="1400" i="0" dirty="0"/>
                    </a:p>
                  </a:txBody>
                  <a:tcPr anchor="ctr">
                    <a:solidFill>
                      <a:schemeClr val="accent1">
                        <a:lumMod val="40000"/>
                        <a:lumOff val="60000"/>
                      </a:schemeClr>
                    </a:solidFill>
                  </a:tcPr>
                </a:tc>
                <a:extLst>
                  <a:ext uri="{0D108BD9-81ED-4DB2-BD59-A6C34878D82A}">
                    <a16:rowId xmlns:a16="http://schemas.microsoft.com/office/drawing/2014/main" xmlns="" val="10008"/>
                  </a:ext>
                </a:extLst>
              </a:tr>
              <a:tr h="459797">
                <a:tc>
                  <a:txBody>
                    <a:bodyPr/>
                    <a:lstStyle/>
                    <a:p>
                      <a:r>
                        <a:rPr lang="en-US" sz="1400" dirty="0"/>
                        <a:t>LMS Training Modules</a:t>
                      </a:r>
                    </a:p>
                  </a:txBody>
                  <a:tcPr anchor="c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400" dirty="0"/>
                        <a:t>Partner Gateway Microsite</a:t>
                      </a:r>
                    </a:p>
                  </a:txBody>
                  <a:tcPr anchor="c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400" i="0" dirty="0"/>
                    </a:p>
                  </a:txBody>
                  <a:tcPr anchor="ctr">
                    <a:solidFill>
                      <a:schemeClr val="accent1">
                        <a:lumMod val="20000"/>
                        <a:lumOff val="80000"/>
                      </a:schemeClr>
                    </a:solidFill>
                  </a:tcPr>
                </a:tc>
                <a:extLst>
                  <a:ext uri="{0D108BD9-81ED-4DB2-BD59-A6C34878D82A}">
                    <a16:rowId xmlns:a16="http://schemas.microsoft.com/office/drawing/2014/main" xmlns="" val="10009"/>
                  </a:ext>
                </a:extLst>
              </a:tr>
              <a:tr h="459797">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400" dirty="0"/>
                        <a:t>Solution Center updates</a:t>
                      </a:r>
                    </a:p>
                  </a:txBody>
                  <a:tcPr anchor="ctr">
                    <a:solidFill>
                      <a:schemeClr val="accent1">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400" dirty="0"/>
                        <a:t>LMS Training Modules</a:t>
                      </a:r>
                    </a:p>
                  </a:txBody>
                  <a:tcPr anchor="ctr">
                    <a:solidFill>
                      <a:schemeClr val="accent1">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400" i="0" dirty="0"/>
                    </a:p>
                  </a:txBody>
                  <a:tcPr anchor="ctr">
                    <a:solidFill>
                      <a:schemeClr val="accent1">
                        <a:lumMod val="40000"/>
                        <a:lumOff val="60000"/>
                      </a:schemeClr>
                    </a:solidFill>
                  </a:tcPr>
                </a:tc>
                <a:extLst>
                  <a:ext uri="{0D108BD9-81ED-4DB2-BD59-A6C34878D82A}">
                    <a16:rowId xmlns:a16="http://schemas.microsoft.com/office/drawing/2014/main" xmlns="" val="10010"/>
                  </a:ext>
                </a:extLst>
              </a:tr>
              <a:tr h="459797">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400" dirty="0"/>
                        <a:t>Competitive Portal</a:t>
                      </a:r>
                    </a:p>
                  </a:txBody>
                  <a:tcPr anchor="c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400" dirty="0"/>
                        <a:t>Competitive Portal</a:t>
                      </a:r>
                    </a:p>
                  </a:txBody>
                  <a:tcPr anchor="ctr">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400" i="0" dirty="0"/>
                    </a:p>
                  </a:txBody>
                  <a:tcPr anchor="ctr">
                    <a:solidFill>
                      <a:schemeClr val="accent1">
                        <a:lumMod val="20000"/>
                        <a:lumOff val="80000"/>
                      </a:schemeClr>
                    </a:solidFill>
                  </a:tcPr>
                </a:tc>
                <a:extLst>
                  <a:ext uri="{0D108BD9-81ED-4DB2-BD59-A6C34878D82A}">
                    <a16:rowId xmlns:a16="http://schemas.microsoft.com/office/drawing/2014/main" xmlns="" val="10011"/>
                  </a:ext>
                </a:extLst>
              </a:tr>
            </a:tbl>
          </a:graphicData>
        </a:graphic>
      </p:graphicFrame>
      <p:sp>
        <p:nvSpPr>
          <p:cNvPr id="5" name="Rectangle 4">
            <a:extLst>
              <a:ext uri="{FF2B5EF4-FFF2-40B4-BE49-F238E27FC236}">
                <a16:creationId xmlns:a16="http://schemas.microsoft.com/office/drawing/2014/main" xmlns="" id="{F1D0C46F-F302-496D-86EE-6B711BC919A5}"/>
              </a:ext>
            </a:extLst>
          </p:cNvPr>
          <p:cNvSpPr/>
          <p:nvPr/>
        </p:nvSpPr>
        <p:spPr>
          <a:xfrm>
            <a:off x="457081" y="6476640"/>
            <a:ext cx="3480318" cy="307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512470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139EA19-323F-4C5D-A8F9-F6B388EFD29E}"/>
              </a:ext>
            </a:extLst>
          </p:cNvPr>
          <p:cNvSpPr/>
          <p:nvPr/>
        </p:nvSpPr>
        <p:spPr>
          <a:xfrm>
            <a:off x="457081" y="4404050"/>
            <a:ext cx="8854870" cy="23803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19045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79044E51-BF79-AF42-BAC5-B771B1D9D8E0}" type="slidenum">
              <a:rPr lang="en-US" smtClean="0"/>
              <a:pPr/>
              <a:t>9</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889520682"/>
              </p:ext>
            </p:extLst>
          </p:nvPr>
        </p:nvGraphicFramePr>
        <p:xfrm>
          <a:off x="457081" y="1175467"/>
          <a:ext cx="11266770" cy="5403753"/>
        </p:xfrm>
        <a:graphic>
          <a:graphicData uri="http://schemas.openxmlformats.org/drawingml/2006/table">
            <a:tbl>
              <a:tblPr firstRow="1" bandRow="1">
                <a:tableStyleId>{073A0DAA-6AF3-43AB-8588-CEC1D06C72B9}</a:tableStyleId>
              </a:tblPr>
              <a:tblGrid>
                <a:gridCol w="1026031">
                  <a:extLst>
                    <a:ext uri="{9D8B030D-6E8A-4147-A177-3AD203B41FA5}">
                      <a16:colId xmlns:a16="http://schemas.microsoft.com/office/drawing/2014/main" xmlns="" val="20000"/>
                    </a:ext>
                  </a:extLst>
                </a:gridCol>
                <a:gridCol w="3334215">
                  <a:extLst>
                    <a:ext uri="{9D8B030D-6E8A-4147-A177-3AD203B41FA5}">
                      <a16:colId xmlns:a16="http://schemas.microsoft.com/office/drawing/2014/main" xmlns="" val="1670123148"/>
                    </a:ext>
                  </a:extLst>
                </a:gridCol>
                <a:gridCol w="3311912">
                  <a:extLst>
                    <a:ext uri="{9D8B030D-6E8A-4147-A177-3AD203B41FA5}">
                      <a16:colId xmlns:a16="http://schemas.microsoft.com/office/drawing/2014/main" xmlns="" val="1981115432"/>
                    </a:ext>
                  </a:extLst>
                </a:gridCol>
                <a:gridCol w="3594612">
                  <a:extLst>
                    <a:ext uri="{9D8B030D-6E8A-4147-A177-3AD203B41FA5}">
                      <a16:colId xmlns:a16="http://schemas.microsoft.com/office/drawing/2014/main" xmlns="" val="2847855353"/>
                    </a:ext>
                  </a:extLst>
                </a:gridCol>
              </a:tblGrid>
              <a:tr h="472440">
                <a:tc>
                  <a:txBody>
                    <a:bodyPr/>
                    <a:lstStyle/>
                    <a:p>
                      <a:pPr algn="l"/>
                      <a:r>
                        <a:rPr lang="en-US" sz="1600" cap="none" dirty="0"/>
                        <a:t>Feature</a:t>
                      </a:r>
                      <a:endParaRPr lang="en-US" sz="1600" cap="none" dirty="0">
                        <a:solidFill>
                          <a:schemeClr val="tx1"/>
                        </a:solidFill>
                      </a:endParaRPr>
                    </a:p>
                  </a:txBody>
                  <a:tcPr marL="182880" marT="91440" marB="91440" anchor="ctr">
                    <a:lnL w="1905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600" cap="none" dirty="0"/>
                        <a:t>ET51/ET56</a:t>
                      </a:r>
                      <a:endParaRPr lang="en-US" sz="1600" cap="none" dirty="0">
                        <a:solidFill>
                          <a:schemeClr val="tx1"/>
                        </a:solidFill>
                      </a:endParaRPr>
                    </a:p>
                  </a:txBody>
                  <a:tcPr marL="182880" marT="91440" marB="91440" anchor="ctr">
                    <a:lnL w="38100" cap="flat" cmpd="sng" algn="ctr">
                      <a:solidFill>
                        <a:schemeClr val="bg1"/>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1600" cap="none" dirty="0"/>
                        <a:t>ET50/ET55</a:t>
                      </a:r>
                      <a:endParaRPr lang="en-US" sz="1600" cap="none" dirty="0">
                        <a:solidFill>
                          <a:schemeClr val="tx1"/>
                        </a:solidFill>
                      </a:endParaRPr>
                    </a:p>
                  </a:txBody>
                  <a:tcPr marL="182880"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l"/>
                      <a:r>
                        <a:rPr lang="en-US" sz="1600" cap="none" dirty="0"/>
                        <a:t>Why it Matters</a:t>
                      </a:r>
                      <a:endParaRPr lang="en-US" sz="1600" cap="none" dirty="0">
                        <a:solidFill>
                          <a:schemeClr val="tx1"/>
                        </a:solidFill>
                      </a:endParaRPr>
                    </a:p>
                  </a:txBody>
                  <a:tcPr marL="182880"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2857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xmlns="" val="10000"/>
                  </a:ext>
                </a:extLst>
              </a:tr>
              <a:tr h="2478046">
                <a:tc>
                  <a:txBody>
                    <a:bodyPr/>
                    <a:lstStyle/>
                    <a:p>
                      <a:pPr algn="l"/>
                      <a:r>
                        <a:rPr lang="en-US" sz="1200" b="1" dirty="0">
                          <a:solidFill>
                            <a:schemeClr val="tx1"/>
                          </a:solidFill>
                          <a:latin typeface="+mn-lt"/>
                          <a:cs typeface="Arial" panose="020B0604020202020204" pitchFamily="34" charset="0"/>
                        </a:rPr>
                        <a:t>Processor</a:t>
                      </a:r>
                    </a:p>
                  </a:txBody>
                  <a:tcPr marL="182880" marT="91440" marB="91440" anchor="ctr">
                    <a:lnL w="28575" cap="flat" cmpd="sng" algn="ctr">
                      <a:solidFill>
                        <a:schemeClr val="bg1"/>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it-IT" sz="1100" b="1" dirty="0">
                          <a:solidFill>
                            <a:schemeClr val="tx1"/>
                          </a:solidFill>
                          <a:latin typeface="+mn-lt"/>
                          <a:cs typeface="MV Boli" panose="02000500030200090000" pitchFamily="2" charset="0"/>
                        </a:rPr>
                        <a:t>Android</a:t>
                      </a:r>
                      <a:r>
                        <a:rPr lang="it-IT" sz="1100" b="0" dirty="0">
                          <a:solidFill>
                            <a:schemeClr val="tx1"/>
                          </a:solidFill>
                          <a:latin typeface="+mn-lt"/>
                          <a:cs typeface="MV Boli" panose="02000500030200090000" pitchFamily="2" charset="0"/>
                        </a:rPr>
                        <a:t>: </a:t>
                      </a:r>
                      <a:br>
                        <a:rPr lang="it-IT" sz="1100" b="0" dirty="0">
                          <a:solidFill>
                            <a:schemeClr val="tx1"/>
                          </a:solidFill>
                          <a:latin typeface="+mn-lt"/>
                          <a:cs typeface="MV Boli" panose="02000500030200090000" pitchFamily="2" charset="0"/>
                        </a:rPr>
                      </a:br>
                      <a:r>
                        <a:rPr lang="it-IT" sz="1100" b="0" dirty="0">
                          <a:solidFill>
                            <a:schemeClr val="tx1"/>
                          </a:solidFill>
                          <a:latin typeface="+mn-lt"/>
                          <a:cs typeface="MV Boli" panose="02000500030200090000" pitchFamily="2" charset="0"/>
                        </a:rPr>
                        <a:t>Qualcomm SD660/SDM660 </a:t>
                      </a:r>
                      <a:br>
                        <a:rPr lang="it-IT" sz="1100" b="0" dirty="0">
                          <a:solidFill>
                            <a:schemeClr val="tx1"/>
                          </a:solidFill>
                          <a:latin typeface="+mn-lt"/>
                          <a:cs typeface="MV Boli" panose="02000500030200090000" pitchFamily="2" charset="0"/>
                        </a:rPr>
                      </a:br>
                      <a:r>
                        <a:rPr lang="it-IT" sz="1100" b="0" dirty="0">
                          <a:solidFill>
                            <a:schemeClr val="tx1"/>
                          </a:solidFill>
                          <a:latin typeface="+mn-lt"/>
                          <a:cs typeface="MV Boli" panose="02000500030200090000" pitchFamily="2" charset="0"/>
                        </a:rPr>
                        <a:t>octa-core 2.2 GHz</a:t>
                      </a:r>
                    </a:p>
                    <a:p>
                      <a:pPr algn="ctr"/>
                      <a:endParaRPr lang="it-IT" sz="1100" b="0" dirty="0">
                        <a:solidFill>
                          <a:schemeClr val="tx1"/>
                        </a:solidFill>
                        <a:latin typeface="+mn-lt"/>
                        <a:cs typeface="MV Boli" panose="02000500030200090000" pitchFamily="2" charset="0"/>
                      </a:endParaRPr>
                    </a:p>
                    <a:p>
                      <a:pPr algn="ctr"/>
                      <a:r>
                        <a:rPr lang="it-IT" sz="1100" b="1" dirty="0">
                          <a:solidFill>
                            <a:schemeClr val="tx1"/>
                          </a:solidFill>
                          <a:latin typeface="+mn-lt"/>
                          <a:cs typeface="MV Boli" panose="02000500030200090000" pitchFamily="2" charset="0"/>
                        </a:rPr>
                        <a:t>Windows</a:t>
                      </a:r>
                      <a:r>
                        <a:rPr lang="it-IT" sz="1100" b="0" dirty="0">
                          <a:solidFill>
                            <a:schemeClr val="tx1"/>
                          </a:solidFill>
                          <a:latin typeface="+mn-lt"/>
                          <a:cs typeface="MV Boli" panose="02000500030200090000" pitchFamily="2" charset="0"/>
                        </a:rPr>
                        <a:t>:</a:t>
                      </a:r>
                    </a:p>
                    <a:p>
                      <a:pPr algn="ctr"/>
                      <a:r>
                        <a:rPr lang="it-IT" sz="1100" b="0" dirty="0">
                          <a:solidFill>
                            <a:schemeClr val="tx1"/>
                          </a:solidFill>
                          <a:latin typeface="+mn-lt"/>
                          <a:cs typeface="MV Boli" panose="02000500030200090000" pitchFamily="2" charset="0"/>
                        </a:rPr>
                        <a:t>Intel Atom E3940 quad-core </a:t>
                      </a:r>
                      <a:br>
                        <a:rPr lang="it-IT" sz="1100" b="0" dirty="0">
                          <a:solidFill>
                            <a:schemeClr val="tx1"/>
                          </a:solidFill>
                          <a:latin typeface="+mn-lt"/>
                          <a:cs typeface="MV Boli" panose="02000500030200090000" pitchFamily="2" charset="0"/>
                        </a:rPr>
                      </a:br>
                      <a:r>
                        <a:rPr lang="it-IT" sz="1100" b="0" dirty="0">
                          <a:solidFill>
                            <a:schemeClr val="tx1"/>
                          </a:solidFill>
                          <a:latin typeface="+mn-lt"/>
                          <a:cs typeface="MV Boli" panose="02000500030200090000" pitchFamily="2" charset="0"/>
                        </a:rPr>
                        <a:t>2MB cache 1.6 GHz </a:t>
                      </a:r>
                      <a:br>
                        <a:rPr lang="it-IT" sz="1100" b="0" dirty="0">
                          <a:solidFill>
                            <a:schemeClr val="tx1"/>
                          </a:solidFill>
                          <a:latin typeface="+mn-lt"/>
                          <a:cs typeface="MV Boli" panose="02000500030200090000" pitchFamily="2" charset="0"/>
                        </a:rPr>
                      </a:br>
                      <a:r>
                        <a:rPr lang="it-IT" sz="1100" b="0" dirty="0">
                          <a:solidFill>
                            <a:schemeClr val="tx1"/>
                          </a:solidFill>
                          <a:latin typeface="+mn-lt"/>
                          <a:cs typeface="MV Boli" panose="02000500030200090000" pitchFamily="2" charset="0"/>
                        </a:rPr>
                        <a:t>(up to 1.8Ghz TFM)</a:t>
                      </a:r>
                    </a:p>
                  </a:txBody>
                  <a:tcPr marL="182880"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ctr" defTabSz="914126" rtl="0" eaLnBrk="1" fontAlgn="auto" latinLnBrk="0" hangingPunct="1">
                        <a:lnSpc>
                          <a:spcPct val="100000"/>
                        </a:lnSpc>
                        <a:spcBef>
                          <a:spcPts val="0"/>
                        </a:spcBef>
                        <a:spcAft>
                          <a:spcPts val="0"/>
                        </a:spcAft>
                        <a:buClrTx/>
                        <a:buSzTx/>
                        <a:buFontTx/>
                        <a:buNone/>
                        <a:tabLst/>
                        <a:defRPr/>
                      </a:pPr>
                      <a:r>
                        <a:rPr lang="it-IT" sz="1100" b="1" dirty="0">
                          <a:solidFill>
                            <a:schemeClr val="tx1"/>
                          </a:solidFill>
                          <a:latin typeface="+mn-lt"/>
                          <a:cs typeface="MV Boli" panose="02000500030200090000" pitchFamily="2" charset="0"/>
                        </a:rPr>
                        <a:t>Android</a:t>
                      </a:r>
                      <a:r>
                        <a:rPr lang="it-IT" sz="1100" b="0" dirty="0">
                          <a:solidFill>
                            <a:schemeClr val="tx1"/>
                          </a:solidFill>
                          <a:latin typeface="+mn-lt"/>
                          <a:cs typeface="MV Boli" panose="02000500030200090000" pitchFamily="2" charset="0"/>
                        </a:rPr>
                        <a:t>: </a:t>
                      </a:r>
                      <a:br>
                        <a:rPr lang="it-IT" sz="1100" b="0" dirty="0">
                          <a:solidFill>
                            <a:schemeClr val="tx1"/>
                          </a:solidFill>
                          <a:latin typeface="+mn-lt"/>
                          <a:cs typeface="MV Boli" panose="02000500030200090000" pitchFamily="2" charset="0"/>
                        </a:rPr>
                      </a:br>
                      <a:r>
                        <a:rPr lang="it-IT" sz="1100" b="0" dirty="0">
                          <a:solidFill>
                            <a:schemeClr val="tx1"/>
                          </a:solidFill>
                          <a:latin typeface="+mn-lt"/>
                          <a:cs typeface="MV Boli" panose="02000500030200090000" pitchFamily="2" charset="0"/>
                        </a:rPr>
                        <a:t>Intel quad-core 1.33 GHz</a:t>
                      </a:r>
                    </a:p>
                    <a:p>
                      <a:pPr algn="ctr"/>
                      <a:endParaRPr lang="en-US" sz="1100" kern="1200" dirty="0">
                        <a:solidFill>
                          <a:schemeClr val="dk1"/>
                        </a:solidFill>
                        <a:effectLst/>
                        <a:latin typeface="+mn-lt"/>
                        <a:ea typeface="+mn-ea"/>
                        <a:cs typeface="+mn-cs"/>
                      </a:endParaRPr>
                    </a:p>
                    <a:p>
                      <a:pPr algn="ctr"/>
                      <a:r>
                        <a:rPr lang="en-US" sz="1100" b="1" kern="1200" dirty="0">
                          <a:solidFill>
                            <a:schemeClr val="dk1"/>
                          </a:solidFill>
                          <a:effectLst/>
                          <a:latin typeface="+mn-lt"/>
                          <a:ea typeface="+mn-ea"/>
                          <a:cs typeface="+mn-cs"/>
                        </a:rPr>
                        <a:t>Windows</a:t>
                      </a:r>
                      <a:r>
                        <a:rPr lang="en-US" sz="1100" kern="1200" dirty="0">
                          <a:solidFill>
                            <a:schemeClr val="dk1"/>
                          </a:solidFill>
                          <a:effectLst/>
                          <a:latin typeface="+mn-lt"/>
                          <a:ea typeface="+mn-ea"/>
                          <a:cs typeface="+mn-cs"/>
                        </a:rPr>
                        <a:t>:</a:t>
                      </a:r>
                    </a:p>
                    <a:p>
                      <a:pPr algn="ctr"/>
                      <a:r>
                        <a:rPr lang="en-US" sz="1100" kern="1200" dirty="0">
                          <a:solidFill>
                            <a:schemeClr val="dk1"/>
                          </a:solidFill>
                          <a:effectLst/>
                          <a:latin typeface="+mn-lt"/>
                          <a:ea typeface="+mn-ea"/>
                          <a:cs typeface="+mn-cs"/>
                        </a:rPr>
                        <a:t>Intel Atom Z3795</a:t>
                      </a:r>
                    </a:p>
                    <a:p>
                      <a:pPr algn="ctr"/>
                      <a:r>
                        <a:rPr lang="en-US" sz="1100" kern="1200" dirty="0">
                          <a:solidFill>
                            <a:schemeClr val="dk1"/>
                          </a:solidFill>
                          <a:effectLst/>
                          <a:latin typeface="+mn-lt"/>
                          <a:ea typeface="+mn-ea"/>
                          <a:cs typeface="+mn-cs"/>
                        </a:rPr>
                        <a:t>quad-core 2MB cache, 1.59 GHz </a:t>
                      </a:r>
                    </a:p>
                    <a:p>
                      <a:pPr algn="ctr"/>
                      <a:r>
                        <a:rPr lang="en-US" sz="1100" kern="1200" dirty="0">
                          <a:solidFill>
                            <a:schemeClr val="dk1"/>
                          </a:solidFill>
                          <a:effectLst/>
                          <a:latin typeface="+mn-lt"/>
                          <a:ea typeface="+mn-ea"/>
                          <a:cs typeface="+mn-cs"/>
                        </a:rPr>
                        <a:t>(up to 2.39 GHz TFM)</a:t>
                      </a:r>
                    </a:p>
                  </a:txBody>
                  <a:tcPr marL="182880"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indent="0" algn="l" defTabSz="914126" rtl="0" eaLnBrk="1" fontAlgn="auto" latinLnBrk="0" hangingPunct="1">
                        <a:lnSpc>
                          <a:spcPct val="100000"/>
                        </a:lnSpc>
                        <a:spcBef>
                          <a:spcPts val="0"/>
                        </a:spcBef>
                        <a:spcAft>
                          <a:spcPts val="0"/>
                        </a:spcAft>
                        <a:buClrTx/>
                        <a:buSzTx/>
                        <a:buFontTx/>
                        <a:buNone/>
                        <a:tabLst/>
                        <a:defRPr/>
                      </a:pPr>
                      <a:r>
                        <a:rPr lang="en-US" sz="1100" b="1" baseline="0" dirty="0">
                          <a:solidFill>
                            <a:schemeClr val="tx1"/>
                          </a:solidFill>
                          <a:latin typeface="+mn-lt"/>
                        </a:rPr>
                        <a:t>Android</a:t>
                      </a:r>
                      <a:r>
                        <a:rPr lang="en-US" sz="1100" baseline="0" dirty="0">
                          <a:solidFill>
                            <a:schemeClr val="tx1"/>
                          </a:solidFill>
                          <a:latin typeface="+mn-lt"/>
                        </a:rPr>
                        <a:t>: The latest processor provides a substantial increase in processing power, delivering superior performance on all  voice and data applications.</a:t>
                      </a:r>
                    </a:p>
                    <a:p>
                      <a:pPr marL="0" marR="0" indent="0" algn="l" defTabSz="914126" rtl="0" eaLnBrk="1" fontAlgn="auto" latinLnBrk="0" hangingPunct="1">
                        <a:lnSpc>
                          <a:spcPct val="100000"/>
                        </a:lnSpc>
                        <a:spcBef>
                          <a:spcPts val="0"/>
                        </a:spcBef>
                        <a:spcAft>
                          <a:spcPts val="0"/>
                        </a:spcAft>
                        <a:buClrTx/>
                        <a:buSzTx/>
                        <a:buFontTx/>
                        <a:buNone/>
                        <a:tabLst/>
                        <a:defRPr/>
                      </a:pPr>
                      <a:endParaRPr lang="en-US" sz="1100" baseline="0" dirty="0">
                        <a:solidFill>
                          <a:schemeClr val="tx1"/>
                        </a:solidFill>
                        <a:latin typeface="+mn-lt"/>
                      </a:endParaRPr>
                    </a:p>
                    <a:p>
                      <a:pPr marL="0" marR="0" indent="0" algn="l" defTabSz="914126" rtl="0" eaLnBrk="1" fontAlgn="auto" latinLnBrk="0" hangingPunct="1">
                        <a:lnSpc>
                          <a:spcPct val="100000"/>
                        </a:lnSpc>
                        <a:spcBef>
                          <a:spcPts val="0"/>
                        </a:spcBef>
                        <a:spcAft>
                          <a:spcPts val="0"/>
                        </a:spcAft>
                        <a:buClrTx/>
                        <a:buSzTx/>
                        <a:buFontTx/>
                        <a:buNone/>
                        <a:tabLst/>
                        <a:defRPr/>
                      </a:pPr>
                      <a:r>
                        <a:rPr lang="en-US" sz="1100" b="1" baseline="0" dirty="0">
                          <a:solidFill>
                            <a:schemeClr val="tx1"/>
                          </a:solidFill>
                          <a:latin typeface="+mn-lt"/>
                        </a:rPr>
                        <a:t>Windows</a:t>
                      </a:r>
                      <a:r>
                        <a:rPr lang="en-US" sz="1100" baseline="0" dirty="0">
                          <a:solidFill>
                            <a:schemeClr val="tx1"/>
                          </a:solidFill>
                          <a:latin typeface="+mn-lt"/>
                        </a:rPr>
                        <a:t>: More memory channels and support for faster memory delivers 99% increase in memory bandwidth.* Delivers improved performance: more processing power, increased power efficiency, improved performance for graphics and media processing (ideal for media-rich applications) and virtual elimination of latency in applications (1 microsecond).</a:t>
                      </a:r>
                    </a:p>
                    <a:p>
                      <a:pPr marL="0" marR="0" indent="0" algn="l" defTabSz="914126" rtl="0" eaLnBrk="1" fontAlgn="auto" latinLnBrk="0" hangingPunct="1">
                        <a:lnSpc>
                          <a:spcPct val="100000"/>
                        </a:lnSpc>
                        <a:spcBef>
                          <a:spcPts val="0"/>
                        </a:spcBef>
                        <a:spcAft>
                          <a:spcPts val="0"/>
                        </a:spcAft>
                        <a:buClrTx/>
                        <a:buSzTx/>
                        <a:buFontTx/>
                        <a:buNone/>
                        <a:tabLst/>
                        <a:defRPr/>
                      </a:pPr>
                      <a:endParaRPr lang="en-US" sz="1100" baseline="0" dirty="0">
                        <a:solidFill>
                          <a:schemeClr val="tx1"/>
                        </a:solidFill>
                        <a:latin typeface="+mn-lt"/>
                      </a:endParaRPr>
                    </a:p>
                    <a:p>
                      <a:pPr marL="0" marR="0" indent="0" algn="l" defTabSz="914126"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latin typeface="+mn-lt"/>
                        </a:rPr>
                        <a:t>* </a:t>
                      </a:r>
                      <a:r>
                        <a:rPr lang="en-US" sz="900" baseline="0" dirty="0">
                          <a:solidFill>
                            <a:schemeClr val="tx1"/>
                          </a:solidFill>
                          <a:latin typeface="+mn-lt"/>
                        </a:rPr>
                        <a:t>Source: </a:t>
                      </a:r>
                      <a:r>
                        <a:rPr lang="en-US" sz="900" dirty="0">
                          <a:hlinkClick r:id="rId3"/>
                        </a:rPr>
                        <a:t>http://www.cpu-world.com/Compare/31/Intel_Atom_</a:t>
                      </a:r>
                      <a:br>
                        <a:rPr lang="en-US" sz="900" dirty="0">
                          <a:hlinkClick r:id="rId3"/>
                        </a:rPr>
                      </a:br>
                      <a:r>
                        <a:rPr lang="en-US" sz="900" dirty="0">
                          <a:hlinkClick r:id="rId3"/>
                        </a:rPr>
                        <a:t>Z3795_vs_Intel_Atom_x5_E3940.html</a:t>
                      </a:r>
                      <a:endParaRPr lang="en-US" sz="900" dirty="0">
                        <a:solidFill>
                          <a:schemeClr val="tx1"/>
                        </a:solidFill>
                        <a:latin typeface="+mn-lt"/>
                      </a:endParaRPr>
                    </a:p>
                  </a:txBody>
                  <a:tcPr marL="182880"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2"/>
                  </a:ext>
                </a:extLst>
              </a:tr>
              <a:tr h="2279553">
                <a:tc>
                  <a:txBody>
                    <a:bodyPr/>
                    <a:lstStyle/>
                    <a:p>
                      <a:pPr marL="0" marR="0" indent="0" algn="l" defTabSz="914126"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Battery</a:t>
                      </a:r>
                    </a:p>
                  </a:txBody>
                  <a:tcPr marL="182880" marT="91440" marB="91440" anchor="ctr">
                    <a:lnL w="28575" cap="flat" cmpd="sng" algn="ctr">
                      <a:solidFill>
                        <a:schemeClr val="bg1"/>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1" indent="0" algn="ctr" defTabSz="914400" rtl="0" eaLnBrk="1" fontAlgn="auto" latinLnBrk="0" hangingPunct="1">
                        <a:lnSpc>
                          <a:spcPct val="100000"/>
                        </a:lnSpc>
                        <a:spcBef>
                          <a:spcPts val="0"/>
                        </a:spcBef>
                        <a:spcAft>
                          <a:spcPts val="300"/>
                        </a:spcAft>
                        <a:buClrTx/>
                        <a:buSzTx/>
                        <a:buFontTx/>
                        <a:buNone/>
                        <a:tabLst/>
                        <a:defRPr/>
                      </a:pPr>
                      <a:r>
                        <a:rPr lang="en-US" sz="1100" b="0" dirty="0">
                          <a:solidFill>
                            <a:schemeClr val="tx1"/>
                          </a:solidFill>
                          <a:latin typeface="Arial" charset="0"/>
                          <a:ea typeface="Arial" charset="0"/>
                          <a:cs typeface="Arial" charset="0"/>
                        </a:rPr>
                        <a:t>Main internal battery (replaceable on site):</a:t>
                      </a:r>
                    </a:p>
                    <a:p>
                      <a:pPr marL="0" marR="0" lvl="1" indent="0" algn="ctr" defTabSz="914400" rtl="0" eaLnBrk="1" fontAlgn="auto" latinLnBrk="0" hangingPunct="1">
                        <a:lnSpc>
                          <a:spcPct val="100000"/>
                        </a:lnSpc>
                        <a:spcBef>
                          <a:spcPts val="0"/>
                        </a:spcBef>
                        <a:spcAft>
                          <a:spcPts val="200"/>
                        </a:spcAft>
                        <a:buClrTx/>
                        <a:buSzTx/>
                        <a:buFontTx/>
                        <a:buNone/>
                        <a:tabLst/>
                        <a:defRPr/>
                      </a:pPr>
                      <a:r>
                        <a:rPr lang="en-US" sz="1100" b="0" u="sng" dirty="0">
                          <a:solidFill>
                            <a:schemeClr val="tx1"/>
                          </a:solidFill>
                          <a:latin typeface="Arial" charset="0"/>
                          <a:ea typeface="Arial" charset="0"/>
                          <a:cs typeface="Arial" charset="0"/>
                        </a:rPr>
                        <a:t>Android</a:t>
                      </a:r>
                    </a:p>
                    <a:p>
                      <a:pPr marL="0" marR="0" lvl="1" indent="0" algn="ctr" defTabSz="914400" rtl="0" eaLnBrk="1" fontAlgn="auto" latinLnBrk="0" hangingPunct="1">
                        <a:lnSpc>
                          <a:spcPct val="100000"/>
                        </a:lnSpc>
                        <a:spcBef>
                          <a:spcPts val="0"/>
                        </a:spcBef>
                        <a:spcAft>
                          <a:spcPts val="200"/>
                        </a:spcAft>
                        <a:buClrTx/>
                        <a:buSzTx/>
                        <a:buFontTx/>
                        <a:buNone/>
                        <a:tabLst/>
                        <a:defRPr/>
                      </a:pPr>
                      <a:r>
                        <a:rPr lang="en-US" sz="1100" b="0" dirty="0">
                          <a:solidFill>
                            <a:schemeClr val="tx1"/>
                          </a:solidFill>
                          <a:latin typeface="Arial" charset="0"/>
                          <a:ea typeface="Arial" charset="0"/>
                          <a:cs typeface="Arial" charset="0"/>
                        </a:rPr>
                        <a:t>8.4 in.: </a:t>
                      </a:r>
                      <a:r>
                        <a:rPr lang="en-US" sz="1100" kern="1200" dirty="0">
                          <a:solidFill>
                            <a:schemeClr val="dk1"/>
                          </a:solidFill>
                          <a:effectLst/>
                          <a:latin typeface="Arial" charset="0"/>
                          <a:ea typeface="Arial" charset="0"/>
                          <a:cs typeface="Arial" charset="0"/>
                        </a:rPr>
                        <a:t>6440 mAh / 3.8V / 24.4 Wh; Li-Polymer</a:t>
                      </a:r>
                      <a:endParaRPr lang="en-US" sz="1100" b="0" dirty="0">
                        <a:solidFill>
                          <a:schemeClr val="tx1"/>
                        </a:solidFill>
                        <a:latin typeface="Arial" charset="0"/>
                        <a:ea typeface="Arial" charset="0"/>
                        <a:cs typeface="Arial" charset="0"/>
                      </a:endParaRPr>
                    </a:p>
                    <a:p>
                      <a:pPr marL="0" marR="0" lvl="1"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Arial" charset="0"/>
                          <a:ea typeface="Arial" charset="0"/>
                          <a:cs typeface="Arial" charset="0"/>
                        </a:rPr>
                        <a:t>10.1 in.: </a:t>
                      </a:r>
                      <a:r>
                        <a:rPr lang="en-US" sz="1100" kern="1200" dirty="0">
                          <a:solidFill>
                            <a:schemeClr val="dk1"/>
                          </a:solidFill>
                          <a:effectLst/>
                          <a:latin typeface="Arial" charset="0"/>
                          <a:ea typeface="Arial" charset="0"/>
                          <a:cs typeface="Arial" charset="0"/>
                        </a:rPr>
                        <a:t>9660 mAh / 3.85V / 37.1 Wh; Li-Polymer</a:t>
                      </a:r>
                      <a:endParaRPr lang="en-US" sz="1100" b="0" dirty="0">
                        <a:solidFill>
                          <a:schemeClr val="tx1"/>
                        </a:solidFill>
                        <a:latin typeface="Arial (Body)"/>
                        <a:cs typeface="MV Boli" panose="02000500030200090000" pitchFamily="2" charset="0"/>
                      </a:endParaRPr>
                    </a:p>
                    <a:p>
                      <a:pPr marL="0" marR="0" lvl="1" indent="0" algn="ctr" defTabSz="914400" rtl="0" eaLnBrk="1" fontAlgn="auto" latinLnBrk="0" hangingPunct="1">
                        <a:lnSpc>
                          <a:spcPct val="100000"/>
                        </a:lnSpc>
                        <a:spcBef>
                          <a:spcPts val="0"/>
                        </a:spcBef>
                        <a:spcAft>
                          <a:spcPts val="300"/>
                        </a:spcAft>
                        <a:buClrTx/>
                        <a:buSzTx/>
                        <a:buFontTx/>
                        <a:buNone/>
                        <a:tabLst/>
                        <a:defRPr/>
                      </a:pPr>
                      <a:r>
                        <a:rPr lang="en-US" sz="1100" b="0" u="sng" dirty="0">
                          <a:solidFill>
                            <a:schemeClr val="tx1"/>
                          </a:solidFill>
                          <a:latin typeface="Arial" charset="0"/>
                          <a:ea typeface="Arial" charset="0"/>
                          <a:cs typeface="Arial" charset="0"/>
                        </a:rPr>
                        <a:t>Windows</a:t>
                      </a:r>
                      <a:r>
                        <a:rPr lang="en-US" sz="1100" b="0" dirty="0">
                          <a:solidFill>
                            <a:schemeClr val="tx1"/>
                          </a:solidFill>
                          <a:latin typeface="Arial" charset="0"/>
                          <a:ea typeface="Arial" charset="0"/>
                          <a:cs typeface="Arial" charset="0"/>
                        </a:rPr>
                        <a:t> </a:t>
                      </a:r>
                    </a:p>
                    <a:p>
                      <a:pPr marL="0" marR="0" lvl="1" indent="0" algn="ctr" defTabSz="914400" rtl="0" eaLnBrk="1" fontAlgn="auto" latinLnBrk="0" hangingPunct="1">
                        <a:lnSpc>
                          <a:spcPct val="100000"/>
                        </a:lnSpc>
                        <a:spcBef>
                          <a:spcPts val="0"/>
                        </a:spcBef>
                        <a:spcAft>
                          <a:spcPts val="200"/>
                        </a:spcAft>
                        <a:buClrTx/>
                        <a:buSzTx/>
                        <a:buFontTx/>
                        <a:buNone/>
                        <a:tabLst/>
                        <a:defRPr/>
                      </a:pPr>
                      <a:r>
                        <a:rPr lang="en-US" sz="1100" b="0" dirty="0">
                          <a:solidFill>
                            <a:schemeClr val="tx1"/>
                          </a:solidFill>
                          <a:latin typeface="Arial" charset="0"/>
                          <a:ea typeface="Arial" charset="0"/>
                          <a:cs typeface="Arial" charset="0"/>
                        </a:rPr>
                        <a:t>8.4 in.: </a:t>
                      </a:r>
                      <a:r>
                        <a:rPr lang="en-US" sz="1100" kern="1200" dirty="0">
                          <a:solidFill>
                            <a:schemeClr val="dk1"/>
                          </a:solidFill>
                          <a:effectLst/>
                          <a:latin typeface="Arial" charset="0"/>
                          <a:ea typeface="Arial" charset="0"/>
                          <a:cs typeface="Arial" charset="0"/>
                        </a:rPr>
                        <a:t>3300 mAh / 7.6V / 25.1 Wh; Li-Polymer</a:t>
                      </a:r>
                      <a:endParaRPr lang="en-US" sz="1100" b="0" dirty="0">
                        <a:solidFill>
                          <a:schemeClr val="tx1"/>
                        </a:solidFill>
                        <a:latin typeface="Arial" charset="0"/>
                        <a:ea typeface="Arial" charset="0"/>
                        <a:cs typeface="Arial" charset="0"/>
                      </a:endParaRPr>
                    </a:p>
                    <a:p>
                      <a:r>
                        <a:rPr lang="en-US" sz="1100" b="0" dirty="0">
                          <a:solidFill>
                            <a:schemeClr val="tx1"/>
                          </a:solidFill>
                          <a:latin typeface="Arial" charset="0"/>
                          <a:ea typeface="Arial" charset="0"/>
                          <a:cs typeface="Arial" charset="0"/>
                        </a:rPr>
                        <a:t>10.1 in.: </a:t>
                      </a:r>
                      <a:r>
                        <a:rPr lang="en-US" sz="1100" kern="1200" dirty="0">
                          <a:solidFill>
                            <a:schemeClr val="dk1"/>
                          </a:solidFill>
                          <a:effectLst/>
                          <a:latin typeface="Arial" charset="0"/>
                          <a:ea typeface="Arial" charset="0"/>
                          <a:cs typeface="Arial" charset="0"/>
                        </a:rPr>
                        <a:t>4950 mAh / 7.7V / 38.1 Wh; Li-Polymer</a:t>
                      </a:r>
                    </a:p>
                    <a:p>
                      <a:pPr marL="0" marR="0" lvl="1" indent="0" algn="ctr" defTabSz="914400" rtl="0" eaLnBrk="1" fontAlgn="auto" latinLnBrk="0" hangingPunct="1">
                        <a:lnSpc>
                          <a:spcPct val="100000"/>
                        </a:lnSpc>
                        <a:spcBef>
                          <a:spcPts val="0"/>
                        </a:spcBef>
                        <a:spcAft>
                          <a:spcPts val="0"/>
                        </a:spcAft>
                        <a:buClrTx/>
                        <a:buSzTx/>
                        <a:buFontTx/>
                        <a:buNone/>
                        <a:tabLst/>
                        <a:defRPr/>
                      </a:pPr>
                      <a:endParaRPr lang="en-US" sz="1100" b="0" dirty="0">
                        <a:solidFill>
                          <a:schemeClr val="tx1"/>
                        </a:solidFill>
                        <a:latin typeface="Arial (Body)"/>
                        <a:cs typeface="MV Boli" panose="02000500030200090000" pitchFamily="2" charset="0"/>
                      </a:endParaRPr>
                    </a:p>
                    <a:p>
                      <a:pPr marL="0" marR="0" lvl="1"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Arial (Body)"/>
                          <a:cs typeface="MV Boli" panose="02000500030200090000" pitchFamily="2" charset="0"/>
                        </a:rPr>
                        <a:t>Optional</a:t>
                      </a:r>
                      <a:r>
                        <a:rPr lang="en-US" sz="1100" b="0" baseline="0" dirty="0">
                          <a:solidFill>
                            <a:schemeClr val="tx1"/>
                          </a:solidFill>
                          <a:latin typeface="Arial (Body)"/>
                          <a:cs typeface="MV Boli" panose="02000500030200090000" pitchFamily="2" charset="0"/>
                        </a:rPr>
                        <a:t> hot-swappable PowerPack battery</a:t>
                      </a:r>
                      <a:r>
                        <a:rPr lang="en-US" sz="1100" b="0" dirty="0">
                          <a:solidFill>
                            <a:schemeClr val="tx1"/>
                          </a:solidFill>
                          <a:latin typeface="Arial (Body)"/>
                          <a:cs typeface="MV Boli" panose="02000500030200090000" pitchFamily="2" charset="0"/>
                        </a:rPr>
                        <a:t/>
                      </a:r>
                      <a:br>
                        <a:rPr lang="en-US" sz="1100" b="0" dirty="0">
                          <a:solidFill>
                            <a:schemeClr val="tx1"/>
                          </a:solidFill>
                          <a:latin typeface="Arial (Body)"/>
                          <a:cs typeface="MV Boli" panose="02000500030200090000" pitchFamily="2" charset="0"/>
                        </a:rPr>
                      </a:br>
                      <a:r>
                        <a:rPr lang="en-US" sz="1100" b="0" dirty="0">
                          <a:solidFill>
                            <a:schemeClr val="tx1"/>
                          </a:solidFill>
                          <a:latin typeface="Arial (Body)"/>
                          <a:cs typeface="MV Boli" panose="02000500030200090000" pitchFamily="2" charset="0"/>
                        </a:rPr>
                        <a:t>Additional </a:t>
                      </a:r>
                      <a:r>
                        <a:rPr lang="en-US" sz="1100" kern="1200" dirty="0">
                          <a:solidFill>
                            <a:schemeClr val="dk1"/>
                          </a:solidFill>
                          <a:effectLst/>
                          <a:latin typeface="Arial" charset="0"/>
                          <a:ea typeface="Arial" charset="0"/>
                          <a:cs typeface="Arial" charset="0"/>
                        </a:rPr>
                        <a:t>3400 mAh / 7.2V / 24.5 Wh</a:t>
                      </a:r>
                      <a:r>
                        <a:rPr lang="en-US" sz="1100" b="0" dirty="0">
                          <a:solidFill>
                            <a:schemeClr val="tx1"/>
                          </a:solidFill>
                          <a:latin typeface="Arial" charset="0"/>
                          <a:ea typeface="Arial" charset="0"/>
                          <a:cs typeface="Arial" charset="0"/>
                        </a:rPr>
                        <a:t/>
                      </a:r>
                      <a:br>
                        <a:rPr lang="en-US" sz="1100" b="0" dirty="0">
                          <a:solidFill>
                            <a:schemeClr val="tx1"/>
                          </a:solidFill>
                          <a:latin typeface="Arial" charset="0"/>
                          <a:ea typeface="Arial" charset="0"/>
                          <a:cs typeface="Arial" charset="0"/>
                        </a:rPr>
                      </a:br>
                      <a:r>
                        <a:rPr lang="en-US" sz="1100" b="0" dirty="0">
                          <a:solidFill>
                            <a:schemeClr val="tx1"/>
                          </a:solidFill>
                          <a:latin typeface="Arial (Body)"/>
                          <a:cs typeface="MV Boli" panose="02000500030200090000" pitchFamily="2" charset="0"/>
                        </a:rPr>
                        <a:t>User-removable/replaceable for perpetual power</a:t>
                      </a:r>
                    </a:p>
                  </a:txBody>
                  <a:tcPr marL="182880"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Arial (Body)"/>
                          <a:cs typeface="Arial" panose="020B0604020202020204" pitchFamily="34" charset="0"/>
                        </a:rPr>
                        <a:t>Main internal battery:</a:t>
                      </a:r>
                    </a:p>
                    <a:p>
                      <a:pPr marL="0" marR="0" lvl="1"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Arial (Body)"/>
                          <a:cs typeface="Arial" panose="020B0604020202020204" pitchFamily="34" charset="0"/>
                        </a:rPr>
                        <a:t>8.3 in.:</a:t>
                      </a:r>
                      <a:r>
                        <a:rPr lang="en-US" sz="1100" b="0" baseline="0" dirty="0">
                          <a:solidFill>
                            <a:schemeClr val="tx1"/>
                          </a:solidFill>
                          <a:latin typeface="Arial (Body)"/>
                          <a:cs typeface="Arial" panose="020B0604020202020204" pitchFamily="34" charset="0"/>
                        </a:rPr>
                        <a:t> </a:t>
                      </a:r>
                      <a:r>
                        <a:rPr lang="en-US" sz="1100" b="0" dirty="0">
                          <a:solidFill>
                            <a:schemeClr val="tx1"/>
                          </a:solidFill>
                          <a:latin typeface="Arial (Body)"/>
                          <a:cs typeface="Arial" panose="020B0604020202020204" pitchFamily="34" charset="0"/>
                        </a:rPr>
                        <a:t>5,900 mAh</a:t>
                      </a:r>
                    </a:p>
                    <a:p>
                      <a:pPr marL="0" marR="0" lvl="1"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Arial (Body)"/>
                          <a:cs typeface="Arial" panose="020B0604020202020204" pitchFamily="34" charset="0"/>
                        </a:rPr>
                        <a:t>10.1 in.:</a:t>
                      </a:r>
                      <a:r>
                        <a:rPr lang="en-US" sz="1100" b="0" baseline="0" dirty="0">
                          <a:solidFill>
                            <a:schemeClr val="tx1"/>
                          </a:solidFill>
                          <a:latin typeface="Arial (Body)"/>
                          <a:cs typeface="Arial" panose="020B0604020202020204" pitchFamily="34" charset="0"/>
                        </a:rPr>
                        <a:t> 8,700 mAh</a:t>
                      </a:r>
                    </a:p>
                    <a:p>
                      <a:pPr marL="0" marR="0" lvl="1" indent="0" algn="ctr" defTabSz="914400" rtl="0" eaLnBrk="1" fontAlgn="auto" latinLnBrk="0" hangingPunct="1">
                        <a:lnSpc>
                          <a:spcPct val="100000"/>
                        </a:lnSpc>
                        <a:spcBef>
                          <a:spcPts val="0"/>
                        </a:spcBef>
                        <a:spcAft>
                          <a:spcPts val="0"/>
                        </a:spcAft>
                        <a:buClrTx/>
                        <a:buSzTx/>
                        <a:buFontTx/>
                        <a:buNone/>
                        <a:tabLst/>
                        <a:defRPr/>
                      </a:pPr>
                      <a:r>
                        <a:rPr lang="en-US" sz="1100" b="0" baseline="0" dirty="0">
                          <a:solidFill>
                            <a:schemeClr val="tx1"/>
                          </a:solidFill>
                          <a:latin typeface="Arial (Body)"/>
                          <a:cs typeface="Arial" panose="020B0604020202020204" pitchFamily="34" charset="0"/>
                        </a:rPr>
                        <a:t>Replaceable on site</a:t>
                      </a:r>
                    </a:p>
                    <a:p>
                      <a:pPr marL="0" marR="0" lvl="1" indent="0" algn="ctr" defTabSz="914400" rtl="0" eaLnBrk="1" fontAlgn="auto" latinLnBrk="0" hangingPunct="1">
                        <a:lnSpc>
                          <a:spcPct val="100000"/>
                        </a:lnSpc>
                        <a:spcBef>
                          <a:spcPts val="0"/>
                        </a:spcBef>
                        <a:spcAft>
                          <a:spcPts val="0"/>
                        </a:spcAft>
                        <a:buClrTx/>
                        <a:buSzTx/>
                        <a:buFontTx/>
                        <a:buNone/>
                        <a:tabLst/>
                        <a:defRPr/>
                      </a:pPr>
                      <a:endParaRPr lang="en-US" sz="1100" b="0" baseline="0" dirty="0">
                        <a:solidFill>
                          <a:schemeClr val="tx1"/>
                        </a:solidFill>
                        <a:latin typeface="Arial (Body)"/>
                        <a:cs typeface="Arial" panose="020B0604020202020204" pitchFamily="34" charset="0"/>
                      </a:endParaRPr>
                    </a:p>
                    <a:p>
                      <a:pPr marL="0" marR="0" lvl="1" indent="0" algn="ctr" defTabSz="914400" rtl="0" eaLnBrk="1" fontAlgn="auto" latinLnBrk="0" hangingPunct="1">
                        <a:lnSpc>
                          <a:spcPct val="100000"/>
                        </a:lnSpc>
                        <a:spcBef>
                          <a:spcPts val="0"/>
                        </a:spcBef>
                        <a:spcAft>
                          <a:spcPts val="0"/>
                        </a:spcAft>
                        <a:buClrTx/>
                        <a:buSzTx/>
                        <a:buFontTx/>
                        <a:buNone/>
                        <a:tabLst/>
                        <a:defRPr/>
                      </a:pPr>
                      <a:r>
                        <a:rPr lang="en-US" sz="1100" b="0" dirty="0">
                          <a:solidFill>
                            <a:schemeClr val="tx1"/>
                          </a:solidFill>
                          <a:latin typeface="Arial (Body)"/>
                          <a:cs typeface="MV Boli" panose="02000500030200090000" pitchFamily="2" charset="0"/>
                        </a:rPr>
                        <a:t>Optional</a:t>
                      </a:r>
                      <a:r>
                        <a:rPr lang="en-US" sz="1100" b="0" baseline="0" dirty="0">
                          <a:solidFill>
                            <a:schemeClr val="tx1"/>
                          </a:solidFill>
                          <a:latin typeface="Arial (Body)"/>
                          <a:cs typeface="MV Boli" panose="02000500030200090000" pitchFamily="2" charset="0"/>
                        </a:rPr>
                        <a:t> hot-swappable PowerPack battery</a:t>
                      </a:r>
                      <a:r>
                        <a:rPr lang="en-US" sz="1100" b="0" dirty="0">
                          <a:solidFill>
                            <a:schemeClr val="tx1"/>
                          </a:solidFill>
                          <a:latin typeface="Arial (Body)"/>
                          <a:cs typeface="MV Boli" panose="02000500030200090000" pitchFamily="2" charset="0"/>
                        </a:rPr>
                        <a:t/>
                      </a:r>
                      <a:br>
                        <a:rPr lang="en-US" sz="1100" b="0" dirty="0">
                          <a:solidFill>
                            <a:schemeClr val="tx1"/>
                          </a:solidFill>
                          <a:latin typeface="Arial (Body)"/>
                          <a:cs typeface="MV Boli" panose="02000500030200090000" pitchFamily="2" charset="0"/>
                        </a:rPr>
                      </a:br>
                      <a:r>
                        <a:rPr lang="en-US" sz="1100" b="0" dirty="0">
                          <a:solidFill>
                            <a:schemeClr val="tx1"/>
                          </a:solidFill>
                          <a:latin typeface="Arial (Body)"/>
                          <a:cs typeface="MV Boli" panose="02000500030200090000" pitchFamily="2" charset="0"/>
                        </a:rPr>
                        <a:t>Additional </a:t>
                      </a:r>
                      <a:r>
                        <a:rPr lang="en-US" sz="1100" kern="1200" dirty="0">
                          <a:solidFill>
                            <a:schemeClr val="dk1"/>
                          </a:solidFill>
                          <a:effectLst/>
                          <a:latin typeface="Arial" charset="0"/>
                          <a:ea typeface="Arial" charset="0"/>
                          <a:cs typeface="Arial" charset="0"/>
                        </a:rPr>
                        <a:t>3400 mAh / 7.2V / 24.5 Wh</a:t>
                      </a:r>
                      <a:r>
                        <a:rPr lang="en-US" sz="1100" b="0" dirty="0">
                          <a:solidFill>
                            <a:schemeClr val="tx1"/>
                          </a:solidFill>
                          <a:latin typeface="Arial" charset="0"/>
                          <a:ea typeface="Arial" charset="0"/>
                          <a:cs typeface="Arial" charset="0"/>
                        </a:rPr>
                        <a:t/>
                      </a:r>
                      <a:br>
                        <a:rPr lang="en-US" sz="1100" b="0" dirty="0">
                          <a:solidFill>
                            <a:schemeClr val="tx1"/>
                          </a:solidFill>
                          <a:latin typeface="Arial" charset="0"/>
                          <a:ea typeface="Arial" charset="0"/>
                          <a:cs typeface="Arial" charset="0"/>
                        </a:rPr>
                      </a:br>
                      <a:r>
                        <a:rPr lang="en-US" sz="1100" b="0" dirty="0">
                          <a:solidFill>
                            <a:schemeClr val="tx1"/>
                          </a:solidFill>
                          <a:latin typeface="Arial (Body)"/>
                          <a:cs typeface="MV Boli" panose="02000500030200090000" pitchFamily="2" charset="0"/>
                        </a:rPr>
                        <a:t>User-removable/replaceable for perpetual power</a:t>
                      </a:r>
                    </a:p>
                  </a:txBody>
                  <a:tcPr marL="182880"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100" kern="1200" dirty="0">
                          <a:solidFill>
                            <a:schemeClr val="dk1"/>
                          </a:solidFill>
                          <a:effectLst/>
                          <a:latin typeface="+mn-lt"/>
                          <a:ea typeface="+mn-ea"/>
                          <a:cs typeface="+mn-cs"/>
                        </a:rPr>
                        <a:t>While the battery in the ET50/55</a:t>
                      </a:r>
                      <a:r>
                        <a:rPr lang="en-US" sz="1100" kern="1200" baseline="0" dirty="0">
                          <a:solidFill>
                            <a:schemeClr val="dk1"/>
                          </a:solidFill>
                          <a:effectLst/>
                          <a:latin typeface="+mn-lt"/>
                          <a:ea typeface="+mn-ea"/>
                          <a:cs typeface="+mn-cs"/>
                        </a:rPr>
                        <a:t> has a higher mAh rating,</a:t>
                      </a:r>
                      <a:r>
                        <a:rPr lang="en-US" sz="1100" kern="1200" dirty="0">
                          <a:solidFill>
                            <a:schemeClr val="dk1"/>
                          </a:solidFill>
                          <a:effectLst/>
                          <a:latin typeface="+mn-lt"/>
                          <a:ea typeface="+mn-ea"/>
                          <a:cs typeface="+mn-cs"/>
                        </a:rPr>
                        <a:t> the ET51/ET56 uses power more efficiently. For example, while the</a:t>
                      </a:r>
                      <a:r>
                        <a:rPr lang="en-US" sz="1100" kern="1200" baseline="0" dirty="0">
                          <a:solidFill>
                            <a:schemeClr val="dk1"/>
                          </a:solidFill>
                          <a:effectLst/>
                          <a:latin typeface="+mn-lt"/>
                          <a:ea typeface="+mn-ea"/>
                          <a:cs typeface="+mn-cs"/>
                        </a:rPr>
                        <a:t> d</a:t>
                      </a:r>
                      <a:r>
                        <a:rPr lang="en-US" sz="1100" kern="1200" dirty="0">
                          <a:solidFill>
                            <a:schemeClr val="dk1"/>
                          </a:solidFill>
                          <a:effectLst/>
                          <a:latin typeface="+mn-lt"/>
                          <a:ea typeface="+mn-ea"/>
                          <a:cs typeface="+mn-cs"/>
                        </a:rPr>
                        <a:t>isplay is brighter for easier viewing in</a:t>
                      </a:r>
                      <a:r>
                        <a:rPr lang="en-US" sz="1100" kern="1200" baseline="0" dirty="0">
                          <a:solidFill>
                            <a:schemeClr val="dk1"/>
                          </a:solidFill>
                          <a:effectLst/>
                          <a:latin typeface="+mn-lt"/>
                          <a:ea typeface="+mn-ea"/>
                          <a:cs typeface="+mn-cs"/>
                        </a:rPr>
                        <a:t> the ET51/ET56</a:t>
                      </a:r>
                      <a:r>
                        <a:rPr lang="en-US" sz="1100" kern="1200" dirty="0">
                          <a:solidFill>
                            <a:schemeClr val="dk1"/>
                          </a:solidFill>
                          <a:effectLst/>
                          <a:latin typeface="+mn-lt"/>
                          <a:ea typeface="+mn-ea"/>
                          <a:cs typeface="+mn-cs"/>
                        </a:rPr>
                        <a:t>,</a:t>
                      </a:r>
                      <a:r>
                        <a:rPr lang="en-US" sz="1100" kern="1200" baseline="0" dirty="0">
                          <a:solidFill>
                            <a:schemeClr val="dk1"/>
                          </a:solidFill>
                          <a:effectLst/>
                          <a:latin typeface="+mn-lt"/>
                          <a:ea typeface="+mn-ea"/>
                          <a:cs typeface="+mn-cs"/>
                        </a:rPr>
                        <a:t> the power consumption is nearly the same as the display in the ET50/ET55 — even though the screen is about 55% brighter.</a:t>
                      </a:r>
                      <a:endParaRPr lang="en-US" sz="1100" kern="1200" dirty="0">
                        <a:solidFill>
                          <a:schemeClr val="dk1"/>
                        </a:solidFill>
                        <a:effectLst/>
                        <a:latin typeface="+mn-lt"/>
                        <a:ea typeface="+mn-ea"/>
                        <a:cs typeface="+mn-cs"/>
                      </a:endParaRPr>
                    </a:p>
                  </a:txBody>
                  <a:tcPr marL="182880" marT="91440" marB="91440"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2455359692"/>
                  </a:ext>
                </a:extLst>
              </a:tr>
            </a:tbl>
          </a:graphicData>
        </a:graphic>
      </p:graphicFrame>
      <p:sp>
        <p:nvSpPr>
          <p:cNvPr id="7" name="Title 1"/>
          <p:cNvSpPr>
            <a:spLocks noGrp="1"/>
          </p:cNvSpPr>
          <p:nvPr>
            <p:ph type="title"/>
          </p:nvPr>
        </p:nvSpPr>
        <p:spPr>
          <a:xfrm>
            <a:off x="457081" y="318300"/>
            <a:ext cx="11225908" cy="365760"/>
          </a:xfrm>
        </p:spPr>
        <p:txBody>
          <a:bodyPr/>
          <a:lstStyle/>
          <a:p>
            <a:r>
              <a:rPr lang="en-US" sz="2900" dirty="0"/>
              <a:t>Upgrade Opportunity: ET51/ET56 vs. ET50/ET55 Android/Windows </a:t>
            </a:r>
          </a:p>
        </p:txBody>
      </p:sp>
      <p:sp>
        <p:nvSpPr>
          <p:cNvPr id="8" name="TextBox 7"/>
          <p:cNvSpPr txBox="1"/>
          <p:nvPr/>
        </p:nvSpPr>
        <p:spPr>
          <a:xfrm>
            <a:off x="370839" y="799394"/>
            <a:ext cx="10899501" cy="307777"/>
          </a:xfrm>
          <a:prstGeom prst="rect">
            <a:avLst/>
          </a:prstGeom>
          <a:noFill/>
        </p:spPr>
        <p:txBody>
          <a:bodyPr wrap="square" rtlCol="0">
            <a:spAutoFit/>
          </a:bodyPr>
          <a:lstStyle/>
          <a:p>
            <a:r>
              <a:rPr lang="en-US" sz="1400" dirty="0">
                <a:latin typeface="Arial"/>
                <a:cs typeface="Arial"/>
              </a:rPr>
              <a:t>The following chart highlights the new features and advancements in the ET51/ET56 Android and Windows models.</a:t>
            </a:r>
          </a:p>
        </p:txBody>
      </p:sp>
      <p:sp>
        <p:nvSpPr>
          <p:cNvPr id="9" name="Rectangle 8"/>
          <p:cNvSpPr/>
          <p:nvPr/>
        </p:nvSpPr>
        <p:spPr>
          <a:xfrm>
            <a:off x="10364821" y="940751"/>
            <a:ext cx="1388522" cy="276999"/>
          </a:xfrm>
          <a:prstGeom prst="rect">
            <a:avLst/>
          </a:prstGeom>
        </p:spPr>
        <p:txBody>
          <a:bodyPr wrap="none">
            <a:spAutoFit/>
          </a:bodyPr>
          <a:lstStyle/>
          <a:p>
            <a:pPr algn="r"/>
            <a:r>
              <a:rPr lang="en-US" sz="1200" dirty="0"/>
              <a:t>Chart Page 3 of 5</a:t>
            </a:r>
          </a:p>
        </p:txBody>
      </p:sp>
      <p:sp>
        <p:nvSpPr>
          <p:cNvPr id="10" name="Rectangle 9">
            <a:extLst>
              <a:ext uri="{FF2B5EF4-FFF2-40B4-BE49-F238E27FC236}">
                <a16:creationId xmlns:a16="http://schemas.microsoft.com/office/drawing/2014/main" xmlns="" id="{933A4CA8-DE27-4720-B1BA-AD789634982E}"/>
              </a:ext>
            </a:extLst>
          </p:cNvPr>
          <p:cNvSpPr/>
          <p:nvPr/>
        </p:nvSpPr>
        <p:spPr>
          <a:xfrm>
            <a:off x="457081" y="6476640"/>
            <a:ext cx="3480318" cy="3077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43326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FFISYNC_CONTAIN_GUIDS" val="TRUE"/>
</p:tagLst>
</file>

<file path=ppt/theme/theme1.xml><?xml version="1.0" encoding="utf-8"?>
<a:theme xmlns:a="http://schemas.openxmlformats.org/drawingml/2006/main" name="Covers-Title Slides">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2.xml><?xml version="1.0" encoding="utf-8"?>
<a:theme xmlns:a="http://schemas.openxmlformats.org/drawingml/2006/main" name="Dividers">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3.xml><?xml version="1.0" encoding="utf-8"?>
<a:theme xmlns:a="http://schemas.openxmlformats.org/drawingml/2006/main" name="Content with Images">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4.xml><?xml version="1.0" encoding="utf-8"?>
<a:theme xmlns:a="http://schemas.openxmlformats.org/drawingml/2006/main" name="Content Basic 1 column">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5.xml><?xml version="1.0" encoding="utf-8"?>
<a:theme xmlns:a="http://schemas.openxmlformats.org/drawingml/2006/main" name="Content Basic 2 column">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6.xml><?xml version="1.0" encoding="utf-8"?>
<a:theme xmlns:a="http://schemas.openxmlformats.org/drawingml/2006/main" name="End Slides">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Zebra Brand 2018" id="{E96D0336-64F4-40BE-9D72-3FBD15FE7079}" vid="{A2C078C6-B58F-42F6-BD8F-52CE43ADA5B9}"/>
    </a:ext>
  </a:extLst>
</a:theme>
</file>

<file path=ppt/theme/theme7.xml><?xml version="1.0" encoding="utf-8"?>
<a:theme xmlns:a="http://schemas.openxmlformats.org/drawingml/2006/main" name="FOR BRAND USE ONLY">
  <a:themeElements>
    <a:clrScheme name="Zebra Theme April 2018">
      <a:dk1>
        <a:srgbClr val="000000"/>
      </a:dk1>
      <a:lt1>
        <a:srgbClr val="FFFFFF"/>
      </a:lt1>
      <a:dk2>
        <a:srgbClr val="000000"/>
      </a:dk2>
      <a:lt2>
        <a:srgbClr val="FFFFFF"/>
      </a:lt2>
      <a:accent1>
        <a:srgbClr val="00A7FF"/>
      </a:accent1>
      <a:accent2>
        <a:srgbClr val="78D64B"/>
      </a:accent2>
      <a:accent3>
        <a:srgbClr val="F6BE00"/>
      </a:accent3>
      <a:accent4>
        <a:srgbClr val="1E22AA"/>
      </a:accent4>
      <a:accent5>
        <a:srgbClr val="999999"/>
      </a:accent5>
      <a:accent6>
        <a:srgbClr val="CCCCCC"/>
      </a:accent6>
      <a:hlink>
        <a:srgbClr val="00A7FF"/>
      </a:hlink>
      <a:folHlink>
        <a:srgbClr val="00A7F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79997</TotalTime>
  <Words>12789</Words>
  <Application>Microsoft Office PowerPoint</Application>
  <PresentationFormat>Custom</PresentationFormat>
  <Paragraphs>2343</Paragraphs>
  <Slides>83</Slides>
  <Notes>76</Notes>
  <HiddenSlides>0</HiddenSlides>
  <MMClips>0</MMClips>
  <ScaleCrop>false</ScaleCrop>
  <HeadingPairs>
    <vt:vector size="6" baseType="variant">
      <vt:variant>
        <vt:lpstr>Fonts Used</vt:lpstr>
      </vt:variant>
      <vt:variant>
        <vt:i4>13</vt:i4>
      </vt:variant>
      <vt:variant>
        <vt:lpstr>Theme</vt:lpstr>
      </vt:variant>
      <vt:variant>
        <vt:i4>7</vt:i4>
      </vt:variant>
      <vt:variant>
        <vt:lpstr>Slide Titles</vt:lpstr>
      </vt:variant>
      <vt:variant>
        <vt:i4>83</vt:i4>
      </vt:variant>
    </vt:vector>
  </HeadingPairs>
  <TitlesOfParts>
    <vt:vector size="103" baseType="lpstr">
      <vt:lpstr>Arial Unicode MS</vt:lpstr>
      <vt:lpstr>ＭＳ Ｐゴシック</vt:lpstr>
      <vt:lpstr>ＭＳ Ｐゴシック</vt:lpstr>
      <vt:lpstr>.HelveticaNeueDeskInterface-Regular</vt:lpstr>
      <vt:lpstr>arial</vt:lpstr>
      <vt:lpstr>arial</vt:lpstr>
      <vt:lpstr>Arial (Body)</vt:lpstr>
      <vt:lpstr>Avenir Roman</vt:lpstr>
      <vt:lpstr>Calibri</vt:lpstr>
      <vt:lpstr>Gill Sans</vt:lpstr>
      <vt:lpstr>Mangal</vt:lpstr>
      <vt:lpstr>MV Boli</vt:lpstr>
      <vt:lpstr>Proxima Nova Regular</vt:lpstr>
      <vt:lpstr>Covers-Title Slides</vt:lpstr>
      <vt:lpstr>Dividers</vt:lpstr>
      <vt:lpstr>Content with Images</vt:lpstr>
      <vt:lpstr>Content Basic 1 column</vt:lpstr>
      <vt:lpstr>Content Basic 2 column</vt:lpstr>
      <vt:lpstr>End Slides</vt:lpstr>
      <vt:lpstr>FOR BRAND USE ONLY</vt:lpstr>
      <vt:lpstr>PowerPoint Presentation</vt:lpstr>
      <vt:lpstr>PowerPoint Presentation</vt:lpstr>
      <vt:lpstr>PowerPoint Presentation</vt:lpstr>
      <vt:lpstr>Customer Engagement Questions: 1 of 2</vt:lpstr>
      <vt:lpstr>Customer Engagement Questions: 2 of 2</vt:lpstr>
      <vt:lpstr>PowerPoint Presentation</vt:lpstr>
      <vt:lpstr>Upgrade Opportunity: ET51/ET56 vs. ET50/ET55 Android/Windows </vt:lpstr>
      <vt:lpstr>Upgrade Opportunity: ET51/ET56 vs. ET50/ET55 Android/Windows </vt:lpstr>
      <vt:lpstr>Upgrade Opportunity: ET51/ET56 vs. ET50/ET55 Android/Windows </vt:lpstr>
      <vt:lpstr>Upgrade Opportunity: ET51/ET56 vs. ET50/ET55 Android/Windows </vt:lpstr>
      <vt:lpstr>Upgrade Opportunity: ET51/ET56 vs. ET50/ET55 Android/Windows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Android Competitive Comparison: 8-inch tablets</vt:lpstr>
      <vt:lpstr>Android Competitive Comparison: 8-inch tablets</vt:lpstr>
      <vt:lpstr>Android Competitive Comparison: 8-inch tablets</vt:lpstr>
      <vt:lpstr>Android Competitive Comparison: 8-inch tablets</vt:lpstr>
      <vt:lpstr>Android Competitive Comparison: 8-inch tablets</vt:lpstr>
      <vt:lpstr>Android Competitive Comparison: 8-inch tablets</vt:lpstr>
      <vt:lpstr>Android Competitive Comparison: 8-inch tablets</vt:lpstr>
      <vt:lpstr>Android Competitive Comparison: 8-inch tablets</vt:lpstr>
      <vt:lpstr>Android Competitive Comparison: 8-inch tablets</vt:lpstr>
      <vt:lpstr>Android Competitive Comparison: 8-inch tablets</vt:lpstr>
      <vt:lpstr>Android Competitive Comparison: 8-inch tablets</vt:lpstr>
      <vt:lpstr>PowerPoint Presentation</vt:lpstr>
      <vt:lpstr>Android Competitive Comparison: 10-inch tablets</vt:lpstr>
      <vt:lpstr>Android Competitive Comparison: 10-inch tablets</vt:lpstr>
      <vt:lpstr>Android Competitive Comparison: 10-inch tablets</vt:lpstr>
      <vt:lpstr>Android Competitive Comparison: 10-inch tablets</vt:lpstr>
      <vt:lpstr>Android Competitive Comparison: 10-inch tablets</vt:lpstr>
      <vt:lpstr>Android Competitive Comparison: 10-inch tablets</vt:lpstr>
      <vt:lpstr>Android Competitive Comparison: 10-inch tablets</vt:lpstr>
      <vt:lpstr>Android Competitive Comparison: 10-inch tablets</vt:lpstr>
      <vt:lpstr>Android Competitive Comparison: 10-inch tablets</vt:lpstr>
      <vt:lpstr>Android Competitive Comparison: 10-inch tablets</vt:lpstr>
      <vt:lpstr>Android Competitive Comparison: 10-inch tablets</vt:lpstr>
      <vt:lpstr>Android Competitive Comparison: 10-inch tablets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Windows Competitive Comparison: 8-inch tablets</vt:lpstr>
      <vt:lpstr>Windows Competitive Comparison: 8-inch tablets (continued)</vt:lpstr>
      <vt:lpstr>Windows Competitive Comparison: 8-inch tablets (continued)</vt:lpstr>
      <vt:lpstr>Windows Competitive Comparison: 8-inch tablets (continued)</vt:lpstr>
      <vt:lpstr>Windows Competitive Comparison: 8-inch tablets (continued)</vt:lpstr>
      <vt:lpstr>Windows Competitive Comparison: 8-inch tablets (continued)</vt:lpstr>
      <vt:lpstr>Windows Competitive Comparison: 8-inch tablets (continued)</vt:lpstr>
      <vt:lpstr>Windows Competitive Comparison: 8-inch tablets (continued)</vt:lpstr>
      <vt:lpstr>Windows Competitive Comparison: 8-inch tablets (continued)</vt:lpstr>
      <vt:lpstr>PowerPoint Presentation</vt:lpstr>
      <vt:lpstr>Windows Competitive Comparison: 10-inch tablets</vt:lpstr>
      <vt:lpstr>Windows Competitive Comparison: 10-inch tablets (continued)</vt:lpstr>
      <vt:lpstr>Windows Competitive Comparison: 10-inch tablets (continued)</vt:lpstr>
      <vt:lpstr>Windows Competitive Comparison: 10-inch tablets (continued)</vt:lpstr>
      <vt:lpstr>Windows Competitive Comparison: 10-inch tablets (continued)</vt:lpstr>
      <vt:lpstr>Windows Competitive Comparison: 10-inch tablets (continued)</vt:lpstr>
      <vt:lpstr>Windows Competitive Comparison: 10-inch tablets (continued)</vt:lpstr>
      <vt:lpstr>Windows Competitive Comparison: 10-inch tablets (continued)</vt:lpstr>
      <vt:lpstr>Windows Competitive Comparison: 10-inch tablets (continued)</vt:lpstr>
      <vt:lpstr>Windows Competitive Comparison: 10-inch tablets (continued)</vt:lpstr>
      <vt:lpstr>PowerPoint Presentation</vt:lpstr>
      <vt:lpstr>Sales Enablement Tools</vt:lpstr>
      <vt:lpstr>PowerPoint Presentation</vt:lpstr>
    </vt:vector>
  </TitlesOfParts>
  <Manager/>
  <Company>Zebra Technologies</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ET51-ET56 Android and Windows Rugged Tablets Selling Guide Presentation</dc:title>
  <dc:subject>This guide provides detailed information to help Zebra's channel sell the ET51/ET56 Android and Windows rugged tablets.</dc:subject>
  <dc:creator>Zebra Technologies</dc:creator>
  <cp:keywords>Zebra; Zebra Technologies; ET51; ET56; Android; WIndows; enterprise; tablet; rugged; WiFi; cellular; LTE; 802.11ac; touchscreen; Corning Gorilla Glass; vibration; barcode; 1D; 2D; PRZM; camera; video</cp:keywords>
  <dc:description/>
  <cp:lastModifiedBy>Nitin Kumar</cp:lastModifiedBy>
  <cp:revision>3766</cp:revision>
  <cp:lastPrinted>2019-02-03T10:36:06Z</cp:lastPrinted>
  <dcterms:created xsi:type="dcterms:W3CDTF">2019-07-29T05:43:32Z</dcterms:created>
  <dcterms:modified xsi:type="dcterms:W3CDTF">2021-11-02T22:50:05Z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Jive_LatestUserAccountName">
    <vt:lpwstr>MJKR87</vt:lpwstr>
  </property>
  <property fmtid="{D5CDD505-2E9C-101B-9397-08002B2CF9AE}" pid="3" name="Jive_VersionGuid">
    <vt:lpwstr>a759ce4afa7b412b8f56064706434417</vt:lpwstr>
  </property>
  <property fmtid="{D5CDD505-2E9C-101B-9397-08002B2CF9AE}" pid="4" name="Offisync_ProviderInitializationData">
    <vt:lpwstr>https://converge.motorolasolutions.com/</vt:lpwstr>
  </property>
  <property fmtid="{D5CDD505-2E9C-101B-9397-08002B2CF9AE}" pid="5" name="Offisync_UpdateToken">
    <vt:lpwstr>19</vt:lpwstr>
  </property>
  <property fmtid="{D5CDD505-2E9C-101B-9397-08002B2CF9AE}" pid="6" name="Offisync_UniqueId">
    <vt:lpwstr>11173</vt:lpwstr>
  </property>
  <property fmtid="{D5CDD505-2E9C-101B-9397-08002B2CF9AE}" pid="7" name="Offisync_ServerID">
    <vt:lpwstr>39a82eb6-1e4f-428c-8f1d-2c845380d46e</vt:lpwstr>
  </property>
  <property fmtid="{D5CDD505-2E9C-101B-9397-08002B2CF9AE}" pid="8" name="Jive_ModifiedButNotPublished">
    <vt:lpwstr>True</vt:lpwstr>
  </property>
  <property fmtid="{D5CDD505-2E9C-101B-9397-08002B2CF9AE}" pid="9" name="Jive_PrevVersionNumber">
    <vt:lpwstr>18</vt:lpwstr>
  </property>
  <property fmtid="{D5CDD505-2E9C-101B-9397-08002B2CF9AE}" pid="10" name="Jive_VersionGuid_v2.5">
    <vt:lpwstr>b9e2730569124030957a3451e80ce56d</vt:lpwstr>
  </property>
  <property fmtid="{D5CDD505-2E9C-101B-9397-08002B2CF9AE}" pid="11" name="Jive_LatestFileFullName">
    <vt:lpwstr>a8a41b6573493e2f413a80f93a1cdfc8</vt:lpwstr>
  </property>
</Properties>
</file>